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1" r:id="rId25"/>
    <p:sldId id="282" r:id="rId26"/>
    <p:sldId id="283" r:id="rId27"/>
  </p:sldIdLst>
  <p:sldSz cx="9144000" cy="6858000" type="screen4x3"/>
  <p:notesSz cx="6858000" cy="9144000"/>
  <p:defaultTextStyle>
    <a:defPPr>
      <a:defRPr lang="th-TH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ngsana New" pitchFamily="18" charset="-34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ngsana New" pitchFamily="18" charset="-34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ngsana New" pitchFamily="18" charset="-34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ngsana New" pitchFamily="18" charset="-34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ngsana New" pitchFamily="18" charset="-34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ngsana New" pitchFamily="18" charset="-34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ngsana New" pitchFamily="18" charset="-34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ngsana New" pitchFamily="18" charset="-34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ngsana New" pitchFamily="18" charset="-34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FF00FF"/>
    <a:srgbClr val="00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252DB5-CCEE-44F8-B093-567EED195578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180E73-2133-4D67-BCC3-0B722E6799BF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870BC0-35B9-4904-90EB-5887F1445A14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E0ADF4-3DAD-4FBB-9060-AFB2F86BF8B2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AC0D69-557F-4C09-9806-4F62F8DCFB95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7325FE-1A85-4DA0-A933-B40BADCCB225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347E78-F249-4070-B22D-BEB8A305BF3C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9145DD-CBB1-48AA-9E60-E31E433906CE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802FD5-2549-4221-9C0E-E01551333EA0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BBF3D3-C465-477C-8701-354FF02AB01C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h-TH" noProof="0" smtClean="0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26D98A-912B-4949-9794-D98DB49FFD3E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คลิกเพื่อแก้ไขลักษณะชื่อเรื่องหลัก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คลิกเพื่อแก้ไขลักษณะข้อความหลัก</a:t>
            </a:r>
          </a:p>
          <a:p>
            <a:pPr lvl="1"/>
            <a:r>
              <a:rPr lang="th-TH" smtClean="0"/>
              <a:t>ระดับสอง</a:t>
            </a:r>
          </a:p>
          <a:p>
            <a:pPr lvl="2"/>
            <a:r>
              <a:rPr lang="th-TH" smtClean="0"/>
              <a:t>ระดับสาม</a:t>
            </a:r>
          </a:p>
          <a:p>
            <a:pPr lvl="3"/>
            <a:r>
              <a:rPr lang="th-TH" smtClean="0"/>
              <a:t>ระดับสี่</a:t>
            </a:r>
          </a:p>
          <a:p>
            <a:pPr lvl="4"/>
            <a:r>
              <a:rPr lang="th-TH" smtClean="0"/>
              <a:t>ระดับห้า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260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260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2600"/>
            </a:lvl1pPr>
          </a:lstStyle>
          <a:p>
            <a:pPr>
              <a:defRPr/>
            </a:pPr>
            <a:fld id="{762488DF-99B6-4C89-9498-2F3C1EF1844F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ngsana New" pitchFamily="18" charset="-34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ngsana New" pitchFamily="18" charset="-34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ngsana New" pitchFamily="18" charset="-34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ngsana New" pitchFamily="18" charset="-34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ngsana New" pitchFamily="18" charset="-34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ngsana New" pitchFamily="18" charset="-34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ngsana New" pitchFamily="18" charset="-34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ngsana New" pitchFamily="18" charset="-34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4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7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1.bin"/><Relationship Id="rId5" Type="http://schemas.openxmlformats.org/officeDocument/2006/relationships/oleObject" Target="../embeddings/oleObject20.bin"/><Relationship Id="rId4" Type="http://schemas.openxmlformats.org/officeDocument/2006/relationships/oleObject" Target="../embeddings/oleObject19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4.bin"/><Relationship Id="rId9" Type="http://schemas.openxmlformats.org/officeDocument/2006/relationships/oleObject" Target="../embeddings/oleObject9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WordArt 2"/>
          <p:cNvSpPr>
            <a:spLocks noChangeArrowheads="1" noChangeShapeType="1" noTextEdit="1"/>
          </p:cNvSpPr>
          <p:nvPr/>
        </p:nvSpPr>
        <p:spPr bwMode="auto">
          <a:xfrm>
            <a:off x="2590800" y="1828800"/>
            <a:ext cx="4010025" cy="23225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h-TH" sz="6000" b="1" kern="10">
                <a:ln w="9525">
                  <a:noFill/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latin typeface="CordiaUPC"/>
                <a:cs typeface="CordiaUPC"/>
              </a:rPr>
              <a:t>5ส</a:t>
            </a:r>
            <a:endParaRPr lang="en-US" sz="6000" b="1" kern="10">
              <a:ln w="9525">
                <a:noFill/>
                <a:round/>
                <a:headEnd/>
                <a:tailEnd/>
              </a:ln>
              <a:solidFill>
                <a:srgbClr val="FFFFFF"/>
              </a:solidFill>
              <a:effectLst>
                <a:outerShdw dist="45791" dir="2021404" algn="ctr" rotWithShape="0">
                  <a:srgbClr val="C0C0C0"/>
                </a:outerShdw>
              </a:effectLst>
              <a:latin typeface="CordiaUPC"/>
              <a:cs typeface="CordiaUPC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Line 2"/>
          <p:cNvSpPr>
            <a:spLocks noChangeShapeType="1"/>
          </p:cNvSpPr>
          <p:nvPr/>
        </p:nvSpPr>
        <p:spPr bwMode="auto">
          <a:xfrm>
            <a:off x="657225" y="1371600"/>
            <a:ext cx="7829550" cy="0"/>
          </a:xfrm>
          <a:prstGeom prst="line">
            <a:avLst/>
          </a:prstGeom>
          <a:noFill/>
          <a:ln w="508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Rectangle 3"/>
          <p:cNvSpPr>
            <a:spLocks noChangeArrowheads="1"/>
          </p:cNvSpPr>
          <p:nvPr/>
        </p:nvSpPr>
        <p:spPr bwMode="auto">
          <a:xfrm>
            <a:off x="563563" y="611188"/>
            <a:ext cx="7594600" cy="758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44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หลักการจัดเก็บที่ดี ต้องคำนึงถึง</a:t>
            </a:r>
            <a:endParaRPr lang="th-TH" sz="4400" b="1">
              <a:latin typeface="Times New Roman" pitchFamily="18" charset="0"/>
              <a:cs typeface="CordiaUPC" pitchFamily="34" charset="-34"/>
            </a:endParaRPr>
          </a:p>
        </p:txBody>
      </p:sp>
      <p:sp>
        <p:nvSpPr>
          <p:cNvPr id="6150" name="Rectangle 4"/>
          <p:cNvSpPr>
            <a:spLocks noChangeArrowheads="1"/>
          </p:cNvSpPr>
          <p:nvPr/>
        </p:nvSpPr>
        <p:spPr bwMode="auto">
          <a:xfrm>
            <a:off x="633413" y="1752600"/>
            <a:ext cx="8281987" cy="698500"/>
          </a:xfrm>
          <a:prstGeom prst="rect">
            <a:avLst/>
          </a:prstGeom>
          <a:solidFill>
            <a:srgbClr val="C1CEFF"/>
          </a:solidFill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4000" b="1">
                <a:latin typeface="Times New Roman" pitchFamily="18" charset="0"/>
                <a:cs typeface="CordiaUPC" pitchFamily="34" charset="-34"/>
              </a:rPr>
              <a:t>ประสิทธิภาพ     การค้นหาเป็นศูนย์ </a:t>
            </a:r>
            <a:r>
              <a:rPr lang="th-TH" b="1">
                <a:latin typeface="Times New Roman" pitchFamily="18" charset="0"/>
                <a:cs typeface="CordiaUPC" pitchFamily="34" charset="-34"/>
              </a:rPr>
              <a:t>(Zero </a:t>
            </a:r>
            <a:r>
              <a:rPr lang="en-US" b="1">
                <a:latin typeface="Times New Roman" pitchFamily="18" charset="0"/>
                <a:cs typeface="CordiaUPC" pitchFamily="34" charset="-34"/>
              </a:rPr>
              <a:t>s</a:t>
            </a:r>
            <a:r>
              <a:rPr lang="th-TH" b="1">
                <a:latin typeface="Times New Roman" pitchFamily="18" charset="0"/>
                <a:cs typeface="CordiaUPC" pitchFamily="34" charset="-34"/>
              </a:rPr>
              <a:t>earching)</a:t>
            </a:r>
            <a:endParaRPr lang="th-TH" b="1">
              <a:solidFill>
                <a:srgbClr val="114FFB"/>
              </a:solidFill>
              <a:latin typeface="Times New Roman" pitchFamily="18" charset="0"/>
              <a:cs typeface="CordiaUPC" pitchFamily="34" charset="-34"/>
            </a:endParaRPr>
          </a:p>
        </p:txBody>
      </p:sp>
      <p:sp>
        <p:nvSpPr>
          <p:cNvPr id="6151" name="AutoShape 5"/>
          <p:cNvSpPr>
            <a:spLocks noChangeArrowheads="1"/>
          </p:cNvSpPr>
          <p:nvPr/>
        </p:nvSpPr>
        <p:spPr bwMode="auto">
          <a:xfrm>
            <a:off x="2817813" y="1985963"/>
            <a:ext cx="128587" cy="292100"/>
          </a:xfrm>
          <a:prstGeom prst="rightArrow">
            <a:avLst>
              <a:gd name="adj1" fmla="val 75000"/>
              <a:gd name="adj2" fmla="val 50005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2" name="Rectangle 6"/>
          <p:cNvSpPr>
            <a:spLocks noChangeArrowheads="1"/>
          </p:cNvSpPr>
          <p:nvPr/>
        </p:nvSpPr>
        <p:spPr bwMode="auto">
          <a:xfrm>
            <a:off x="635000" y="2971800"/>
            <a:ext cx="7874000" cy="1308100"/>
          </a:xfrm>
          <a:prstGeom prst="rect">
            <a:avLst/>
          </a:prstGeom>
          <a:solidFill>
            <a:srgbClr val="FDC0E5"/>
          </a:solidFill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4000" b="1">
                <a:latin typeface="Times New Roman" pitchFamily="18" charset="0"/>
                <a:cs typeface="CordiaUPC" pitchFamily="34" charset="-34"/>
              </a:rPr>
              <a:t>คุณภาพ         การเก็บรักษา  เพื่อรักษาคุณภาพ  		   และป้องกันการเสื่อมสภาพ</a:t>
            </a:r>
          </a:p>
        </p:txBody>
      </p:sp>
      <p:sp>
        <p:nvSpPr>
          <p:cNvPr id="6153" name="AutoShape 7"/>
          <p:cNvSpPr>
            <a:spLocks noChangeArrowheads="1"/>
          </p:cNvSpPr>
          <p:nvPr/>
        </p:nvSpPr>
        <p:spPr bwMode="auto">
          <a:xfrm>
            <a:off x="2819400" y="3054350"/>
            <a:ext cx="128588" cy="292100"/>
          </a:xfrm>
          <a:prstGeom prst="rightArrow">
            <a:avLst>
              <a:gd name="adj1" fmla="val 75000"/>
              <a:gd name="adj2" fmla="val 50005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154" name="Group 8"/>
          <p:cNvGrpSpPr>
            <a:grpSpLocks/>
          </p:cNvGrpSpPr>
          <p:nvPr/>
        </p:nvGrpSpPr>
        <p:grpSpPr bwMode="auto">
          <a:xfrm>
            <a:off x="635000" y="4802188"/>
            <a:ext cx="7975600" cy="1309687"/>
            <a:chOff x="433" y="3025"/>
            <a:chExt cx="5374" cy="473"/>
          </a:xfrm>
        </p:grpSpPr>
        <p:sp>
          <p:nvSpPr>
            <p:cNvPr id="6156" name="Rectangle 9"/>
            <p:cNvSpPr>
              <a:spLocks noChangeArrowheads="1"/>
            </p:cNvSpPr>
            <p:nvPr/>
          </p:nvSpPr>
          <p:spPr bwMode="auto">
            <a:xfrm>
              <a:off x="433" y="3025"/>
              <a:ext cx="5374" cy="473"/>
            </a:xfrm>
            <a:prstGeom prst="rect">
              <a:avLst/>
            </a:prstGeom>
            <a:solidFill>
              <a:srgbClr val="A2FFA3"/>
            </a:solidFill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4000" b="1">
                  <a:latin typeface="Times New Roman" pitchFamily="18" charset="0"/>
                  <a:cs typeface="CordiaUPC" pitchFamily="34" charset="-34"/>
                </a:rPr>
                <a:t>ความปลอดภัย     การจัดเก็บที่ไม่ก่อให้เกิดอันตราย</a:t>
              </a:r>
            </a:p>
          </p:txBody>
        </p:sp>
        <p:sp>
          <p:nvSpPr>
            <p:cNvPr id="6157" name="AutoShape 10"/>
            <p:cNvSpPr>
              <a:spLocks noChangeArrowheads="1"/>
            </p:cNvSpPr>
            <p:nvPr/>
          </p:nvSpPr>
          <p:spPr bwMode="auto">
            <a:xfrm>
              <a:off x="2020" y="3172"/>
              <a:ext cx="88" cy="184"/>
            </a:xfrm>
            <a:prstGeom prst="rightArrow">
              <a:avLst>
                <a:gd name="adj1" fmla="val 75000"/>
                <a:gd name="adj2" fmla="val 50005"/>
              </a:avLst>
            </a:prstGeom>
            <a:solidFill>
              <a:srgbClr val="41414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155" name="Group 11"/>
          <p:cNvGrpSpPr>
            <a:grpSpLocks/>
          </p:cNvGrpSpPr>
          <p:nvPr/>
        </p:nvGrpSpPr>
        <p:grpSpPr bwMode="auto">
          <a:xfrm>
            <a:off x="7523163" y="381000"/>
            <a:ext cx="917575" cy="931863"/>
            <a:chOff x="5134" y="240"/>
            <a:chExt cx="626" cy="587"/>
          </a:xfrm>
        </p:grpSpPr>
        <p:graphicFrame>
          <p:nvGraphicFramePr>
            <p:cNvPr id="6146" name="Object 12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5134" y="240"/>
            <a:ext cx="202" cy="134"/>
          </p:xfrm>
          <a:graphic>
            <a:graphicData uri="http://schemas.openxmlformats.org/presentationml/2006/ole">
              <p:oleObj spid="_x0000_s6146" name="Clip" r:id="rId3" imgW="3657600" imgH="2100240" progId="MS_ClipArt_Gallery.2">
                <p:embed/>
              </p:oleObj>
            </a:graphicData>
          </a:graphic>
        </p:graphicFrame>
        <p:graphicFrame>
          <p:nvGraphicFramePr>
            <p:cNvPr id="6147" name="Object 13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5163" y="385"/>
            <a:ext cx="597" cy="442"/>
          </p:xfrm>
          <a:graphic>
            <a:graphicData uri="http://schemas.openxmlformats.org/presentationml/2006/ole">
              <p:oleObj spid="_x0000_s6147" name="Clip" r:id="rId4" imgW="3657600" imgH="2339640" progId="MS_ClipArt_Gallery.2">
                <p:embed/>
              </p:oleObj>
            </a:graphicData>
          </a:graphic>
        </p:graphicFrame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1127125" y="1220788"/>
            <a:ext cx="6750050" cy="4718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lnSpc>
                <a:spcPct val="85000"/>
              </a:lnSpc>
              <a:spcBef>
                <a:spcPct val="50000"/>
              </a:spcBef>
              <a:buSzPct val="60000"/>
              <a:buFont typeface="ZapfDingbats BT" charset="2"/>
              <a:buNone/>
            </a:pPr>
            <a:r>
              <a:rPr lang="th-TH" sz="40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1. วางแผนการกำหนดที่วางของให้ชัดเจน</a:t>
            </a:r>
          </a:p>
          <a:p>
            <a:pPr>
              <a:lnSpc>
                <a:spcPct val="85000"/>
              </a:lnSpc>
              <a:spcBef>
                <a:spcPct val="50000"/>
              </a:spcBef>
              <a:buClr>
                <a:srgbClr val="037C03"/>
              </a:buClr>
              <a:buSzPct val="60000"/>
              <a:buFont typeface="ZapfDingbats BT" charset="2"/>
              <a:buNone/>
            </a:pPr>
            <a:r>
              <a:rPr lang="th-TH" sz="40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2. จัดวางให้เป็นระเบียบ หมวดหมู่</a:t>
            </a:r>
          </a:p>
          <a:p>
            <a:pPr>
              <a:lnSpc>
                <a:spcPct val="85000"/>
              </a:lnSpc>
              <a:spcBef>
                <a:spcPct val="50000"/>
              </a:spcBef>
              <a:buClr>
                <a:srgbClr val="BC3700"/>
              </a:buClr>
              <a:buSzPct val="60000"/>
              <a:buFont typeface="ZapfDingbats BT" charset="2"/>
              <a:buNone/>
            </a:pPr>
            <a:r>
              <a:rPr lang="th-TH" sz="40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3. มีป้ายชื่อแสดงที่วางของ</a:t>
            </a:r>
          </a:p>
          <a:p>
            <a:pPr>
              <a:lnSpc>
                <a:spcPct val="85000"/>
              </a:lnSpc>
              <a:spcBef>
                <a:spcPct val="50000"/>
              </a:spcBef>
              <a:buClr>
                <a:srgbClr val="7B00E4"/>
              </a:buClr>
              <a:buSzPct val="60000"/>
              <a:buFont typeface="ZapfDingbats BT" charset="2"/>
              <a:buNone/>
            </a:pPr>
            <a:r>
              <a:rPr lang="th-TH" sz="40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4. มีป้ายชื่อติดที่ของที่จะวาง</a:t>
            </a:r>
          </a:p>
          <a:p>
            <a:pPr>
              <a:lnSpc>
                <a:spcPct val="85000"/>
              </a:lnSpc>
              <a:spcBef>
                <a:spcPct val="50000"/>
              </a:spcBef>
              <a:buSzPct val="60000"/>
              <a:buFont typeface="ZapfDingbats BT" charset="2"/>
              <a:buNone/>
            </a:pPr>
            <a:r>
              <a:rPr lang="th-TH" sz="40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5. ทำผังแสดงตำแหน่งวางของ</a:t>
            </a:r>
          </a:p>
          <a:p>
            <a:pPr>
              <a:lnSpc>
                <a:spcPct val="85000"/>
              </a:lnSpc>
              <a:spcBef>
                <a:spcPct val="50000"/>
              </a:spcBef>
              <a:buSzPct val="60000"/>
              <a:buFont typeface="ZapfDingbats BT" charset="2"/>
              <a:buNone/>
            </a:pPr>
            <a:r>
              <a:rPr lang="th-TH" sz="40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6. ตรวจเช็คเป็นประจำ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563563" y="382588"/>
            <a:ext cx="8016875" cy="758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44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ขั้นตอนในการทำสะดวก</a:t>
            </a:r>
            <a:endParaRPr lang="th-TH" sz="4400" b="1">
              <a:latin typeface="Times New Roman" pitchFamily="18" charset="0"/>
              <a:cs typeface="CordiaUPC" pitchFamily="34" charset="-34"/>
            </a:endParaRPr>
          </a:p>
        </p:txBody>
      </p:sp>
      <p:sp>
        <p:nvSpPr>
          <p:cNvPr id="16388" name="Line 4"/>
          <p:cNvSpPr>
            <a:spLocks noChangeShapeType="1"/>
          </p:cNvSpPr>
          <p:nvPr/>
        </p:nvSpPr>
        <p:spPr bwMode="auto">
          <a:xfrm>
            <a:off x="727075" y="1066800"/>
            <a:ext cx="7831138" cy="0"/>
          </a:xfrm>
          <a:prstGeom prst="line">
            <a:avLst/>
          </a:prstGeom>
          <a:noFill/>
          <a:ln w="508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6389" name="Picture 5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5363" y="4110038"/>
            <a:ext cx="2154237" cy="1165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914400" y="2044700"/>
            <a:ext cx="7804150" cy="2100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lvl="1">
              <a:spcBef>
                <a:spcPct val="50000"/>
              </a:spcBef>
              <a:buSzPct val="60000"/>
              <a:buFont typeface="Wingdings" pitchFamily="2" charset="2"/>
              <a:buChar char="m"/>
            </a:pPr>
            <a:r>
              <a:rPr lang="th-TH" sz="4000" b="1">
                <a:latin typeface="Times New Roman" pitchFamily="18" charset="0"/>
                <a:cs typeface="CordiaUPC" pitchFamily="34" charset="-34"/>
              </a:rPr>
              <a:t> </a:t>
            </a:r>
            <a:r>
              <a:rPr lang="th-TH" sz="40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ระบบเข้าก่อน ออกก่อน  </a:t>
            </a:r>
            <a:r>
              <a:rPr lang="th-TH" sz="32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(</a:t>
            </a:r>
            <a:r>
              <a:rPr lang="en-US" sz="32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FIFO</a:t>
            </a:r>
            <a:r>
              <a:rPr lang="th-TH" sz="32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)</a:t>
            </a:r>
          </a:p>
          <a:p>
            <a:pPr lvl="1">
              <a:spcBef>
                <a:spcPct val="50000"/>
              </a:spcBef>
              <a:buSzPct val="60000"/>
              <a:buFont typeface="Wingdings" pitchFamily="2" charset="2"/>
              <a:buChar char="m"/>
            </a:pPr>
            <a:r>
              <a:rPr lang="th-TH" sz="40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 การควบคุมด้วยการมองเห็น              </a:t>
            </a:r>
            <a:r>
              <a:rPr lang="th-TH" sz="32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(</a:t>
            </a:r>
            <a:r>
              <a:rPr lang="en-US" sz="32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Visual Control </a:t>
            </a:r>
            <a:r>
              <a:rPr lang="th-TH" sz="32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)</a:t>
            </a:r>
            <a:endParaRPr lang="th-TH" sz="4000" b="1">
              <a:latin typeface="Times New Roman" pitchFamily="18" charset="0"/>
              <a:cs typeface="CordiaUPC" pitchFamily="34" charset="-34"/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635000" y="534988"/>
            <a:ext cx="7662863" cy="758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44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เทคนิคการทำสะดวก</a:t>
            </a:r>
            <a:endParaRPr lang="th-TH" sz="4400" b="1">
              <a:latin typeface="Times New Roman" pitchFamily="18" charset="0"/>
              <a:cs typeface="CordiaUPC" pitchFamily="34" charset="-34"/>
            </a:endParaRPr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>
            <a:off x="657225" y="1219200"/>
            <a:ext cx="7829550" cy="0"/>
          </a:xfrm>
          <a:prstGeom prst="line">
            <a:avLst/>
          </a:prstGeom>
          <a:noFill/>
          <a:ln w="508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7413" name="Group 5"/>
          <p:cNvGrpSpPr>
            <a:grpSpLocks/>
          </p:cNvGrpSpPr>
          <p:nvPr/>
        </p:nvGrpSpPr>
        <p:grpSpPr bwMode="auto">
          <a:xfrm>
            <a:off x="7707313" y="152400"/>
            <a:ext cx="874712" cy="1063625"/>
            <a:chOff x="5260" y="96"/>
            <a:chExt cx="596" cy="670"/>
          </a:xfrm>
        </p:grpSpPr>
        <p:pic>
          <p:nvPicPr>
            <p:cNvPr id="17414" name="Picture 6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682" y="96"/>
              <a:ext cx="174" cy="23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17415" name="Freeform 7"/>
            <p:cNvSpPr>
              <a:spLocks/>
            </p:cNvSpPr>
            <p:nvPr/>
          </p:nvSpPr>
          <p:spPr bwMode="auto">
            <a:xfrm>
              <a:off x="5528" y="251"/>
              <a:ext cx="118" cy="91"/>
            </a:xfrm>
            <a:custGeom>
              <a:avLst/>
              <a:gdLst>
                <a:gd name="T0" fmla="*/ 0 w 118"/>
                <a:gd name="T1" fmla="*/ 28 h 91"/>
                <a:gd name="T2" fmla="*/ 22 w 118"/>
                <a:gd name="T3" fmla="*/ 52 h 91"/>
                <a:gd name="T4" fmla="*/ 24 w 118"/>
                <a:gd name="T5" fmla="*/ 67 h 91"/>
                <a:gd name="T6" fmla="*/ 25 w 118"/>
                <a:gd name="T7" fmla="*/ 90 h 91"/>
                <a:gd name="T8" fmla="*/ 32 w 118"/>
                <a:gd name="T9" fmla="*/ 90 h 91"/>
                <a:gd name="T10" fmla="*/ 39 w 118"/>
                <a:gd name="T11" fmla="*/ 83 h 91"/>
                <a:gd name="T12" fmla="*/ 42 w 118"/>
                <a:gd name="T13" fmla="*/ 70 h 91"/>
                <a:gd name="T14" fmla="*/ 42 w 118"/>
                <a:gd name="T15" fmla="*/ 50 h 91"/>
                <a:gd name="T16" fmla="*/ 43 w 118"/>
                <a:gd name="T17" fmla="*/ 61 h 91"/>
                <a:gd name="T18" fmla="*/ 45 w 118"/>
                <a:gd name="T19" fmla="*/ 68 h 91"/>
                <a:gd name="T20" fmla="*/ 46 w 118"/>
                <a:gd name="T21" fmla="*/ 74 h 91"/>
                <a:gd name="T22" fmla="*/ 53 w 118"/>
                <a:gd name="T23" fmla="*/ 74 h 91"/>
                <a:gd name="T24" fmla="*/ 60 w 118"/>
                <a:gd name="T25" fmla="*/ 68 h 91"/>
                <a:gd name="T26" fmla="*/ 60 w 118"/>
                <a:gd name="T27" fmla="*/ 60 h 91"/>
                <a:gd name="T28" fmla="*/ 64 w 118"/>
                <a:gd name="T29" fmla="*/ 48 h 91"/>
                <a:gd name="T30" fmla="*/ 66 w 118"/>
                <a:gd name="T31" fmla="*/ 56 h 91"/>
                <a:gd name="T32" fmla="*/ 69 w 118"/>
                <a:gd name="T33" fmla="*/ 65 h 91"/>
                <a:gd name="T34" fmla="*/ 77 w 118"/>
                <a:gd name="T35" fmla="*/ 61 h 91"/>
                <a:gd name="T36" fmla="*/ 80 w 118"/>
                <a:gd name="T37" fmla="*/ 55 h 91"/>
                <a:gd name="T38" fmla="*/ 80 w 118"/>
                <a:gd name="T39" fmla="*/ 60 h 91"/>
                <a:gd name="T40" fmla="*/ 90 w 118"/>
                <a:gd name="T41" fmla="*/ 55 h 91"/>
                <a:gd name="T42" fmla="*/ 94 w 118"/>
                <a:gd name="T43" fmla="*/ 43 h 91"/>
                <a:gd name="T44" fmla="*/ 92 w 118"/>
                <a:gd name="T45" fmla="*/ 61 h 91"/>
                <a:gd name="T46" fmla="*/ 90 w 118"/>
                <a:gd name="T47" fmla="*/ 68 h 91"/>
                <a:gd name="T48" fmla="*/ 96 w 118"/>
                <a:gd name="T49" fmla="*/ 70 h 91"/>
                <a:gd name="T50" fmla="*/ 98 w 118"/>
                <a:gd name="T51" fmla="*/ 78 h 91"/>
                <a:gd name="T52" fmla="*/ 108 w 118"/>
                <a:gd name="T53" fmla="*/ 77 h 91"/>
                <a:gd name="T54" fmla="*/ 114 w 118"/>
                <a:gd name="T55" fmla="*/ 61 h 91"/>
                <a:gd name="T56" fmla="*/ 117 w 118"/>
                <a:gd name="T57" fmla="*/ 43 h 91"/>
                <a:gd name="T58" fmla="*/ 114 w 118"/>
                <a:gd name="T59" fmla="*/ 27 h 91"/>
                <a:gd name="T60" fmla="*/ 105 w 118"/>
                <a:gd name="T61" fmla="*/ 13 h 91"/>
                <a:gd name="T62" fmla="*/ 93 w 118"/>
                <a:gd name="T63" fmla="*/ 3 h 91"/>
                <a:gd name="T64" fmla="*/ 87 w 118"/>
                <a:gd name="T65" fmla="*/ 11 h 91"/>
                <a:gd name="T66" fmla="*/ 79 w 118"/>
                <a:gd name="T67" fmla="*/ 5 h 91"/>
                <a:gd name="T68" fmla="*/ 74 w 118"/>
                <a:gd name="T69" fmla="*/ 1 h 91"/>
                <a:gd name="T70" fmla="*/ 70 w 118"/>
                <a:gd name="T71" fmla="*/ 5 h 91"/>
                <a:gd name="T72" fmla="*/ 63 w 118"/>
                <a:gd name="T73" fmla="*/ 3 h 91"/>
                <a:gd name="T74" fmla="*/ 61 w 118"/>
                <a:gd name="T75" fmla="*/ 11 h 91"/>
                <a:gd name="T76" fmla="*/ 58 w 118"/>
                <a:gd name="T77" fmla="*/ 6 h 91"/>
                <a:gd name="T78" fmla="*/ 49 w 118"/>
                <a:gd name="T79" fmla="*/ 5 h 91"/>
                <a:gd name="T80" fmla="*/ 42 w 118"/>
                <a:gd name="T81" fmla="*/ 0 h 91"/>
                <a:gd name="T82" fmla="*/ 39 w 118"/>
                <a:gd name="T83" fmla="*/ 6 h 91"/>
                <a:gd name="T84" fmla="*/ 34 w 118"/>
                <a:gd name="T85" fmla="*/ 3 h 91"/>
                <a:gd name="T86" fmla="*/ 27 w 118"/>
                <a:gd name="T87" fmla="*/ 1 h 91"/>
                <a:gd name="T88" fmla="*/ 22 w 118"/>
                <a:gd name="T89" fmla="*/ 3 h 91"/>
                <a:gd name="T90" fmla="*/ 21 w 118"/>
                <a:gd name="T91" fmla="*/ 13 h 91"/>
                <a:gd name="T92" fmla="*/ 22 w 118"/>
                <a:gd name="T93" fmla="*/ 15 h 91"/>
                <a:gd name="T94" fmla="*/ 18 w 118"/>
                <a:gd name="T95" fmla="*/ 15 h 91"/>
                <a:gd name="T96" fmla="*/ 1 w 118"/>
                <a:gd name="T97" fmla="*/ 13 h 91"/>
                <a:gd name="T98" fmla="*/ 0 w 118"/>
                <a:gd name="T99" fmla="*/ 28 h 91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18"/>
                <a:gd name="T151" fmla="*/ 0 h 91"/>
                <a:gd name="T152" fmla="*/ 118 w 118"/>
                <a:gd name="T153" fmla="*/ 91 h 91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18" h="91">
                  <a:moveTo>
                    <a:pt x="0" y="28"/>
                  </a:moveTo>
                  <a:lnTo>
                    <a:pt x="22" y="52"/>
                  </a:lnTo>
                  <a:lnTo>
                    <a:pt x="24" y="67"/>
                  </a:lnTo>
                  <a:lnTo>
                    <a:pt x="25" y="90"/>
                  </a:lnTo>
                  <a:lnTo>
                    <a:pt x="32" y="90"/>
                  </a:lnTo>
                  <a:lnTo>
                    <a:pt x="39" y="83"/>
                  </a:lnTo>
                  <a:lnTo>
                    <a:pt x="42" y="70"/>
                  </a:lnTo>
                  <a:lnTo>
                    <a:pt x="42" y="50"/>
                  </a:lnTo>
                  <a:lnTo>
                    <a:pt x="43" y="61"/>
                  </a:lnTo>
                  <a:lnTo>
                    <a:pt x="45" y="68"/>
                  </a:lnTo>
                  <a:lnTo>
                    <a:pt x="46" y="74"/>
                  </a:lnTo>
                  <a:lnTo>
                    <a:pt x="53" y="74"/>
                  </a:lnTo>
                  <a:lnTo>
                    <a:pt x="60" y="68"/>
                  </a:lnTo>
                  <a:lnTo>
                    <a:pt x="60" y="60"/>
                  </a:lnTo>
                  <a:lnTo>
                    <a:pt x="64" y="48"/>
                  </a:lnTo>
                  <a:lnTo>
                    <a:pt x="66" y="56"/>
                  </a:lnTo>
                  <a:lnTo>
                    <a:pt x="69" y="65"/>
                  </a:lnTo>
                  <a:lnTo>
                    <a:pt x="77" y="61"/>
                  </a:lnTo>
                  <a:lnTo>
                    <a:pt x="80" y="55"/>
                  </a:lnTo>
                  <a:lnTo>
                    <a:pt x="80" y="60"/>
                  </a:lnTo>
                  <a:lnTo>
                    <a:pt x="90" y="55"/>
                  </a:lnTo>
                  <a:lnTo>
                    <a:pt x="94" y="43"/>
                  </a:lnTo>
                  <a:lnTo>
                    <a:pt x="92" y="61"/>
                  </a:lnTo>
                  <a:lnTo>
                    <a:pt x="90" y="68"/>
                  </a:lnTo>
                  <a:lnTo>
                    <a:pt x="96" y="70"/>
                  </a:lnTo>
                  <a:lnTo>
                    <a:pt x="98" y="78"/>
                  </a:lnTo>
                  <a:lnTo>
                    <a:pt x="108" y="77"/>
                  </a:lnTo>
                  <a:lnTo>
                    <a:pt x="114" y="61"/>
                  </a:lnTo>
                  <a:lnTo>
                    <a:pt x="117" y="43"/>
                  </a:lnTo>
                  <a:lnTo>
                    <a:pt x="114" y="27"/>
                  </a:lnTo>
                  <a:lnTo>
                    <a:pt x="105" y="13"/>
                  </a:lnTo>
                  <a:lnTo>
                    <a:pt x="93" y="3"/>
                  </a:lnTo>
                  <a:lnTo>
                    <a:pt x="87" y="11"/>
                  </a:lnTo>
                  <a:lnTo>
                    <a:pt x="79" y="5"/>
                  </a:lnTo>
                  <a:lnTo>
                    <a:pt x="74" y="1"/>
                  </a:lnTo>
                  <a:lnTo>
                    <a:pt x="70" y="5"/>
                  </a:lnTo>
                  <a:lnTo>
                    <a:pt x="63" y="3"/>
                  </a:lnTo>
                  <a:lnTo>
                    <a:pt x="61" y="11"/>
                  </a:lnTo>
                  <a:lnTo>
                    <a:pt x="58" y="6"/>
                  </a:lnTo>
                  <a:lnTo>
                    <a:pt x="49" y="5"/>
                  </a:lnTo>
                  <a:lnTo>
                    <a:pt x="42" y="0"/>
                  </a:lnTo>
                  <a:lnTo>
                    <a:pt x="39" y="6"/>
                  </a:lnTo>
                  <a:lnTo>
                    <a:pt x="34" y="3"/>
                  </a:lnTo>
                  <a:lnTo>
                    <a:pt x="27" y="1"/>
                  </a:lnTo>
                  <a:lnTo>
                    <a:pt x="22" y="3"/>
                  </a:lnTo>
                  <a:lnTo>
                    <a:pt x="21" y="13"/>
                  </a:lnTo>
                  <a:lnTo>
                    <a:pt x="22" y="15"/>
                  </a:lnTo>
                  <a:lnTo>
                    <a:pt x="18" y="15"/>
                  </a:lnTo>
                  <a:lnTo>
                    <a:pt x="1" y="13"/>
                  </a:lnTo>
                  <a:lnTo>
                    <a:pt x="0" y="28"/>
                  </a:lnTo>
                </a:path>
              </a:pathLst>
            </a:custGeom>
            <a:solidFill>
              <a:srgbClr val="B07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7416" name="Group 8"/>
            <p:cNvGrpSpPr>
              <a:grpSpLocks/>
            </p:cNvGrpSpPr>
            <p:nvPr/>
          </p:nvGrpSpPr>
          <p:grpSpPr bwMode="auto">
            <a:xfrm>
              <a:off x="5347" y="194"/>
              <a:ext cx="454" cy="541"/>
              <a:chOff x="5347" y="194"/>
              <a:chExt cx="454" cy="541"/>
            </a:xfrm>
          </p:grpSpPr>
          <p:grpSp>
            <p:nvGrpSpPr>
              <p:cNvPr id="17428" name="Group 9"/>
              <p:cNvGrpSpPr>
                <a:grpSpLocks/>
              </p:cNvGrpSpPr>
              <p:nvPr/>
            </p:nvGrpSpPr>
            <p:grpSpPr bwMode="auto">
              <a:xfrm>
                <a:off x="5552" y="442"/>
                <a:ext cx="249" cy="293"/>
                <a:chOff x="5552" y="442"/>
                <a:chExt cx="249" cy="293"/>
              </a:xfrm>
            </p:grpSpPr>
            <p:sp>
              <p:nvSpPr>
                <p:cNvPr id="17451" name="Freeform 10"/>
                <p:cNvSpPr>
                  <a:spLocks/>
                </p:cNvSpPr>
                <p:nvPr/>
              </p:nvSpPr>
              <p:spPr bwMode="auto">
                <a:xfrm>
                  <a:off x="5552" y="442"/>
                  <a:ext cx="249" cy="293"/>
                </a:xfrm>
                <a:custGeom>
                  <a:avLst/>
                  <a:gdLst>
                    <a:gd name="T0" fmla="*/ 0 w 249"/>
                    <a:gd name="T1" fmla="*/ 0 h 293"/>
                    <a:gd name="T2" fmla="*/ 27 w 249"/>
                    <a:gd name="T3" fmla="*/ 23 h 293"/>
                    <a:gd name="T4" fmla="*/ 31 w 249"/>
                    <a:gd name="T5" fmla="*/ 39 h 293"/>
                    <a:gd name="T6" fmla="*/ 61 w 249"/>
                    <a:gd name="T7" fmla="*/ 139 h 293"/>
                    <a:gd name="T8" fmla="*/ 72 w 249"/>
                    <a:gd name="T9" fmla="*/ 166 h 293"/>
                    <a:gd name="T10" fmla="*/ 81 w 249"/>
                    <a:gd name="T11" fmla="*/ 178 h 293"/>
                    <a:gd name="T12" fmla="*/ 92 w 249"/>
                    <a:gd name="T13" fmla="*/ 191 h 293"/>
                    <a:gd name="T14" fmla="*/ 105 w 249"/>
                    <a:gd name="T15" fmla="*/ 206 h 293"/>
                    <a:gd name="T16" fmla="*/ 111 w 249"/>
                    <a:gd name="T17" fmla="*/ 230 h 293"/>
                    <a:gd name="T18" fmla="*/ 118 w 249"/>
                    <a:gd name="T19" fmla="*/ 247 h 293"/>
                    <a:gd name="T20" fmla="*/ 137 w 249"/>
                    <a:gd name="T21" fmla="*/ 249 h 293"/>
                    <a:gd name="T22" fmla="*/ 155 w 249"/>
                    <a:gd name="T23" fmla="*/ 262 h 293"/>
                    <a:gd name="T24" fmla="*/ 166 w 249"/>
                    <a:gd name="T25" fmla="*/ 274 h 293"/>
                    <a:gd name="T26" fmla="*/ 177 w 249"/>
                    <a:gd name="T27" fmla="*/ 292 h 293"/>
                    <a:gd name="T28" fmla="*/ 248 w 249"/>
                    <a:gd name="T29" fmla="*/ 292 h 293"/>
                    <a:gd name="T30" fmla="*/ 233 w 249"/>
                    <a:gd name="T31" fmla="*/ 283 h 293"/>
                    <a:gd name="T32" fmla="*/ 223 w 249"/>
                    <a:gd name="T33" fmla="*/ 274 h 293"/>
                    <a:gd name="T34" fmla="*/ 215 w 249"/>
                    <a:gd name="T35" fmla="*/ 266 h 293"/>
                    <a:gd name="T36" fmla="*/ 208 w 249"/>
                    <a:gd name="T37" fmla="*/ 254 h 293"/>
                    <a:gd name="T38" fmla="*/ 199 w 249"/>
                    <a:gd name="T39" fmla="*/ 243 h 293"/>
                    <a:gd name="T40" fmla="*/ 189 w 249"/>
                    <a:gd name="T41" fmla="*/ 238 h 293"/>
                    <a:gd name="T42" fmla="*/ 179 w 249"/>
                    <a:gd name="T43" fmla="*/ 238 h 293"/>
                    <a:gd name="T44" fmla="*/ 167 w 249"/>
                    <a:gd name="T45" fmla="*/ 241 h 293"/>
                    <a:gd name="T46" fmla="*/ 163 w 249"/>
                    <a:gd name="T47" fmla="*/ 229 h 293"/>
                    <a:gd name="T48" fmla="*/ 159 w 249"/>
                    <a:gd name="T49" fmla="*/ 217 h 293"/>
                    <a:gd name="T50" fmla="*/ 153 w 249"/>
                    <a:gd name="T51" fmla="*/ 209 h 293"/>
                    <a:gd name="T52" fmla="*/ 142 w 249"/>
                    <a:gd name="T53" fmla="*/ 202 h 293"/>
                    <a:gd name="T54" fmla="*/ 130 w 249"/>
                    <a:gd name="T55" fmla="*/ 196 h 293"/>
                    <a:gd name="T56" fmla="*/ 124 w 249"/>
                    <a:gd name="T57" fmla="*/ 185 h 293"/>
                    <a:gd name="T58" fmla="*/ 121 w 249"/>
                    <a:gd name="T59" fmla="*/ 175 h 293"/>
                    <a:gd name="T60" fmla="*/ 116 w 249"/>
                    <a:gd name="T61" fmla="*/ 161 h 293"/>
                    <a:gd name="T62" fmla="*/ 109 w 249"/>
                    <a:gd name="T63" fmla="*/ 151 h 293"/>
                    <a:gd name="T64" fmla="*/ 103 w 249"/>
                    <a:gd name="T65" fmla="*/ 139 h 293"/>
                    <a:gd name="T66" fmla="*/ 99 w 249"/>
                    <a:gd name="T67" fmla="*/ 123 h 293"/>
                    <a:gd name="T68" fmla="*/ 92 w 249"/>
                    <a:gd name="T69" fmla="*/ 109 h 293"/>
                    <a:gd name="T70" fmla="*/ 84 w 249"/>
                    <a:gd name="T71" fmla="*/ 99 h 293"/>
                    <a:gd name="T72" fmla="*/ 71 w 249"/>
                    <a:gd name="T73" fmla="*/ 88 h 293"/>
                    <a:gd name="T74" fmla="*/ 58 w 249"/>
                    <a:gd name="T75" fmla="*/ 80 h 293"/>
                    <a:gd name="T76" fmla="*/ 39 w 249"/>
                    <a:gd name="T77" fmla="*/ 53 h 293"/>
                    <a:gd name="T78" fmla="*/ 52 w 249"/>
                    <a:gd name="T79" fmla="*/ 64 h 293"/>
                    <a:gd name="T80" fmla="*/ 93 w 249"/>
                    <a:gd name="T81" fmla="*/ 75 h 293"/>
                    <a:gd name="T82" fmla="*/ 82 w 249"/>
                    <a:gd name="T83" fmla="*/ 63 h 293"/>
                    <a:gd name="T84" fmla="*/ 70 w 249"/>
                    <a:gd name="T85" fmla="*/ 46 h 293"/>
                    <a:gd name="T86" fmla="*/ 55 w 249"/>
                    <a:gd name="T87" fmla="*/ 30 h 293"/>
                    <a:gd name="T88" fmla="*/ 37 w 249"/>
                    <a:gd name="T89" fmla="*/ 20 h 293"/>
                    <a:gd name="T90" fmla="*/ 15 w 249"/>
                    <a:gd name="T91" fmla="*/ 9 h 293"/>
                    <a:gd name="T92" fmla="*/ 0 w 249"/>
                    <a:gd name="T93" fmla="*/ 0 h 293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w 249"/>
                    <a:gd name="T142" fmla="*/ 0 h 293"/>
                    <a:gd name="T143" fmla="*/ 249 w 249"/>
                    <a:gd name="T144" fmla="*/ 293 h 293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T141" t="T142" r="T143" b="T144"/>
                  <a:pathLst>
                    <a:path w="249" h="293">
                      <a:moveTo>
                        <a:pt x="0" y="0"/>
                      </a:moveTo>
                      <a:lnTo>
                        <a:pt x="27" y="23"/>
                      </a:lnTo>
                      <a:lnTo>
                        <a:pt x="31" y="39"/>
                      </a:lnTo>
                      <a:lnTo>
                        <a:pt x="61" y="139"/>
                      </a:lnTo>
                      <a:lnTo>
                        <a:pt x="72" y="166"/>
                      </a:lnTo>
                      <a:lnTo>
                        <a:pt x="81" y="178"/>
                      </a:lnTo>
                      <a:lnTo>
                        <a:pt x="92" y="191"/>
                      </a:lnTo>
                      <a:lnTo>
                        <a:pt x="105" y="206"/>
                      </a:lnTo>
                      <a:lnTo>
                        <a:pt x="111" y="230"/>
                      </a:lnTo>
                      <a:lnTo>
                        <a:pt x="118" y="247"/>
                      </a:lnTo>
                      <a:lnTo>
                        <a:pt x="137" y="249"/>
                      </a:lnTo>
                      <a:lnTo>
                        <a:pt x="155" y="262"/>
                      </a:lnTo>
                      <a:lnTo>
                        <a:pt x="166" y="274"/>
                      </a:lnTo>
                      <a:lnTo>
                        <a:pt x="177" y="292"/>
                      </a:lnTo>
                      <a:lnTo>
                        <a:pt x="248" y="292"/>
                      </a:lnTo>
                      <a:lnTo>
                        <a:pt x="233" y="283"/>
                      </a:lnTo>
                      <a:lnTo>
                        <a:pt x="223" y="274"/>
                      </a:lnTo>
                      <a:lnTo>
                        <a:pt x="215" y="266"/>
                      </a:lnTo>
                      <a:lnTo>
                        <a:pt x="208" y="254"/>
                      </a:lnTo>
                      <a:lnTo>
                        <a:pt x="199" y="243"/>
                      </a:lnTo>
                      <a:lnTo>
                        <a:pt x="189" y="238"/>
                      </a:lnTo>
                      <a:lnTo>
                        <a:pt x="179" y="238"/>
                      </a:lnTo>
                      <a:lnTo>
                        <a:pt x="167" y="241"/>
                      </a:lnTo>
                      <a:lnTo>
                        <a:pt x="163" y="229"/>
                      </a:lnTo>
                      <a:lnTo>
                        <a:pt x="159" y="217"/>
                      </a:lnTo>
                      <a:lnTo>
                        <a:pt x="153" y="209"/>
                      </a:lnTo>
                      <a:lnTo>
                        <a:pt x="142" y="202"/>
                      </a:lnTo>
                      <a:lnTo>
                        <a:pt x="130" y="196"/>
                      </a:lnTo>
                      <a:lnTo>
                        <a:pt x="124" y="185"/>
                      </a:lnTo>
                      <a:lnTo>
                        <a:pt x="121" y="175"/>
                      </a:lnTo>
                      <a:lnTo>
                        <a:pt x="116" y="161"/>
                      </a:lnTo>
                      <a:lnTo>
                        <a:pt x="109" y="151"/>
                      </a:lnTo>
                      <a:lnTo>
                        <a:pt x="103" y="139"/>
                      </a:lnTo>
                      <a:lnTo>
                        <a:pt x="99" y="123"/>
                      </a:lnTo>
                      <a:lnTo>
                        <a:pt x="92" y="109"/>
                      </a:lnTo>
                      <a:lnTo>
                        <a:pt x="84" y="99"/>
                      </a:lnTo>
                      <a:lnTo>
                        <a:pt x="71" y="88"/>
                      </a:lnTo>
                      <a:lnTo>
                        <a:pt x="58" y="80"/>
                      </a:lnTo>
                      <a:lnTo>
                        <a:pt x="39" y="53"/>
                      </a:lnTo>
                      <a:lnTo>
                        <a:pt x="52" y="64"/>
                      </a:lnTo>
                      <a:lnTo>
                        <a:pt x="93" y="75"/>
                      </a:lnTo>
                      <a:lnTo>
                        <a:pt x="82" y="63"/>
                      </a:lnTo>
                      <a:lnTo>
                        <a:pt x="70" y="46"/>
                      </a:lnTo>
                      <a:lnTo>
                        <a:pt x="55" y="30"/>
                      </a:lnTo>
                      <a:lnTo>
                        <a:pt x="37" y="20"/>
                      </a:lnTo>
                      <a:lnTo>
                        <a:pt x="15" y="9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4080FF"/>
                </a:solid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452" name="Freeform 11"/>
                <p:cNvSpPr>
                  <a:spLocks/>
                </p:cNvSpPr>
                <p:nvPr/>
              </p:nvSpPr>
              <p:spPr bwMode="auto">
                <a:xfrm>
                  <a:off x="5577" y="457"/>
                  <a:ext cx="21" cy="33"/>
                </a:xfrm>
                <a:custGeom>
                  <a:avLst/>
                  <a:gdLst>
                    <a:gd name="T0" fmla="*/ 0 w 21"/>
                    <a:gd name="T1" fmla="*/ 0 h 33"/>
                    <a:gd name="T2" fmla="*/ 9 w 21"/>
                    <a:gd name="T3" fmla="*/ 5 h 33"/>
                    <a:gd name="T4" fmla="*/ 15 w 21"/>
                    <a:gd name="T5" fmla="*/ 9 h 33"/>
                    <a:gd name="T6" fmla="*/ 20 w 21"/>
                    <a:gd name="T7" fmla="*/ 17 h 33"/>
                    <a:gd name="T8" fmla="*/ 12 w 21"/>
                    <a:gd name="T9" fmla="*/ 19 h 33"/>
                    <a:gd name="T10" fmla="*/ 11 w 21"/>
                    <a:gd name="T11" fmla="*/ 32 h 33"/>
                    <a:gd name="T12" fmla="*/ 11 w 21"/>
                    <a:gd name="T13" fmla="*/ 28 h 33"/>
                    <a:gd name="T14" fmla="*/ 7 w 21"/>
                    <a:gd name="T15" fmla="*/ 18 h 33"/>
                    <a:gd name="T16" fmla="*/ 5 w 21"/>
                    <a:gd name="T17" fmla="*/ 15 h 33"/>
                    <a:gd name="T18" fmla="*/ 0 w 21"/>
                    <a:gd name="T19" fmla="*/ 0 h 33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21"/>
                    <a:gd name="T31" fmla="*/ 0 h 33"/>
                    <a:gd name="T32" fmla="*/ 21 w 21"/>
                    <a:gd name="T33" fmla="*/ 33 h 33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21" h="33">
                      <a:moveTo>
                        <a:pt x="0" y="0"/>
                      </a:moveTo>
                      <a:lnTo>
                        <a:pt x="9" y="5"/>
                      </a:lnTo>
                      <a:lnTo>
                        <a:pt x="15" y="9"/>
                      </a:lnTo>
                      <a:lnTo>
                        <a:pt x="20" y="17"/>
                      </a:lnTo>
                      <a:lnTo>
                        <a:pt x="12" y="19"/>
                      </a:lnTo>
                      <a:lnTo>
                        <a:pt x="11" y="32"/>
                      </a:lnTo>
                      <a:lnTo>
                        <a:pt x="11" y="28"/>
                      </a:lnTo>
                      <a:lnTo>
                        <a:pt x="7" y="18"/>
                      </a:lnTo>
                      <a:lnTo>
                        <a:pt x="5" y="15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20A0"/>
                </a:solid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7429" name="Group 12"/>
              <p:cNvGrpSpPr>
                <a:grpSpLocks/>
              </p:cNvGrpSpPr>
              <p:nvPr/>
            </p:nvGrpSpPr>
            <p:grpSpPr bwMode="auto">
              <a:xfrm>
                <a:off x="5347" y="194"/>
                <a:ext cx="296" cy="312"/>
                <a:chOff x="5347" y="194"/>
                <a:chExt cx="296" cy="312"/>
              </a:xfrm>
            </p:grpSpPr>
            <p:sp>
              <p:nvSpPr>
                <p:cNvPr id="17430" name="Freeform 13"/>
                <p:cNvSpPr>
                  <a:spLocks/>
                </p:cNvSpPr>
                <p:nvPr/>
              </p:nvSpPr>
              <p:spPr bwMode="auto">
                <a:xfrm>
                  <a:off x="5354" y="194"/>
                  <a:ext cx="283" cy="312"/>
                </a:xfrm>
                <a:custGeom>
                  <a:avLst/>
                  <a:gdLst>
                    <a:gd name="T0" fmla="*/ 31 w 283"/>
                    <a:gd name="T1" fmla="*/ 189 h 312"/>
                    <a:gd name="T2" fmla="*/ 39 w 283"/>
                    <a:gd name="T3" fmla="*/ 215 h 312"/>
                    <a:gd name="T4" fmla="*/ 53 w 283"/>
                    <a:gd name="T5" fmla="*/ 235 h 312"/>
                    <a:gd name="T6" fmla="*/ 78 w 283"/>
                    <a:gd name="T7" fmla="*/ 250 h 312"/>
                    <a:gd name="T8" fmla="*/ 102 w 283"/>
                    <a:gd name="T9" fmla="*/ 257 h 312"/>
                    <a:gd name="T10" fmla="*/ 104 w 283"/>
                    <a:gd name="T11" fmla="*/ 265 h 312"/>
                    <a:gd name="T12" fmla="*/ 234 w 283"/>
                    <a:gd name="T13" fmla="*/ 311 h 312"/>
                    <a:gd name="T14" fmla="*/ 228 w 283"/>
                    <a:gd name="T15" fmla="*/ 285 h 312"/>
                    <a:gd name="T16" fmla="*/ 219 w 283"/>
                    <a:gd name="T17" fmla="*/ 260 h 312"/>
                    <a:gd name="T18" fmla="*/ 211 w 283"/>
                    <a:gd name="T19" fmla="*/ 247 h 312"/>
                    <a:gd name="T20" fmla="*/ 209 w 283"/>
                    <a:gd name="T21" fmla="*/ 231 h 312"/>
                    <a:gd name="T22" fmla="*/ 213 w 283"/>
                    <a:gd name="T23" fmla="*/ 205 h 312"/>
                    <a:gd name="T24" fmla="*/ 220 w 283"/>
                    <a:gd name="T25" fmla="*/ 189 h 312"/>
                    <a:gd name="T26" fmla="*/ 229 w 283"/>
                    <a:gd name="T27" fmla="*/ 176 h 312"/>
                    <a:gd name="T28" fmla="*/ 243 w 283"/>
                    <a:gd name="T29" fmla="*/ 168 h 312"/>
                    <a:gd name="T30" fmla="*/ 255 w 283"/>
                    <a:gd name="T31" fmla="*/ 156 h 312"/>
                    <a:gd name="T32" fmla="*/ 267 w 283"/>
                    <a:gd name="T33" fmla="*/ 138 h 312"/>
                    <a:gd name="T34" fmla="*/ 273 w 283"/>
                    <a:gd name="T35" fmla="*/ 124 h 312"/>
                    <a:gd name="T36" fmla="*/ 282 w 283"/>
                    <a:gd name="T37" fmla="*/ 101 h 312"/>
                    <a:gd name="T38" fmla="*/ 282 w 283"/>
                    <a:gd name="T39" fmla="*/ 77 h 312"/>
                    <a:gd name="T40" fmla="*/ 272 w 283"/>
                    <a:gd name="T41" fmla="*/ 60 h 312"/>
                    <a:gd name="T42" fmla="*/ 255 w 283"/>
                    <a:gd name="T43" fmla="*/ 44 h 312"/>
                    <a:gd name="T44" fmla="*/ 232 w 283"/>
                    <a:gd name="T45" fmla="*/ 27 h 312"/>
                    <a:gd name="T46" fmla="*/ 209 w 283"/>
                    <a:gd name="T47" fmla="*/ 15 h 312"/>
                    <a:gd name="T48" fmla="*/ 183 w 283"/>
                    <a:gd name="T49" fmla="*/ 8 h 312"/>
                    <a:gd name="T50" fmla="*/ 161 w 283"/>
                    <a:gd name="T51" fmla="*/ 3 h 312"/>
                    <a:gd name="T52" fmla="*/ 138 w 283"/>
                    <a:gd name="T53" fmla="*/ 0 h 312"/>
                    <a:gd name="T54" fmla="*/ 114 w 283"/>
                    <a:gd name="T55" fmla="*/ 1 h 312"/>
                    <a:gd name="T56" fmla="*/ 93 w 283"/>
                    <a:gd name="T57" fmla="*/ 5 h 312"/>
                    <a:gd name="T58" fmla="*/ 74 w 283"/>
                    <a:gd name="T59" fmla="*/ 11 h 312"/>
                    <a:gd name="T60" fmla="*/ 57 w 283"/>
                    <a:gd name="T61" fmla="*/ 21 h 312"/>
                    <a:gd name="T62" fmla="*/ 39 w 283"/>
                    <a:gd name="T63" fmla="*/ 33 h 312"/>
                    <a:gd name="T64" fmla="*/ 21 w 283"/>
                    <a:gd name="T65" fmla="*/ 48 h 312"/>
                    <a:gd name="T66" fmla="*/ 5 w 283"/>
                    <a:gd name="T67" fmla="*/ 70 h 312"/>
                    <a:gd name="T68" fmla="*/ 0 w 283"/>
                    <a:gd name="T69" fmla="*/ 89 h 312"/>
                    <a:gd name="T70" fmla="*/ 2 w 283"/>
                    <a:gd name="T71" fmla="*/ 112 h 312"/>
                    <a:gd name="T72" fmla="*/ 11 w 283"/>
                    <a:gd name="T73" fmla="*/ 129 h 312"/>
                    <a:gd name="T74" fmla="*/ 20 w 283"/>
                    <a:gd name="T75" fmla="*/ 140 h 312"/>
                    <a:gd name="T76" fmla="*/ 27 w 283"/>
                    <a:gd name="T77" fmla="*/ 158 h 312"/>
                    <a:gd name="T78" fmla="*/ 31 w 283"/>
                    <a:gd name="T79" fmla="*/ 189 h 312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283"/>
                    <a:gd name="T121" fmla="*/ 0 h 312"/>
                    <a:gd name="T122" fmla="*/ 283 w 283"/>
                    <a:gd name="T123" fmla="*/ 312 h 312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283" h="312">
                      <a:moveTo>
                        <a:pt x="31" y="189"/>
                      </a:moveTo>
                      <a:lnTo>
                        <a:pt x="39" y="215"/>
                      </a:lnTo>
                      <a:lnTo>
                        <a:pt x="53" y="235"/>
                      </a:lnTo>
                      <a:lnTo>
                        <a:pt x="78" y="250"/>
                      </a:lnTo>
                      <a:lnTo>
                        <a:pt x="102" y="257"/>
                      </a:lnTo>
                      <a:lnTo>
                        <a:pt x="104" y="265"/>
                      </a:lnTo>
                      <a:lnTo>
                        <a:pt x="234" y="311"/>
                      </a:lnTo>
                      <a:lnTo>
                        <a:pt x="228" y="285"/>
                      </a:lnTo>
                      <a:lnTo>
                        <a:pt x="219" y="260"/>
                      </a:lnTo>
                      <a:lnTo>
                        <a:pt x="211" y="247"/>
                      </a:lnTo>
                      <a:lnTo>
                        <a:pt x="209" y="231"/>
                      </a:lnTo>
                      <a:lnTo>
                        <a:pt x="213" y="205"/>
                      </a:lnTo>
                      <a:lnTo>
                        <a:pt x="220" y="189"/>
                      </a:lnTo>
                      <a:lnTo>
                        <a:pt x="229" y="176"/>
                      </a:lnTo>
                      <a:lnTo>
                        <a:pt x="243" y="168"/>
                      </a:lnTo>
                      <a:lnTo>
                        <a:pt x="255" y="156"/>
                      </a:lnTo>
                      <a:lnTo>
                        <a:pt x="267" y="138"/>
                      </a:lnTo>
                      <a:lnTo>
                        <a:pt x="273" y="124"/>
                      </a:lnTo>
                      <a:lnTo>
                        <a:pt x="282" y="101"/>
                      </a:lnTo>
                      <a:lnTo>
                        <a:pt x="282" y="77"/>
                      </a:lnTo>
                      <a:lnTo>
                        <a:pt x="272" y="60"/>
                      </a:lnTo>
                      <a:lnTo>
                        <a:pt x="255" y="44"/>
                      </a:lnTo>
                      <a:lnTo>
                        <a:pt x="232" y="27"/>
                      </a:lnTo>
                      <a:lnTo>
                        <a:pt x="209" y="15"/>
                      </a:lnTo>
                      <a:lnTo>
                        <a:pt x="183" y="8"/>
                      </a:lnTo>
                      <a:lnTo>
                        <a:pt x="161" y="3"/>
                      </a:lnTo>
                      <a:lnTo>
                        <a:pt x="138" y="0"/>
                      </a:lnTo>
                      <a:lnTo>
                        <a:pt x="114" y="1"/>
                      </a:lnTo>
                      <a:lnTo>
                        <a:pt x="93" y="5"/>
                      </a:lnTo>
                      <a:lnTo>
                        <a:pt x="74" y="11"/>
                      </a:lnTo>
                      <a:lnTo>
                        <a:pt x="57" y="21"/>
                      </a:lnTo>
                      <a:lnTo>
                        <a:pt x="39" y="33"/>
                      </a:lnTo>
                      <a:lnTo>
                        <a:pt x="21" y="48"/>
                      </a:lnTo>
                      <a:lnTo>
                        <a:pt x="5" y="70"/>
                      </a:lnTo>
                      <a:lnTo>
                        <a:pt x="0" y="89"/>
                      </a:lnTo>
                      <a:lnTo>
                        <a:pt x="2" y="112"/>
                      </a:lnTo>
                      <a:lnTo>
                        <a:pt x="11" y="129"/>
                      </a:lnTo>
                      <a:lnTo>
                        <a:pt x="20" y="140"/>
                      </a:lnTo>
                      <a:lnTo>
                        <a:pt x="27" y="158"/>
                      </a:lnTo>
                      <a:lnTo>
                        <a:pt x="31" y="189"/>
                      </a:lnTo>
                    </a:path>
                  </a:pathLst>
                </a:custGeom>
                <a:solidFill>
                  <a:srgbClr val="E0A080"/>
                </a:solid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7431" name="Group 14"/>
                <p:cNvGrpSpPr>
                  <a:grpSpLocks/>
                </p:cNvGrpSpPr>
                <p:nvPr/>
              </p:nvGrpSpPr>
              <p:grpSpPr bwMode="auto">
                <a:xfrm>
                  <a:off x="5384" y="200"/>
                  <a:ext cx="259" cy="222"/>
                  <a:chOff x="5384" y="200"/>
                  <a:chExt cx="259" cy="222"/>
                </a:xfrm>
              </p:grpSpPr>
              <p:grpSp>
                <p:nvGrpSpPr>
                  <p:cNvPr id="17443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5384" y="248"/>
                    <a:ext cx="259" cy="174"/>
                    <a:chOff x="5384" y="248"/>
                    <a:chExt cx="259" cy="174"/>
                  </a:xfrm>
                </p:grpSpPr>
                <p:grpSp>
                  <p:nvGrpSpPr>
                    <p:cNvPr id="17447" name="Group 1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5384" y="366"/>
                      <a:ext cx="91" cy="56"/>
                      <a:chOff x="5384" y="366"/>
                      <a:chExt cx="91" cy="56"/>
                    </a:xfrm>
                  </p:grpSpPr>
                  <p:sp>
                    <p:nvSpPr>
                      <p:cNvPr id="17449" name="Freeform 1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5389" y="366"/>
                        <a:ext cx="86" cy="56"/>
                      </a:xfrm>
                      <a:custGeom>
                        <a:avLst/>
                        <a:gdLst>
                          <a:gd name="T0" fmla="*/ 0 w 86"/>
                          <a:gd name="T1" fmla="*/ 16 h 56"/>
                          <a:gd name="T2" fmla="*/ 24 w 86"/>
                          <a:gd name="T3" fmla="*/ 1 h 56"/>
                          <a:gd name="T4" fmla="*/ 40 w 86"/>
                          <a:gd name="T5" fmla="*/ 0 h 56"/>
                          <a:gd name="T6" fmla="*/ 61 w 86"/>
                          <a:gd name="T7" fmla="*/ 6 h 56"/>
                          <a:gd name="T8" fmla="*/ 76 w 86"/>
                          <a:gd name="T9" fmla="*/ 17 h 56"/>
                          <a:gd name="T10" fmla="*/ 85 w 86"/>
                          <a:gd name="T11" fmla="*/ 25 h 56"/>
                          <a:gd name="T12" fmla="*/ 85 w 86"/>
                          <a:gd name="T13" fmla="*/ 31 h 56"/>
                          <a:gd name="T14" fmla="*/ 79 w 86"/>
                          <a:gd name="T15" fmla="*/ 34 h 56"/>
                          <a:gd name="T16" fmla="*/ 67 w 86"/>
                          <a:gd name="T17" fmla="*/ 27 h 56"/>
                          <a:gd name="T18" fmla="*/ 51 w 86"/>
                          <a:gd name="T19" fmla="*/ 19 h 56"/>
                          <a:gd name="T20" fmla="*/ 66 w 86"/>
                          <a:gd name="T21" fmla="*/ 28 h 56"/>
                          <a:gd name="T22" fmla="*/ 69 w 86"/>
                          <a:gd name="T23" fmla="*/ 34 h 56"/>
                          <a:gd name="T24" fmla="*/ 69 w 86"/>
                          <a:gd name="T25" fmla="*/ 40 h 56"/>
                          <a:gd name="T26" fmla="*/ 60 w 86"/>
                          <a:gd name="T27" fmla="*/ 40 h 56"/>
                          <a:gd name="T28" fmla="*/ 55 w 86"/>
                          <a:gd name="T29" fmla="*/ 40 h 56"/>
                          <a:gd name="T30" fmla="*/ 51 w 86"/>
                          <a:gd name="T31" fmla="*/ 33 h 56"/>
                          <a:gd name="T32" fmla="*/ 48 w 86"/>
                          <a:gd name="T33" fmla="*/ 25 h 56"/>
                          <a:gd name="T34" fmla="*/ 37 w 86"/>
                          <a:gd name="T35" fmla="*/ 19 h 56"/>
                          <a:gd name="T36" fmla="*/ 42 w 86"/>
                          <a:gd name="T37" fmla="*/ 30 h 56"/>
                          <a:gd name="T38" fmla="*/ 45 w 86"/>
                          <a:gd name="T39" fmla="*/ 36 h 56"/>
                          <a:gd name="T40" fmla="*/ 45 w 86"/>
                          <a:gd name="T41" fmla="*/ 40 h 56"/>
                          <a:gd name="T42" fmla="*/ 42 w 86"/>
                          <a:gd name="T43" fmla="*/ 45 h 56"/>
                          <a:gd name="T44" fmla="*/ 37 w 86"/>
                          <a:gd name="T45" fmla="*/ 45 h 56"/>
                          <a:gd name="T46" fmla="*/ 31 w 86"/>
                          <a:gd name="T47" fmla="*/ 40 h 56"/>
                          <a:gd name="T48" fmla="*/ 21 w 86"/>
                          <a:gd name="T49" fmla="*/ 31 h 56"/>
                          <a:gd name="T50" fmla="*/ 21 w 86"/>
                          <a:gd name="T51" fmla="*/ 36 h 56"/>
                          <a:gd name="T52" fmla="*/ 22 w 86"/>
                          <a:gd name="T53" fmla="*/ 43 h 56"/>
                          <a:gd name="T54" fmla="*/ 22 w 86"/>
                          <a:gd name="T55" fmla="*/ 45 h 56"/>
                          <a:gd name="T56" fmla="*/ 18 w 86"/>
                          <a:gd name="T57" fmla="*/ 43 h 56"/>
                          <a:gd name="T58" fmla="*/ 13 w 86"/>
                          <a:gd name="T59" fmla="*/ 40 h 56"/>
                          <a:gd name="T60" fmla="*/ 13 w 86"/>
                          <a:gd name="T61" fmla="*/ 46 h 56"/>
                          <a:gd name="T62" fmla="*/ 12 w 86"/>
                          <a:gd name="T63" fmla="*/ 52 h 56"/>
                          <a:gd name="T64" fmla="*/ 3 w 86"/>
                          <a:gd name="T65" fmla="*/ 55 h 56"/>
                          <a:gd name="T66" fmla="*/ 0 w 86"/>
                          <a:gd name="T67" fmla="*/ 54 h 56"/>
                          <a:gd name="T68" fmla="*/ 0 w 86"/>
                          <a:gd name="T69" fmla="*/ 46 h 56"/>
                          <a:gd name="T70" fmla="*/ 0 w 86"/>
                          <a:gd name="T71" fmla="*/ 36 h 56"/>
                          <a:gd name="T72" fmla="*/ 0 w 86"/>
                          <a:gd name="T73" fmla="*/ 16 h 56"/>
                          <a:gd name="T74" fmla="*/ 0 60000 65536"/>
                          <a:gd name="T75" fmla="*/ 0 60000 65536"/>
                          <a:gd name="T76" fmla="*/ 0 60000 65536"/>
                          <a:gd name="T77" fmla="*/ 0 60000 65536"/>
                          <a:gd name="T78" fmla="*/ 0 60000 65536"/>
                          <a:gd name="T79" fmla="*/ 0 60000 65536"/>
                          <a:gd name="T80" fmla="*/ 0 60000 65536"/>
                          <a:gd name="T81" fmla="*/ 0 60000 65536"/>
                          <a:gd name="T82" fmla="*/ 0 60000 65536"/>
                          <a:gd name="T83" fmla="*/ 0 60000 65536"/>
                          <a:gd name="T84" fmla="*/ 0 60000 65536"/>
                          <a:gd name="T85" fmla="*/ 0 60000 65536"/>
                          <a:gd name="T86" fmla="*/ 0 60000 65536"/>
                          <a:gd name="T87" fmla="*/ 0 60000 65536"/>
                          <a:gd name="T88" fmla="*/ 0 60000 65536"/>
                          <a:gd name="T89" fmla="*/ 0 60000 65536"/>
                          <a:gd name="T90" fmla="*/ 0 60000 65536"/>
                          <a:gd name="T91" fmla="*/ 0 60000 65536"/>
                          <a:gd name="T92" fmla="*/ 0 60000 65536"/>
                          <a:gd name="T93" fmla="*/ 0 60000 65536"/>
                          <a:gd name="T94" fmla="*/ 0 60000 65536"/>
                          <a:gd name="T95" fmla="*/ 0 60000 65536"/>
                          <a:gd name="T96" fmla="*/ 0 60000 65536"/>
                          <a:gd name="T97" fmla="*/ 0 60000 65536"/>
                          <a:gd name="T98" fmla="*/ 0 60000 65536"/>
                          <a:gd name="T99" fmla="*/ 0 60000 65536"/>
                          <a:gd name="T100" fmla="*/ 0 60000 65536"/>
                          <a:gd name="T101" fmla="*/ 0 60000 65536"/>
                          <a:gd name="T102" fmla="*/ 0 60000 65536"/>
                          <a:gd name="T103" fmla="*/ 0 60000 65536"/>
                          <a:gd name="T104" fmla="*/ 0 60000 65536"/>
                          <a:gd name="T105" fmla="*/ 0 60000 65536"/>
                          <a:gd name="T106" fmla="*/ 0 60000 65536"/>
                          <a:gd name="T107" fmla="*/ 0 60000 65536"/>
                          <a:gd name="T108" fmla="*/ 0 60000 65536"/>
                          <a:gd name="T109" fmla="*/ 0 60000 65536"/>
                          <a:gd name="T110" fmla="*/ 0 60000 65536"/>
                          <a:gd name="T111" fmla="*/ 0 w 86"/>
                          <a:gd name="T112" fmla="*/ 0 h 56"/>
                          <a:gd name="T113" fmla="*/ 86 w 86"/>
                          <a:gd name="T114" fmla="*/ 56 h 56"/>
                        </a:gdLst>
                        <a:ahLst/>
                        <a:cxnLst>
                          <a:cxn ang="T74">
                            <a:pos x="T0" y="T1"/>
                          </a:cxn>
                          <a:cxn ang="T75">
                            <a:pos x="T2" y="T3"/>
                          </a:cxn>
                          <a:cxn ang="T76">
                            <a:pos x="T4" y="T5"/>
                          </a:cxn>
                          <a:cxn ang="T77">
                            <a:pos x="T6" y="T7"/>
                          </a:cxn>
                          <a:cxn ang="T78">
                            <a:pos x="T8" y="T9"/>
                          </a:cxn>
                          <a:cxn ang="T79">
                            <a:pos x="T10" y="T11"/>
                          </a:cxn>
                          <a:cxn ang="T80">
                            <a:pos x="T12" y="T13"/>
                          </a:cxn>
                          <a:cxn ang="T81">
                            <a:pos x="T14" y="T15"/>
                          </a:cxn>
                          <a:cxn ang="T82">
                            <a:pos x="T16" y="T17"/>
                          </a:cxn>
                          <a:cxn ang="T83">
                            <a:pos x="T18" y="T19"/>
                          </a:cxn>
                          <a:cxn ang="T84">
                            <a:pos x="T20" y="T21"/>
                          </a:cxn>
                          <a:cxn ang="T85">
                            <a:pos x="T22" y="T23"/>
                          </a:cxn>
                          <a:cxn ang="T86">
                            <a:pos x="T24" y="T25"/>
                          </a:cxn>
                          <a:cxn ang="T87">
                            <a:pos x="T26" y="T27"/>
                          </a:cxn>
                          <a:cxn ang="T88">
                            <a:pos x="T28" y="T29"/>
                          </a:cxn>
                          <a:cxn ang="T89">
                            <a:pos x="T30" y="T31"/>
                          </a:cxn>
                          <a:cxn ang="T90">
                            <a:pos x="T32" y="T33"/>
                          </a:cxn>
                          <a:cxn ang="T91">
                            <a:pos x="T34" y="T35"/>
                          </a:cxn>
                          <a:cxn ang="T92">
                            <a:pos x="T36" y="T37"/>
                          </a:cxn>
                          <a:cxn ang="T93">
                            <a:pos x="T38" y="T39"/>
                          </a:cxn>
                          <a:cxn ang="T94">
                            <a:pos x="T40" y="T41"/>
                          </a:cxn>
                          <a:cxn ang="T95">
                            <a:pos x="T42" y="T43"/>
                          </a:cxn>
                          <a:cxn ang="T96">
                            <a:pos x="T44" y="T45"/>
                          </a:cxn>
                          <a:cxn ang="T97">
                            <a:pos x="T46" y="T47"/>
                          </a:cxn>
                          <a:cxn ang="T98">
                            <a:pos x="T48" y="T49"/>
                          </a:cxn>
                          <a:cxn ang="T99">
                            <a:pos x="T50" y="T51"/>
                          </a:cxn>
                          <a:cxn ang="T100">
                            <a:pos x="T52" y="T53"/>
                          </a:cxn>
                          <a:cxn ang="T101">
                            <a:pos x="T54" y="T55"/>
                          </a:cxn>
                          <a:cxn ang="T102">
                            <a:pos x="T56" y="T57"/>
                          </a:cxn>
                          <a:cxn ang="T103">
                            <a:pos x="T58" y="T59"/>
                          </a:cxn>
                          <a:cxn ang="T104">
                            <a:pos x="T60" y="T61"/>
                          </a:cxn>
                          <a:cxn ang="T105">
                            <a:pos x="T62" y="T63"/>
                          </a:cxn>
                          <a:cxn ang="T106">
                            <a:pos x="T64" y="T65"/>
                          </a:cxn>
                          <a:cxn ang="T107">
                            <a:pos x="T66" y="T67"/>
                          </a:cxn>
                          <a:cxn ang="T108">
                            <a:pos x="T68" y="T69"/>
                          </a:cxn>
                          <a:cxn ang="T109">
                            <a:pos x="T70" y="T71"/>
                          </a:cxn>
                          <a:cxn ang="T110">
                            <a:pos x="T72" y="T73"/>
                          </a:cxn>
                        </a:cxnLst>
                        <a:rect l="T111" t="T112" r="T113" b="T114"/>
                        <a:pathLst>
                          <a:path w="86" h="56">
                            <a:moveTo>
                              <a:pt x="0" y="16"/>
                            </a:moveTo>
                            <a:lnTo>
                              <a:pt x="24" y="1"/>
                            </a:lnTo>
                            <a:lnTo>
                              <a:pt x="40" y="0"/>
                            </a:lnTo>
                            <a:lnTo>
                              <a:pt x="61" y="6"/>
                            </a:lnTo>
                            <a:lnTo>
                              <a:pt x="76" y="17"/>
                            </a:lnTo>
                            <a:lnTo>
                              <a:pt x="85" y="25"/>
                            </a:lnTo>
                            <a:lnTo>
                              <a:pt x="85" y="31"/>
                            </a:lnTo>
                            <a:lnTo>
                              <a:pt x="79" y="34"/>
                            </a:lnTo>
                            <a:lnTo>
                              <a:pt x="67" y="27"/>
                            </a:lnTo>
                            <a:lnTo>
                              <a:pt x="51" y="19"/>
                            </a:lnTo>
                            <a:lnTo>
                              <a:pt x="66" y="28"/>
                            </a:lnTo>
                            <a:lnTo>
                              <a:pt x="69" y="34"/>
                            </a:lnTo>
                            <a:lnTo>
                              <a:pt x="69" y="40"/>
                            </a:lnTo>
                            <a:lnTo>
                              <a:pt x="60" y="40"/>
                            </a:lnTo>
                            <a:lnTo>
                              <a:pt x="55" y="40"/>
                            </a:lnTo>
                            <a:lnTo>
                              <a:pt x="51" y="33"/>
                            </a:lnTo>
                            <a:lnTo>
                              <a:pt x="48" y="25"/>
                            </a:lnTo>
                            <a:lnTo>
                              <a:pt x="37" y="19"/>
                            </a:lnTo>
                            <a:lnTo>
                              <a:pt x="42" y="30"/>
                            </a:lnTo>
                            <a:lnTo>
                              <a:pt x="45" y="36"/>
                            </a:lnTo>
                            <a:lnTo>
                              <a:pt x="45" y="40"/>
                            </a:lnTo>
                            <a:lnTo>
                              <a:pt x="42" y="45"/>
                            </a:lnTo>
                            <a:lnTo>
                              <a:pt x="37" y="45"/>
                            </a:lnTo>
                            <a:lnTo>
                              <a:pt x="31" y="40"/>
                            </a:lnTo>
                            <a:lnTo>
                              <a:pt x="21" y="31"/>
                            </a:lnTo>
                            <a:lnTo>
                              <a:pt x="21" y="36"/>
                            </a:lnTo>
                            <a:lnTo>
                              <a:pt x="22" y="43"/>
                            </a:lnTo>
                            <a:lnTo>
                              <a:pt x="22" y="45"/>
                            </a:lnTo>
                            <a:lnTo>
                              <a:pt x="18" y="43"/>
                            </a:lnTo>
                            <a:lnTo>
                              <a:pt x="13" y="40"/>
                            </a:lnTo>
                            <a:lnTo>
                              <a:pt x="13" y="46"/>
                            </a:lnTo>
                            <a:lnTo>
                              <a:pt x="12" y="52"/>
                            </a:lnTo>
                            <a:lnTo>
                              <a:pt x="3" y="55"/>
                            </a:lnTo>
                            <a:lnTo>
                              <a:pt x="0" y="54"/>
                            </a:lnTo>
                            <a:lnTo>
                              <a:pt x="0" y="46"/>
                            </a:lnTo>
                            <a:lnTo>
                              <a:pt x="0" y="36"/>
                            </a:lnTo>
                            <a:lnTo>
                              <a:pt x="0" y="16"/>
                            </a:lnTo>
                          </a:path>
                        </a:pathLst>
                      </a:custGeom>
                      <a:solidFill>
                        <a:srgbClr val="B07000"/>
                      </a:solidFill>
                      <a:ln w="12700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7450" name="Freeform 1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5384" y="366"/>
                        <a:ext cx="87" cy="56"/>
                      </a:xfrm>
                      <a:custGeom>
                        <a:avLst/>
                        <a:gdLst>
                          <a:gd name="T0" fmla="*/ 0 w 87"/>
                          <a:gd name="T1" fmla="*/ 16 h 56"/>
                          <a:gd name="T2" fmla="*/ 24 w 87"/>
                          <a:gd name="T3" fmla="*/ 1 h 56"/>
                          <a:gd name="T4" fmla="*/ 41 w 87"/>
                          <a:gd name="T5" fmla="*/ 0 h 56"/>
                          <a:gd name="T6" fmla="*/ 61 w 87"/>
                          <a:gd name="T7" fmla="*/ 6 h 56"/>
                          <a:gd name="T8" fmla="*/ 75 w 87"/>
                          <a:gd name="T9" fmla="*/ 17 h 56"/>
                          <a:gd name="T10" fmla="*/ 86 w 87"/>
                          <a:gd name="T11" fmla="*/ 25 h 56"/>
                          <a:gd name="T12" fmla="*/ 86 w 87"/>
                          <a:gd name="T13" fmla="*/ 31 h 56"/>
                          <a:gd name="T14" fmla="*/ 79 w 87"/>
                          <a:gd name="T15" fmla="*/ 34 h 56"/>
                          <a:gd name="T16" fmla="*/ 68 w 87"/>
                          <a:gd name="T17" fmla="*/ 27 h 56"/>
                          <a:gd name="T18" fmla="*/ 52 w 87"/>
                          <a:gd name="T19" fmla="*/ 19 h 56"/>
                          <a:gd name="T20" fmla="*/ 66 w 87"/>
                          <a:gd name="T21" fmla="*/ 28 h 56"/>
                          <a:gd name="T22" fmla="*/ 69 w 87"/>
                          <a:gd name="T23" fmla="*/ 34 h 56"/>
                          <a:gd name="T24" fmla="*/ 69 w 87"/>
                          <a:gd name="T25" fmla="*/ 40 h 56"/>
                          <a:gd name="T26" fmla="*/ 60 w 87"/>
                          <a:gd name="T27" fmla="*/ 40 h 56"/>
                          <a:gd name="T28" fmla="*/ 55 w 87"/>
                          <a:gd name="T29" fmla="*/ 40 h 56"/>
                          <a:gd name="T30" fmla="*/ 52 w 87"/>
                          <a:gd name="T31" fmla="*/ 33 h 56"/>
                          <a:gd name="T32" fmla="*/ 48 w 87"/>
                          <a:gd name="T33" fmla="*/ 25 h 56"/>
                          <a:gd name="T34" fmla="*/ 37 w 87"/>
                          <a:gd name="T35" fmla="*/ 19 h 56"/>
                          <a:gd name="T36" fmla="*/ 42 w 87"/>
                          <a:gd name="T37" fmla="*/ 30 h 56"/>
                          <a:gd name="T38" fmla="*/ 45 w 87"/>
                          <a:gd name="T39" fmla="*/ 36 h 56"/>
                          <a:gd name="T40" fmla="*/ 45 w 87"/>
                          <a:gd name="T41" fmla="*/ 40 h 56"/>
                          <a:gd name="T42" fmla="*/ 42 w 87"/>
                          <a:gd name="T43" fmla="*/ 45 h 56"/>
                          <a:gd name="T44" fmla="*/ 37 w 87"/>
                          <a:gd name="T45" fmla="*/ 45 h 56"/>
                          <a:gd name="T46" fmla="*/ 30 w 87"/>
                          <a:gd name="T47" fmla="*/ 40 h 56"/>
                          <a:gd name="T48" fmla="*/ 21 w 87"/>
                          <a:gd name="T49" fmla="*/ 31 h 56"/>
                          <a:gd name="T50" fmla="*/ 21 w 87"/>
                          <a:gd name="T51" fmla="*/ 36 h 56"/>
                          <a:gd name="T52" fmla="*/ 23 w 87"/>
                          <a:gd name="T53" fmla="*/ 43 h 56"/>
                          <a:gd name="T54" fmla="*/ 23 w 87"/>
                          <a:gd name="T55" fmla="*/ 45 h 56"/>
                          <a:gd name="T56" fmla="*/ 18 w 87"/>
                          <a:gd name="T57" fmla="*/ 43 h 56"/>
                          <a:gd name="T58" fmla="*/ 13 w 87"/>
                          <a:gd name="T59" fmla="*/ 40 h 56"/>
                          <a:gd name="T60" fmla="*/ 13 w 87"/>
                          <a:gd name="T61" fmla="*/ 46 h 56"/>
                          <a:gd name="T62" fmla="*/ 11 w 87"/>
                          <a:gd name="T63" fmla="*/ 52 h 56"/>
                          <a:gd name="T64" fmla="*/ 3 w 87"/>
                          <a:gd name="T65" fmla="*/ 55 h 56"/>
                          <a:gd name="T66" fmla="*/ 0 w 87"/>
                          <a:gd name="T67" fmla="*/ 54 h 56"/>
                          <a:gd name="T68" fmla="*/ 0 w 87"/>
                          <a:gd name="T69" fmla="*/ 46 h 56"/>
                          <a:gd name="T70" fmla="*/ 0 w 87"/>
                          <a:gd name="T71" fmla="*/ 36 h 56"/>
                          <a:gd name="T72" fmla="*/ 0 w 87"/>
                          <a:gd name="T73" fmla="*/ 16 h 56"/>
                          <a:gd name="T74" fmla="*/ 0 60000 65536"/>
                          <a:gd name="T75" fmla="*/ 0 60000 65536"/>
                          <a:gd name="T76" fmla="*/ 0 60000 65536"/>
                          <a:gd name="T77" fmla="*/ 0 60000 65536"/>
                          <a:gd name="T78" fmla="*/ 0 60000 65536"/>
                          <a:gd name="T79" fmla="*/ 0 60000 65536"/>
                          <a:gd name="T80" fmla="*/ 0 60000 65536"/>
                          <a:gd name="T81" fmla="*/ 0 60000 65536"/>
                          <a:gd name="T82" fmla="*/ 0 60000 65536"/>
                          <a:gd name="T83" fmla="*/ 0 60000 65536"/>
                          <a:gd name="T84" fmla="*/ 0 60000 65536"/>
                          <a:gd name="T85" fmla="*/ 0 60000 65536"/>
                          <a:gd name="T86" fmla="*/ 0 60000 65536"/>
                          <a:gd name="T87" fmla="*/ 0 60000 65536"/>
                          <a:gd name="T88" fmla="*/ 0 60000 65536"/>
                          <a:gd name="T89" fmla="*/ 0 60000 65536"/>
                          <a:gd name="T90" fmla="*/ 0 60000 65536"/>
                          <a:gd name="T91" fmla="*/ 0 60000 65536"/>
                          <a:gd name="T92" fmla="*/ 0 60000 65536"/>
                          <a:gd name="T93" fmla="*/ 0 60000 65536"/>
                          <a:gd name="T94" fmla="*/ 0 60000 65536"/>
                          <a:gd name="T95" fmla="*/ 0 60000 65536"/>
                          <a:gd name="T96" fmla="*/ 0 60000 65536"/>
                          <a:gd name="T97" fmla="*/ 0 60000 65536"/>
                          <a:gd name="T98" fmla="*/ 0 60000 65536"/>
                          <a:gd name="T99" fmla="*/ 0 60000 65536"/>
                          <a:gd name="T100" fmla="*/ 0 60000 65536"/>
                          <a:gd name="T101" fmla="*/ 0 60000 65536"/>
                          <a:gd name="T102" fmla="*/ 0 60000 65536"/>
                          <a:gd name="T103" fmla="*/ 0 60000 65536"/>
                          <a:gd name="T104" fmla="*/ 0 60000 65536"/>
                          <a:gd name="T105" fmla="*/ 0 60000 65536"/>
                          <a:gd name="T106" fmla="*/ 0 60000 65536"/>
                          <a:gd name="T107" fmla="*/ 0 60000 65536"/>
                          <a:gd name="T108" fmla="*/ 0 60000 65536"/>
                          <a:gd name="T109" fmla="*/ 0 60000 65536"/>
                          <a:gd name="T110" fmla="*/ 0 60000 65536"/>
                          <a:gd name="T111" fmla="*/ 0 w 87"/>
                          <a:gd name="T112" fmla="*/ 0 h 56"/>
                          <a:gd name="T113" fmla="*/ 87 w 87"/>
                          <a:gd name="T114" fmla="*/ 56 h 56"/>
                        </a:gdLst>
                        <a:ahLst/>
                        <a:cxnLst>
                          <a:cxn ang="T74">
                            <a:pos x="T0" y="T1"/>
                          </a:cxn>
                          <a:cxn ang="T75">
                            <a:pos x="T2" y="T3"/>
                          </a:cxn>
                          <a:cxn ang="T76">
                            <a:pos x="T4" y="T5"/>
                          </a:cxn>
                          <a:cxn ang="T77">
                            <a:pos x="T6" y="T7"/>
                          </a:cxn>
                          <a:cxn ang="T78">
                            <a:pos x="T8" y="T9"/>
                          </a:cxn>
                          <a:cxn ang="T79">
                            <a:pos x="T10" y="T11"/>
                          </a:cxn>
                          <a:cxn ang="T80">
                            <a:pos x="T12" y="T13"/>
                          </a:cxn>
                          <a:cxn ang="T81">
                            <a:pos x="T14" y="T15"/>
                          </a:cxn>
                          <a:cxn ang="T82">
                            <a:pos x="T16" y="T17"/>
                          </a:cxn>
                          <a:cxn ang="T83">
                            <a:pos x="T18" y="T19"/>
                          </a:cxn>
                          <a:cxn ang="T84">
                            <a:pos x="T20" y="T21"/>
                          </a:cxn>
                          <a:cxn ang="T85">
                            <a:pos x="T22" y="T23"/>
                          </a:cxn>
                          <a:cxn ang="T86">
                            <a:pos x="T24" y="T25"/>
                          </a:cxn>
                          <a:cxn ang="T87">
                            <a:pos x="T26" y="T27"/>
                          </a:cxn>
                          <a:cxn ang="T88">
                            <a:pos x="T28" y="T29"/>
                          </a:cxn>
                          <a:cxn ang="T89">
                            <a:pos x="T30" y="T31"/>
                          </a:cxn>
                          <a:cxn ang="T90">
                            <a:pos x="T32" y="T33"/>
                          </a:cxn>
                          <a:cxn ang="T91">
                            <a:pos x="T34" y="T35"/>
                          </a:cxn>
                          <a:cxn ang="T92">
                            <a:pos x="T36" y="T37"/>
                          </a:cxn>
                          <a:cxn ang="T93">
                            <a:pos x="T38" y="T39"/>
                          </a:cxn>
                          <a:cxn ang="T94">
                            <a:pos x="T40" y="T41"/>
                          </a:cxn>
                          <a:cxn ang="T95">
                            <a:pos x="T42" y="T43"/>
                          </a:cxn>
                          <a:cxn ang="T96">
                            <a:pos x="T44" y="T45"/>
                          </a:cxn>
                          <a:cxn ang="T97">
                            <a:pos x="T46" y="T47"/>
                          </a:cxn>
                          <a:cxn ang="T98">
                            <a:pos x="T48" y="T49"/>
                          </a:cxn>
                          <a:cxn ang="T99">
                            <a:pos x="T50" y="T51"/>
                          </a:cxn>
                          <a:cxn ang="T100">
                            <a:pos x="T52" y="T53"/>
                          </a:cxn>
                          <a:cxn ang="T101">
                            <a:pos x="T54" y="T55"/>
                          </a:cxn>
                          <a:cxn ang="T102">
                            <a:pos x="T56" y="T57"/>
                          </a:cxn>
                          <a:cxn ang="T103">
                            <a:pos x="T58" y="T59"/>
                          </a:cxn>
                          <a:cxn ang="T104">
                            <a:pos x="T60" y="T61"/>
                          </a:cxn>
                          <a:cxn ang="T105">
                            <a:pos x="T62" y="T63"/>
                          </a:cxn>
                          <a:cxn ang="T106">
                            <a:pos x="T64" y="T65"/>
                          </a:cxn>
                          <a:cxn ang="T107">
                            <a:pos x="T66" y="T67"/>
                          </a:cxn>
                          <a:cxn ang="T108">
                            <a:pos x="T68" y="T69"/>
                          </a:cxn>
                          <a:cxn ang="T109">
                            <a:pos x="T70" y="T71"/>
                          </a:cxn>
                          <a:cxn ang="T110">
                            <a:pos x="T72" y="T73"/>
                          </a:cxn>
                        </a:cxnLst>
                        <a:rect l="T111" t="T112" r="T113" b="T114"/>
                        <a:pathLst>
                          <a:path w="87" h="56">
                            <a:moveTo>
                              <a:pt x="0" y="16"/>
                            </a:moveTo>
                            <a:lnTo>
                              <a:pt x="24" y="1"/>
                            </a:lnTo>
                            <a:lnTo>
                              <a:pt x="41" y="0"/>
                            </a:lnTo>
                            <a:lnTo>
                              <a:pt x="61" y="6"/>
                            </a:lnTo>
                            <a:lnTo>
                              <a:pt x="75" y="17"/>
                            </a:lnTo>
                            <a:lnTo>
                              <a:pt x="86" y="25"/>
                            </a:lnTo>
                            <a:lnTo>
                              <a:pt x="86" y="31"/>
                            </a:lnTo>
                            <a:lnTo>
                              <a:pt x="79" y="34"/>
                            </a:lnTo>
                            <a:lnTo>
                              <a:pt x="68" y="27"/>
                            </a:lnTo>
                            <a:lnTo>
                              <a:pt x="52" y="19"/>
                            </a:lnTo>
                            <a:lnTo>
                              <a:pt x="66" y="28"/>
                            </a:lnTo>
                            <a:lnTo>
                              <a:pt x="69" y="34"/>
                            </a:lnTo>
                            <a:lnTo>
                              <a:pt x="69" y="40"/>
                            </a:lnTo>
                            <a:lnTo>
                              <a:pt x="60" y="40"/>
                            </a:lnTo>
                            <a:lnTo>
                              <a:pt x="55" y="40"/>
                            </a:lnTo>
                            <a:lnTo>
                              <a:pt x="52" y="33"/>
                            </a:lnTo>
                            <a:lnTo>
                              <a:pt x="48" y="25"/>
                            </a:lnTo>
                            <a:lnTo>
                              <a:pt x="37" y="19"/>
                            </a:lnTo>
                            <a:lnTo>
                              <a:pt x="42" y="30"/>
                            </a:lnTo>
                            <a:lnTo>
                              <a:pt x="45" y="36"/>
                            </a:lnTo>
                            <a:lnTo>
                              <a:pt x="45" y="40"/>
                            </a:lnTo>
                            <a:lnTo>
                              <a:pt x="42" y="45"/>
                            </a:lnTo>
                            <a:lnTo>
                              <a:pt x="37" y="45"/>
                            </a:lnTo>
                            <a:lnTo>
                              <a:pt x="30" y="40"/>
                            </a:lnTo>
                            <a:lnTo>
                              <a:pt x="21" y="31"/>
                            </a:lnTo>
                            <a:lnTo>
                              <a:pt x="21" y="36"/>
                            </a:lnTo>
                            <a:lnTo>
                              <a:pt x="23" y="43"/>
                            </a:lnTo>
                            <a:lnTo>
                              <a:pt x="23" y="45"/>
                            </a:lnTo>
                            <a:lnTo>
                              <a:pt x="18" y="43"/>
                            </a:lnTo>
                            <a:lnTo>
                              <a:pt x="13" y="40"/>
                            </a:lnTo>
                            <a:lnTo>
                              <a:pt x="13" y="46"/>
                            </a:lnTo>
                            <a:lnTo>
                              <a:pt x="11" y="52"/>
                            </a:lnTo>
                            <a:lnTo>
                              <a:pt x="3" y="55"/>
                            </a:lnTo>
                            <a:lnTo>
                              <a:pt x="0" y="54"/>
                            </a:lnTo>
                            <a:lnTo>
                              <a:pt x="0" y="46"/>
                            </a:lnTo>
                            <a:lnTo>
                              <a:pt x="0" y="36"/>
                            </a:lnTo>
                            <a:lnTo>
                              <a:pt x="0" y="16"/>
                            </a:lnTo>
                          </a:path>
                        </a:pathLst>
                      </a:custGeom>
                      <a:solidFill>
                        <a:srgbClr val="C08040"/>
                      </a:solidFill>
                      <a:ln w="12700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7448" name="Freeform 19"/>
                    <p:cNvSpPr>
                      <a:spLocks/>
                    </p:cNvSpPr>
                    <p:nvPr/>
                  </p:nvSpPr>
                  <p:spPr bwMode="auto">
                    <a:xfrm>
                      <a:off x="5523" y="248"/>
                      <a:ext cx="120" cy="91"/>
                    </a:xfrm>
                    <a:custGeom>
                      <a:avLst/>
                      <a:gdLst>
                        <a:gd name="T0" fmla="*/ 0 w 120"/>
                        <a:gd name="T1" fmla="*/ 28 h 91"/>
                        <a:gd name="T2" fmla="*/ 23 w 120"/>
                        <a:gd name="T3" fmla="*/ 51 h 91"/>
                        <a:gd name="T4" fmla="*/ 24 w 120"/>
                        <a:gd name="T5" fmla="*/ 67 h 91"/>
                        <a:gd name="T6" fmla="*/ 26 w 120"/>
                        <a:gd name="T7" fmla="*/ 90 h 91"/>
                        <a:gd name="T8" fmla="*/ 33 w 120"/>
                        <a:gd name="T9" fmla="*/ 90 h 91"/>
                        <a:gd name="T10" fmla="*/ 39 w 120"/>
                        <a:gd name="T11" fmla="*/ 83 h 91"/>
                        <a:gd name="T12" fmla="*/ 42 w 120"/>
                        <a:gd name="T13" fmla="*/ 70 h 91"/>
                        <a:gd name="T14" fmla="*/ 42 w 120"/>
                        <a:gd name="T15" fmla="*/ 50 h 91"/>
                        <a:gd name="T16" fmla="*/ 44 w 120"/>
                        <a:gd name="T17" fmla="*/ 61 h 91"/>
                        <a:gd name="T18" fmla="*/ 45 w 120"/>
                        <a:gd name="T19" fmla="*/ 68 h 91"/>
                        <a:gd name="T20" fmla="*/ 47 w 120"/>
                        <a:gd name="T21" fmla="*/ 74 h 91"/>
                        <a:gd name="T22" fmla="*/ 54 w 120"/>
                        <a:gd name="T23" fmla="*/ 74 h 91"/>
                        <a:gd name="T24" fmla="*/ 60 w 120"/>
                        <a:gd name="T25" fmla="*/ 68 h 91"/>
                        <a:gd name="T26" fmla="*/ 60 w 120"/>
                        <a:gd name="T27" fmla="*/ 60 h 91"/>
                        <a:gd name="T28" fmla="*/ 65 w 120"/>
                        <a:gd name="T29" fmla="*/ 47 h 91"/>
                        <a:gd name="T30" fmla="*/ 66 w 120"/>
                        <a:gd name="T31" fmla="*/ 56 h 91"/>
                        <a:gd name="T32" fmla="*/ 71 w 120"/>
                        <a:gd name="T33" fmla="*/ 65 h 91"/>
                        <a:gd name="T34" fmla="*/ 78 w 120"/>
                        <a:gd name="T35" fmla="*/ 61 h 91"/>
                        <a:gd name="T36" fmla="*/ 81 w 120"/>
                        <a:gd name="T37" fmla="*/ 55 h 91"/>
                        <a:gd name="T38" fmla="*/ 81 w 120"/>
                        <a:gd name="T39" fmla="*/ 60 h 91"/>
                        <a:gd name="T40" fmla="*/ 92 w 120"/>
                        <a:gd name="T41" fmla="*/ 55 h 91"/>
                        <a:gd name="T42" fmla="*/ 96 w 120"/>
                        <a:gd name="T43" fmla="*/ 43 h 91"/>
                        <a:gd name="T44" fmla="*/ 93 w 120"/>
                        <a:gd name="T45" fmla="*/ 61 h 91"/>
                        <a:gd name="T46" fmla="*/ 92 w 120"/>
                        <a:gd name="T47" fmla="*/ 68 h 91"/>
                        <a:gd name="T48" fmla="*/ 98 w 120"/>
                        <a:gd name="T49" fmla="*/ 70 h 91"/>
                        <a:gd name="T50" fmla="*/ 99 w 120"/>
                        <a:gd name="T51" fmla="*/ 78 h 91"/>
                        <a:gd name="T52" fmla="*/ 110 w 120"/>
                        <a:gd name="T53" fmla="*/ 76 h 91"/>
                        <a:gd name="T54" fmla="*/ 116 w 120"/>
                        <a:gd name="T55" fmla="*/ 61 h 91"/>
                        <a:gd name="T56" fmla="*/ 119 w 120"/>
                        <a:gd name="T57" fmla="*/ 43 h 91"/>
                        <a:gd name="T58" fmla="*/ 116 w 120"/>
                        <a:gd name="T59" fmla="*/ 27 h 91"/>
                        <a:gd name="T60" fmla="*/ 106 w 120"/>
                        <a:gd name="T61" fmla="*/ 13 h 91"/>
                        <a:gd name="T62" fmla="*/ 95 w 120"/>
                        <a:gd name="T63" fmla="*/ 3 h 91"/>
                        <a:gd name="T64" fmla="*/ 88 w 120"/>
                        <a:gd name="T65" fmla="*/ 11 h 91"/>
                        <a:gd name="T66" fmla="*/ 80 w 120"/>
                        <a:gd name="T67" fmla="*/ 5 h 91"/>
                        <a:gd name="T68" fmla="*/ 75 w 120"/>
                        <a:gd name="T69" fmla="*/ 1 h 91"/>
                        <a:gd name="T70" fmla="*/ 72 w 120"/>
                        <a:gd name="T71" fmla="*/ 5 h 91"/>
                        <a:gd name="T72" fmla="*/ 63 w 120"/>
                        <a:gd name="T73" fmla="*/ 3 h 91"/>
                        <a:gd name="T74" fmla="*/ 62 w 120"/>
                        <a:gd name="T75" fmla="*/ 11 h 91"/>
                        <a:gd name="T76" fmla="*/ 59 w 120"/>
                        <a:gd name="T77" fmla="*/ 6 h 91"/>
                        <a:gd name="T78" fmla="*/ 51 w 120"/>
                        <a:gd name="T79" fmla="*/ 5 h 91"/>
                        <a:gd name="T80" fmla="*/ 42 w 120"/>
                        <a:gd name="T81" fmla="*/ 0 h 91"/>
                        <a:gd name="T82" fmla="*/ 39 w 120"/>
                        <a:gd name="T83" fmla="*/ 6 h 91"/>
                        <a:gd name="T84" fmla="*/ 34 w 120"/>
                        <a:gd name="T85" fmla="*/ 3 h 91"/>
                        <a:gd name="T86" fmla="*/ 27 w 120"/>
                        <a:gd name="T87" fmla="*/ 1 h 91"/>
                        <a:gd name="T88" fmla="*/ 23 w 120"/>
                        <a:gd name="T89" fmla="*/ 3 h 91"/>
                        <a:gd name="T90" fmla="*/ 21 w 120"/>
                        <a:gd name="T91" fmla="*/ 13 h 91"/>
                        <a:gd name="T92" fmla="*/ 23 w 120"/>
                        <a:gd name="T93" fmla="*/ 14 h 91"/>
                        <a:gd name="T94" fmla="*/ 18 w 120"/>
                        <a:gd name="T95" fmla="*/ 14 h 91"/>
                        <a:gd name="T96" fmla="*/ 1 w 120"/>
                        <a:gd name="T97" fmla="*/ 13 h 91"/>
                        <a:gd name="T98" fmla="*/ 0 w 120"/>
                        <a:gd name="T99" fmla="*/ 28 h 91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w 120"/>
                        <a:gd name="T151" fmla="*/ 0 h 91"/>
                        <a:gd name="T152" fmla="*/ 120 w 120"/>
                        <a:gd name="T153" fmla="*/ 91 h 91"/>
                      </a:gdLst>
                      <a:ahLst/>
                      <a:cxnLst>
                        <a:cxn ang="T100">
                          <a:pos x="T0" y="T1"/>
                        </a:cxn>
                        <a:cxn ang="T101">
                          <a:pos x="T2" y="T3"/>
                        </a:cxn>
                        <a:cxn ang="T102">
                          <a:pos x="T4" y="T5"/>
                        </a:cxn>
                        <a:cxn ang="T103">
                          <a:pos x="T6" y="T7"/>
                        </a:cxn>
                        <a:cxn ang="T104">
                          <a:pos x="T8" y="T9"/>
                        </a:cxn>
                        <a:cxn ang="T105">
                          <a:pos x="T10" y="T11"/>
                        </a:cxn>
                        <a:cxn ang="T106">
                          <a:pos x="T12" y="T13"/>
                        </a:cxn>
                        <a:cxn ang="T107">
                          <a:pos x="T14" y="T15"/>
                        </a:cxn>
                        <a:cxn ang="T108">
                          <a:pos x="T16" y="T17"/>
                        </a:cxn>
                        <a:cxn ang="T109">
                          <a:pos x="T18" y="T19"/>
                        </a:cxn>
                        <a:cxn ang="T110">
                          <a:pos x="T20" y="T21"/>
                        </a:cxn>
                        <a:cxn ang="T111">
                          <a:pos x="T22" y="T23"/>
                        </a:cxn>
                        <a:cxn ang="T112">
                          <a:pos x="T24" y="T25"/>
                        </a:cxn>
                        <a:cxn ang="T113">
                          <a:pos x="T26" y="T27"/>
                        </a:cxn>
                        <a:cxn ang="T114">
                          <a:pos x="T28" y="T29"/>
                        </a:cxn>
                        <a:cxn ang="T115">
                          <a:pos x="T30" y="T31"/>
                        </a:cxn>
                        <a:cxn ang="T116">
                          <a:pos x="T32" y="T33"/>
                        </a:cxn>
                        <a:cxn ang="T117">
                          <a:pos x="T34" y="T35"/>
                        </a:cxn>
                        <a:cxn ang="T118">
                          <a:pos x="T36" y="T37"/>
                        </a:cxn>
                        <a:cxn ang="T119">
                          <a:pos x="T38" y="T39"/>
                        </a:cxn>
                        <a:cxn ang="T120">
                          <a:pos x="T40" y="T41"/>
                        </a:cxn>
                        <a:cxn ang="T121">
                          <a:pos x="T42" y="T43"/>
                        </a:cxn>
                        <a:cxn ang="T122">
                          <a:pos x="T44" y="T45"/>
                        </a:cxn>
                        <a:cxn ang="T123">
                          <a:pos x="T46" y="T47"/>
                        </a:cxn>
                        <a:cxn ang="T124">
                          <a:pos x="T48" y="T49"/>
                        </a:cxn>
                        <a:cxn ang="T125">
                          <a:pos x="T50" y="T51"/>
                        </a:cxn>
                        <a:cxn ang="T126">
                          <a:pos x="T52" y="T53"/>
                        </a:cxn>
                        <a:cxn ang="T127">
                          <a:pos x="T54" y="T55"/>
                        </a:cxn>
                        <a:cxn ang="T128">
                          <a:pos x="T56" y="T57"/>
                        </a:cxn>
                        <a:cxn ang="T129">
                          <a:pos x="T58" y="T59"/>
                        </a:cxn>
                        <a:cxn ang="T130">
                          <a:pos x="T60" y="T61"/>
                        </a:cxn>
                        <a:cxn ang="T131">
                          <a:pos x="T62" y="T63"/>
                        </a:cxn>
                        <a:cxn ang="T132">
                          <a:pos x="T64" y="T65"/>
                        </a:cxn>
                        <a:cxn ang="T133">
                          <a:pos x="T66" y="T67"/>
                        </a:cxn>
                        <a:cxn ang="T134">
                          <a:pos x="T68" y="T69"/>
                        </a:cxn>
                        <a:cxn ang="T135">
                          <a:pos x="T70" y="T71"/>
                        </a:cxn>
                        <a:cxn ang="T136">
                          <a:pos x="T72" y="T73"/>
                        </a:cxn>
                        <a:cxn ang="T137">
                          <a:pos x="T74" y="T75"/>
                        </a:cxn>
                        <a:cxn ang="T138">
                          <a:pos x="T76" y="T77"/>
                        </a:cxn>
                        <a:cxn ang="T139">
                          <a:pos x="T78" y="T79"/>
                        </a:cxn>
                        <a:cxn ang="T140">
                          <a:pos x="T80" y="T81"/>
                        </a:cxn>
                        <a:cxn ang="T141">
                          <a:pos x="T82" y="T83"/>
                        </a:cxn>
                        <a:cxn ang="T142">
                          <a:pos x="T84" y="T85"/>
                        </a:cxn>
                        <a:cxn ang="T143">
                          <a:pos x="T86" y="T87"/>
                        </a:cxn>
                        <a:cxn ang="T144">
                          <a:pos x="T88" y="T89"/>
                        </a:cxn>
                        <a:cxn ang="T145">
                          <a:pos x="T90" y="T91"/>
                        </a:cxn>
                        <a:cxn ang="T146">
                          <a:pos x="T92" y="T93"/>
                        </a:cxn>
                        <a:cxn ang="T147">
                          <a:pos x="T94" y="T95"/>
                        </a:cxn>
                        <a:cxn ang="T148">
                          <a:pos x="T96" y="T97"/>
                        </a:cxn>
                        <a:cxn ang="T149">
                          <a:pos x="T98" y="T99"/>
                        </a:cxn>
                      </a:cxnLst>
                      <a:rect l="T150" t="T151" r="T152" b="T153"/>
                      <a:pathLst>
                        <a:path w="120" h="91">
                          <a:moveTo>
                            <a:pt x="0" y="28"/>
                          </a:moveTo>
                          <a:lnTo>
                            <a:pt x="23" y="51"/>
                          </a:lnTo>
                          <a:lnTo>
                            <a:pt x="24" y="67"/>
                          </a:lnTo>
                          <a:lnTo>
                            <a:pt x="26" y="90"/>
                          </a:lnTo>
                          <a:lnTo>
                            <a:pt x="33" y="90"/>
                          </a:lnTo>
                          <a:lnTo>
                            <a:pt x="39" y="83"/>
                          </a:lnTo>
                          <a:lnTo>
                            <a:pt x="42" y="70"/>
                          </a:lnTo>
                          <a:lnTo>
                            <a:pt x="42" y="50"/>
                          </a:lnTo>
                          <a:lnTo>
                            <a:pt x="44" y="61"/>
                          </a:lnTo>
                          <a:lnTo>
                            <a:pt x="45" y="68"/>
                          </a:lnTo>
                          <a:lnTo>
                            <a:pt x="47" y="74"/>
                          </a:lnTo>
                          <a:lnTo>
                            <a:pt x="54" y="74"/>
                          </a:lnTo>
                          <a:lnTo>
                            <a:pt x="60" y="68"/>
                          </a:lnTo>
                          <a:lnTo>
                            <a:pt x="60" y="60"/>
                          </a:lnTo>
                          <a:lnTo>
                            <a:pt x="65" y="47"/>
                          </a:lnTo>
                          <a:lnTo>
                            <a:pt x="66" y="56"/>
                          </a:lnTo>
                          <a:lnTo>
                            <a:pt x="71" y="65"/>
                          </a:lnTo>
                          <a:lnTo>
                            <a:pt x="78" y="61"/>
                          </a:lnTo>
                          <a:lnTo>
                            <a:pt x="81" y="55"/>
                          </a:lnTo>
                          <a:lnTo>
                            <a:pt x="81" y="60"/>
                          </a:lnTo>
                          <a:lnTo>
                            <a:pt x="92" y="55"/>
                          </a:lnTo>
                          <a:lnTo>
                            <a:pt x="96" y="43"/>
                          </a:lnTo>
                          <a:lnTo>
                            <a:pt x="93" y="61"/>
                          </a:lnTo>
                          <a:lnTo>
                            <a:pt x="92" y="68"/>
                          </a:lnTo>
                          <a:lnTo>
                            <a:pt x="98" y="70"/>
                          </a:lnTo>
                          <a:lnTo>
                            <a:pt x="99" y="78"/>
                          </a:lnTo>
                          <a:lnTo>
                            <a:pt x="110" y="76"/>
                          </a:lnTo>
                          <a:lnTo>
                            <a:pt x="116" y="61"/>
                          </a:lnTo>
                          <a:lnTo>
                            <a:pt x="119" y="43"/>
                          </a:lnTo>
                          <a:lnTo>
                            <a:pt x="116" y="27"/>
                          </a:lnTo>
                          <a:lnTo>
                            <a:pt x="106" y="13"/>
                          </a:lnTo>
                          <a:lnTo>
                            <a:pt x="95" y="3"/>
                          </a:lnTo>
                          <a:lnTo>
                            <a:pt x="88" y="11"/>
                          </a:lnTo>
                          <a:lnTo>
                            <a:pt x="80" y="5"/>
                          </a:lnTo>
                          <a:lnTo>
                            <a:pt x="75" y="1"/>
                          </a:lnTo>
                          <a:lnTo>
                            <a:pt x="72" y="5"/>
                          </a:lnTo>
                          <a:lnTo>
                            <a:pt x="63" y="3"/>
                          </a:lnTo>
                          <a:lnTo>
                            <a:pt x="62" y="11"/>
                          </a:lnTo>
                          <a:lnTo>
                            <a:pt x="59" y="6"/>
                          </a:lnTo>
                          <a:lnTo>
                            <a:pt x="51" y="5"/>
                          </a:lnTo>
                          <a:lnTo>
                            <a:pt x="42" y="0"/>
                          </a:lnTo>
                          <a:lnTo>
                            <a:pt x="39" y="6"/>
                          </a:lnTo>
                          <a:lnTo>
                            <a:pt x="34" y="3"/>
                          </a:lnTo>
                          <a:lnTo>
                            <a:pt x="27" y="1"/>
                          </a:lnTo>
                          <a:lnTo>
                            <a:pt x="23" y="3"/>
                          </a:lnTo>
                          <a:lnTo>
                            <a:pt x="21" y="13"/>
                          </a:lnTo>
                          <a:lnTo>
                            <a:pt x="23" y="14"/>
                          </a:lnTo>
                          <a:lnTo>
                            <a:pt x="18" y="14"/>
                          </a:lnTo>
                          <a:lnTo>
                            <a:pt x="1" y="13"/>
                          </a:lnTo>
                          <a:lnTo>
                            <a:pt x="0" y="28"/>
                          </a:lnTo>
                        </a:path>
                      </a:pathLst>
                    </a:custGeom>
                    <a:solidFill>
                      <a:srgbClr val="C0804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7444" name="Group 20"/>
                  <p:cNvGrpSpPr>
                    <a:grpSpLocks/>
                  </p:cNvGrpSpPr>
                  <p:nvPr/>
                </p:nvGrpSpPr>
                <p:grpSpPr bwMode="auto">
                  <a:xfrm>
                    <a:off x="5419" y="200"/>
                    <a:ext cx="147" cy="37"/>
                    <a:chOff x="5419" y="200"/>
                    <a:chExt cx="147" cy="37"/>
                  </a:xfrm>
                </p:grpSpPr>
                <p:sp>
                  <p:nvSpPr>
                    <p:cNvPr id="17445" name="Freeform 21"/>
                    <p:cNvSpPr>
                      <a:spLocks/>
                    </p:cNvSpPr>
                    <p:nvPr/>
                  </p:nvSpPr>
                  <p:spPr bwMode="auto">
                    <a:xfrm>
                      <a:off x="5419" y="207"/>
                      <a:ext cx="134" cy="27"/>
                    </a:xfrm>
                    <a:custGeom>
                      <a:avLst/>
                      <a:gdLst>
                        <a:gd name="T0" fmla="*/ 0 w 134"/>
                        <a:gd name="T1" fmla="*/ 1 h 27"/>
                        <a:gd name="T2" fmla="*/ 17 w 134"/>
                        <a:gd name="T3" fmla="*/ 0 h 27"/>
                        <a:gd name="T4" fmla="*/ 34 w 134"/>
                        <a:gd name="T5" fmla="*/ 4 h 27"/>
                        <a:gd name="T6" fmla="*/ 47 w 134"/>
                        <a:gd name="T7" fmla="*/ 9 h 27"/>
                        <a:gd name="T8" fmla="*/ 66 w 134"/>
                        <a:gd name="T9" fmla="*/ 17 h 27"/>
                        <a:gd name="T10" fmla="*/ 82 w 134"/>
                        <a:gd name="T11" fmla="*/ 21 h 27"/>
                        <a:gd name="T12" fmla="*/ 96 w 134"/>
                        <a:gd name="T13" fmla="*/ 19 h 27"/>
                        <a:gd name="T14" fmla="*/ 112 w 134"/>
                        <a:gd name="T15" fmla="*/ 21 h 27"/>
                        <a:gd name="T16" fmla="*/ 124 w 134"/>
                        <a:gd name="T17" fmla="*/ 22 h 27"/>
                        <a:gd name="T18" fmla="*/ 133 w 134"/>
                        <a:gd name="T19" fmla="*/ 26 h 27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w 134"/>
                        <a:gd name="T31" fmla="*/ 0 h 27"/>
                        <a:gd name="T32" fmla="*/ 134 w 134"/>
                        <a:gd name="T33" fmla="*/ 27 h 27"/>
                      </a:gdLst>
                      <a:ahLst/>
                      <a:cxnLst>
                        <a:cxn ang="T20">
                          <a:pos x="T0" y="T1"/>
                        </a:cxn>
                        <a:cxn ang="T21">
                          <a:pos x="T2" y="T3"/>
                        </a:cxn>
                        <a:cxn ang="T22">
                          <a:pos x="T4" y="T5"/>
                        </a:cxn>
                        <a:cxn ang="T23">
                          <a:pos x="T6" y="T7"/>
                        </a:cxn>
                        <a:cxn ang="T24">
                          <a:pos x="T8" y="T9"/>
                        </a:cxn>
                        <a:cxn ang="T25">
                          <a:pos x="T10" y="T11"/>
                        </a:cxn>
                        <a:cxn ang="T26">
                          <a:pos x="T12" y="T13"/>
                        </a:cxn>
                        <a:cxn ang="T27">
                          <a:pos x="T14" y="T15"/>
                        </a:cxn>
                        <a:cxn ang="T28">
                          <a:pos x="T16" y="T17"/>
                        </a:cxn>
                        <a:cxn ang="T29">
                          <a:pos x="T18" y="T19"/>
                        </a:cxn>
                      </a:cxnLst>
                      <a:rect l="T30" t="T31" r="T32" b="T33"/>
                      <a:pathLst>
                        <a:path w="134" h="27">
                          <a:moveTo>
                            <a:pt x="0" y="1"/>
                          </a:moveTo>
                          <a:lnTo>
                            <a:pt x="17" y="0"/>
                          </a:lnTo>
                          <a:lnTo>
                            <a:pt x="34" y="4"/>
                          </a:lnTo>
                          <a:lnTo>
                            <a:pt x="47" y="9"/>
                          </a:lnTo>
                          <a:lnTo>
                            <a:pt x="66" y="17"/>
                          </a:lnTo>
                          <a:lnTo>
                            <a:pt x="82" y="21"/>
                          </a:lnTo>
                          <a:lnTo>
                            <a:pt x="96" y="19"/>
                          </a:lnTo>
                          <a:lnTo>
                            <a:pt x="112" y="21"/>
                          </a:lnTo>
                          <a:lnTo>
                            <a:pt x="124" y="22"/>
                          </a:lnTo>
                          <a:lnTo>
                            <a:pt x="133" y="26"/>
                          </a:lnTo>
                        </a:path>
                      </a:pathLst>
                    </a:custGeom>
                    <a:noFill/>
                    <a:ln w="12700" cap="rnd">
                      <a:solidFill>
                        <a:srgbClr val="C0804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7446" name="Freeform 22"/>
                    <p:cNvSpPr>
                      <a:spLocks/>
                    </p:cNvSpPr>
                    <p:nvPr/>
                  </p:nvSpPr>
                  <p:spPr bwMode="auto">
                    <a:xfrm>
                      <a:off x="5447" y="200"/>
                      <a:ext cx="119" cy="37"/>
                    </a:xfrm>
                    <a:custGeom>
                      <a:avLst/>
                      <a:gdLst>
                        <a:gd name="T0" fmla="*/ 0 w 119"/>
                        <a:gd name="T1" fmla="*/ 0 h 37"/>
                        <a:gd name="T2" fmla="*/ 9 w 119"/>
                        <a:gd name="T3" fmla="*/ 6 h 37"/>
                        <a:gd name="T4" fmla="*/ 23 w 119"/>
                        <a:gd name="T5" fmla="*/ 11 h 37"/>
                        <a:gd name="T6" fmla="*/ 33 w 119"/>
                        <a:gd name="T7" fmla="*/ 14 h 37"/>
                        <a:gd name="T8" fmla="*/ 46 w 119"/>
                        <a:gd name="T9" fmla="*/ 16 h 37"/>
                        <a:gd name="T10" fmla="*/ 57 w 119"/>
                        <a:gd name="T11" fmla="*/ 13 h 37"/>
                        <a:gd name="T12" fmla="*/ 77 w 119"/>
                        <a:gd name="T13" fmla="*/ 16 h 37"/>
                        <a:gd name="T14" fmla="*/ 90 w 119"/>
                        <a:gd name="T15" fmla="*/ 18 h 37"/>
                        <a:gd name="T16" fmla="*/ 101 w 119"/>
                        <a:gd name="T17" fmla="*/ 20 h 37"/>
                        <a:gd name="T18" fmla="*/ 114 w 119"/>
                        <a:gd name="T19" fmla="*/ 26 h 37"/>
                        <a:gd name="T20" fmla="*/ 118 w 119"/>
                        <a:gd name="T21" fmla="*/ 36 h 37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w 119"/>
                        <a:gd name="T34" fmla="*/ 0 h 37"/>
                        <a:gd name="T35" fmla="*/ 119 w 119"/>
                        <a:gd name="T36" fmla="*/ 37 h 37"/>
                      </a:gdLst>
                      <a:ahLst/>
                      <a:cxnLst>
                        <a:cxn ang="T22">
                          <a:pos x="T0" y="T1"/>
                        </a:cxn>
                        <a:cxn ang="T23">
                          <a:pos x="T2" y="T3"/>
                        </a:cxn>
                        <a:cxn ang="T24">
                          <a:pos x="T4" y="T5"/>
                        </a:cxn>
                        <a:cxn ang="T25">
                          <a:pos x="T6" y="T7"/>
                        </a:cxn>
                        <a:cxn ang="T26">
                          <a:pos x="T8" y="T9"/>
                        </a:cxn>
                        <a:cxn ang="T27">
                          <a:pos x="T10" y="T11"/>
                        </a:cxn>
                        <a:cxn ang="T28">
                          <a:pos x="T12" y="T13"/>
                        </a:cxn>
                        <a:cxn ang="T29">
                          <a:pos x="T14" y="T15"/>
                        </a:cxn>
                        <a:cxn ang="T30">
                          <a:pos x="T16" y="T17"/>
                        </a:cxn>
                        <a:cxn ang="T31">
                          <a:pos x="T18" y="T19"/>
                        </a:cxn>
                        <a:cxn ang="T32">
                          <a:pos x="T20" y="T21"/>
                        </a:cxn>
                      </a:cxnLst>
                      <a:rect l="T33" t="T34" r="T35" b="T36"/>
                      <a:pathLst>
                        <a:path w="119" h="37">
                          <a:moveTo>
                            <a:pt x="0" y="0"/>
                          </a:moveTo>
                          <a:lnTo>
                            <a:pt x="9" y="6"/>
                          </a:lnTo>
                          <a:lnTo>
                            <a:pt x="23" y="11"/>
                          </a:lnTo>
                          <a:lnTo>
                            <a:pt x="33" y="14"/>
                          </a:lnTo>
                          <a:lnTo>
                            <a:pt x="46" y="16"/>
                          </a:lnTo>
                          <a:lnTo>
                            <a:pt x="57" y="13"/>
                          </a:lnTo>
                          <a:lnTo>
                            <a:pt x="77" y="16"/>
                          </a:lnTo>
                          <a:lnTo>
                            <a:pt x="90" y="18"/>
                          </a:lnTo>
                          <a:lnTo>
                            <a:pt x="101" y="20"/>
                          </a:lnTo>
                          <a:lnTo>
                            <a:pt x="114" y="26"/>
                          </a:lnTo>
                          <a:lnTo>
                            <a:pt x="118" y="36"/>
                          </a:lnTo>
                        </a:path>
                      </a:pathLst>
                    </a:custGeom>
                    <a:noFill/>
                    <a:ln w="12700" cap="rnd">
                      <a:solidFill>
                        <a:srgbClr val="C0804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17432" name="Group 23"/>
                <p:cNvGrpSpPr>
                  <a:grpSpLocks/>
                </p:cNvGrpSpPr>
                <p:nvPr/>
              </p:nvGrpSpPr>
              <p:grpSpPr bwMode="auto">
                <a:xfrm>
                  <a:off x="5347" y="283"/>
                  <a:ext cx="106" cy="103"/>
                  <a:chOff x="5347" y="283"/>
                  <a:chExt cx="106" cy="103"/>
                </a:xfrm>
              </p:grpSpPr>
              <p:grpSp>
                <p:nvGrpSpPr>
                  <p:cNvPr id="17433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5347" y="283"/>
                    <a:ext cx="49" cy="51"/>
                    <a:chOff x="5347" y="283"/>
                    <a:chExt cx="49" cy="51"/>
                  </a:xfrm>
                </p:grpSpPr>
                <p:sp>
                  <p:nvSpPr>
                    <p:cNvPr id="17440" name="Freeform 25"/>
                    <p:cNvSpPr>
                      <a:spLocks/>
                    </p:cNvSpPr>
                    <p:nvPr/>
                  </p:nvSpPr>
                  <p:spPr bwMode="auto">
                    <a:xfrm>
                      <a:off x="5356" y="292"/>
                      <a:ext cx="37" cy="42"/>
                    </a:xfrm>
                    <a:custGeom>
                      <a:avLst/>
                      <a:gdLst>
                        <a:gd name="T0" fmla="*/ 33 w 37"/>
                        <a:gd name="T1" fmla="*/ 0 h 42"/>
                        <a:gd name="T2" fmla="*/ 5 w 37"/>
                        <a:gd name="T3" fmla="*/ 20 h 42"/>
                        <a:gd name="T4" fmla="*/ 0 w 37"/>
                        <a:gd name="T5" fmla="*/ 28 h 42"/>
                        <a:gd name="T6" fmla="*/ 2 w 37"/>
                        <a:gd name="T7" fmla="*/ 36 h 42"/>
                        <a:gd name="T8" fmla="*/ 7 w 37"/>
                        <a:gd name="T9" fmla="*/ 41 h 42"/>
                        <a:gd name="T10" fmla="*/ 16 w 37"/>
                        <a:gd name="T11" fmla="*/ 38 h 42"/>
                        <a:gd name="T12" fmla="*/ 36 w 37"/>
                        <a:gd name="T13" fmla="*/ 18 h 42"/>
                        <a:gd name="T14" fmla="*/ 33 w 37"/>
                        <a:gd name="T15" fmla="*/ 0 h 42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37"/>
                        <a:gd name="T25" fmla="*/ 0 h 42"/>
                        <a:gd name="T26" fmla="*/ 37 w 37"/>
                        <a:gd name="T27" fmla="*/ 42 h 42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37" h="42">
                          <a:moveTo>
                            <a:pt x="33" y="0"/>
                          </a:moveTo>
                          <a:lnTo>
                            <a:pt x="5" y="20"/>
                          </a:lnTo>
                          <a:lnTo>
                            <a:pt x="0" y="28"/>
                          </a:lnTo>
                          <a:lnTo>
                            <a:pt x="2" y="36"/>
                          </a:lnTo>
                          <a:lnTo>
                            <a:pt x="7" y="41"/>
                          </a:lnTo>
                          <a:lnTo>
                            <a:pt x="16" y="38"/>
                          </a:lnTo>
                          <a:lnTo>
                            <a:pt x="36" y="18"/>
                          </a:lnTo>
                          <a:lnTo>
                            <a:pt x="33" y="0"/>
                          </a:lnTo>
                        </a:path>
                      </a:pathLst>
                    </a:custGeom>
                    <a:solidFill>
                      <a:srgbClr val="F0F0FF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7441" name="Oval 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367" y="317"/>
                      <a:ext cx="6" cy="6"/>
                    </a:xfrm>
                    <a:prstGeom prst="ellipse">
                      <a:avLst/>
                    </a:prstGeom>
                    <a:solidFill>
                      <a:srgbClr val="009080"/>
                    </a:solidFill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7442" name="Freeform 27"/>
                    <p:cNvSpPr>
                      <a:spLocks/>
                    </p:cNvSpPr>
                    <p:nvPr/>
                  </p:nvSpPr>
                  <p:spPr bwMode="auto">
                    <a:xfrm>
                      <a:off x="5347" y="283"/>
                      <a:ext cx="49" cy="37"/>
                    </a:xfrm>
                    <a:custGeom>
                      <a:avLst/>
                      <a:gdLst>
                        <a:gd name="T0" fmla="*/ 46 w 49"/>
                        <a:gd name="T1" fmla="*/ 3 h 37"/>
                        <a:gd name="T2" fmla="*/ 44 w 49"/>
                        <a:gd name="T3" fmla="*/ 1 h 37"/>
                        <a:gd name="T4" fmla="*/ 42 w 49"/>
                        <a:gd name="T5" fmla="*/ 0 h 37"/>
                        <a:gd name="T6" fmla="*/ 39 w 49"/>
                        <a:gd name="T7" fmla="*/ 0 h 37"/>
                        <a:gd name="T8" fmla="*/ 36 w 49"/>
                        <a:gd name="T9" fmla="*/ 2 h 37"/>
                        <a:gd name="T10" fmla="*/ 1 w 49"/>
                        <a:gd name="T11" fmla="*/ 25 h 37"/>
                        <a:gd name="T12" fmla="*/ 0 w 49"/>
                        <a:gd name="T13" fmla="*/ 27 h 37"/>
                        <a:gd name="T14" fmla="*/ 0 w 49"/>
                        <a:gd name="T15" fmla="*/ 30 h 37"/>
                        <a:gd name="T16" fmla="*/ 1 w 49"/>
                        <a:gd name="T17" fmla="*/ 33 h 37"/>
                        <a:gd name="T18" fmla="*/ 3 w 49"/>
                        <a:gd name="T19" fmla="*/ 36 h 37"/>
                        <a:gd name="T20" fmla="*/ 5 w 49"/>
                        <a:gd name="T21" fmla="*/ 36 h 37"/>
                        <a:gd name="T22" fmla="*/ 9 w 49"/>
                        <a:gd name="T23" fmla="*/ 36 h 37"/>
                        <a:gd name="T24" fmla="*/ 46 w 49"/>
                        <a:gd name="T25" fmla="*/ 12 h 37"/>
                        <a:gd name="T26" fmla="*/ 48 w 49"/>
                        <a:gd name="T27" fmla="*/ 9 h 37"/>
                        <a:gd name="T28" fmla="*/ 48 w 49"/>
                        <a:gd name="T29" fmla="*/ 7 h 37"/>
                        <a:gd name="T30" fmla="*/ 46 w 49"/>
                        <a:gd name="T31" fmla="*/ 3 h 37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w 49"/>
                        <a:gd name="T49" fmla="*/ 0 h 37"/>
                        <a:gd name="T50" fmla="*/ 49 w 49"/>
                        <a:gd name="T51" fmla="*/ 37 h 37"/>
                      </a:gdLst>
                      <a:ahLst/>
                      <a:cxnLst>
                        <a:cxn ang="T32">
                          <a:pos x="T0" y="T1"/>
                        </a:cxn>
                        <a:cxn ang="T33">
                          <a:pos x="T2" y="T3"/>
                        </a:cxn>
                        <a:cxn ang="T34">
                          <a:pos x="T4" y="T5"/>
                        </a:cxn>
                        <a:cxn ang="T35">
                          <a:pos x="T6" y="T7"/>
                        </a:cxn>
                        <a:cxn ang="T36">
                          <a:pos x="T8" y="T9"/>
                        </a:cxn>
                        <a:cxn ang="T37">
                          <a:pos x="T10" y="T11"/>
                        </a:cxn>
                        <a:cxn ang="T38">
                          <a:pos x="T12" y="T13"/>
                        </a:cxn>
                        <a:cxn ang="T39">
                          <a:pos x="T14" y="T15"/>
                        </a:cxn>
                        <a:cxn ang="T40">
                          <a:pos x="T16" y="T17"/>
                        </a:cxn>
                        <a:cxn ang="T41">
                          <a:pos x="T18" y="T19"/>
                        </a:cxn>
                        <a:cxn ang="T42">
                          <a:pos x="T20" y="T21"/>
                        </a:cxn>
                        <a:cxn ang="T43">
                          <a:pos x="T22" y="T23"/>
                        </a:cxn>
                        <a:cxn ang="T44">
                          <a:pos x="T24" y="T25"/>
                        </a:cxn>
                        <a:cxn ang="T45">
                          <a:pos x="T26" y="T27"/>
                        </a:cxn>
                        <a:cxn ang="T46">
                          <a:pos x="T28" y="T29"/>
                        </a:cxn>
                        <a:cxn ang="T47">
                          <a:pos x="T30" y="T31"/>
                        </a:cxn>
                      </a:cxnLst>
                      <a:rect l="T48" t="T49" r="T50" b="T51"/>
                      <a:pathLst>
                        <a:path w="49" h="37">
                          <a:moveTo>
                            <a:pt x="46" y="3"/>
                          </a:moveTo>
                          <a:lnTo>
                            <a:pt x="44" y="1"/>
                          </a:lnTo>
                          <a:lnTo>
                            <a:pt x="42" y="0"/>
                          </a:lnTo>
                          <a:lnTo>
                            <a:pt x="39" y="0"/>
                          </a:lnTo>
                          <a:lnTo>
                            <a:pt x="36" y="2"/>
                          </a:lnTo>
                          <a:lnTo>
                            <a:pt x="1" y="25"/>
                          </a:lnTo>
                          <a:lnTo>
                            <a:pt x="0" y="27"/>
                          </a:lnTo>
                          <a:lnTo>
                            <a:pt x="0" y="30"/>
                          </a:lnTo>
                          <a:lnTo>
                            <a:pt x="1" y="33"/>
                          </a:lnTo>
                          <a:lnTo>
                            <a:pt x="3" y="36"/>
                          </a:lnTo>
                          <a:lnTo>
                            <a:pt x="5" y="36"/>
                          </a:lnTo>
                          <a:lnTo>
                            <a:pt x="9" y="36"/>
                          </a:lnTo>
                          <a:lnTo>
                            <a:pt x="46" y="12"/>
                          </a:lnTo>
                          <a:lnTo>
                            <a:pt x="48" y="9"/>
                          </a:lnTo>
                          <a:lnTo>
                            <a:pt x="48" y="7"/>
                          </a:lnTo>
                          <a:lnTo>
                            <a:pt x="46" y="3"/>
                          </a:lnTo>
                        </a:path>
                      </a:pathLst>
                    </a:custGeom>
                    <a:solidFill>
                      <a:srgbClr val="C0804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7434" name="Group 28"/>
                  <p:cNvGrpSpPr>
                    <a:grpSpLocks/>
                  </p:cNvGrpSpPr>
                  <p:nvPr/>
                </p:nvGrpSpPr>
                <p:grpSpPr bwMode="auto">
                  <a:xfrm>
                    <a:off x="5354" y="284"/>
                    <a:ext cx="99" cy="102"/>
                    <a:chOff x="5354" y="284"/>
                    <a:chExt cx="99" cy="102"/>
                  </a:xfrm>
                </p:grpSpPr>
                <p:sp>
                  <p:nvSpPr>
                    <p:cNvPr id="17435" name="Freeform 29"/>
                    <p:cNvSpPr>
                      <a:spLocks/>
                    </p:cNvSpPr>
                    <p:nvPr/>
                  </p:nvSpPr>
                  <p:spPr bwMode="auto">
                    <a:xfrm>
                      <a:off x="5354" y="304"/>
                      <a:ext cx="87" cy="82"/>
                    </a:xfrm>
                    <a:custGeom>
                      <a:avLst/>
                      <a:gdLst>
                        <a:gd name="T0" fmla="*/ 44 w 87"/>
                        <a:gd name="T1" fmla="*/ 0 h 82"/>
                        <a:gd name="T2" fmla="*/ 25 w 87"/>
                        <a:gd name="T3" fmla="*/ 18 h 82"/>
                        <a:gd name="T4" fmla="*/ 8 w 87"/>
                        <a:gd name="T5" fmla="*/ 37 h 82"/>
                        <a:gd name="T6" fmla="*/ 0 w 87"/>
                        <a:gd name="T7" fmla="*/ 53 h 82"/>
                        <a:gd name="T8" fmla="*/ 3 w 87"/>
                        <a:gd name="T9" fmla="*/ 67 h 82"/>
                        <a:gd name="T10" fmla="*/ 11 w 87"/>
                        <a:gd name="T11" fmla="*/ 76 h 82"/>
                        <a:gd name="T12" fmla="*/ 21 w 87"/>
                        <a:gd name="T13" fmla="*/ 79 h 82"/>
                        <a:gd name="T14" fmla="*/ 41 w 87"/>
                        <a:gd name="T15" fmla="*/ 81 h 82"/>
                        <a:gd name="T16" fmla="*/ 62 w 87"/>
                        <a:gd name="T17" fmla="*/ 71 h 82"/>
                        <a:gd name="T18" fmla="*/ 72 w 87"/>
                        <a:gd name="T19" fmla="*/ 71 h 82"/>
                        <a:gd name="T20" fmla="*/ 81 w 87"/>
                        <a:gd name="T21" fmla="*/ 67 h 82"/>
                        <a:gd name="T22" fmla="*/ 86 w 87"/>
                        <a:gd name="T23" fmla="*/ 60 h 82"/>
                        <a:gd name="T24" fmla="*/ 86 w 87"/>
                        <a:gd name="T25" fmla="*/ 51 h 82"/>
                        <a:gd name="T26" fmla="*/ 44 w 87"/>
                        <a:gd name="T27" fmla="*/ 0 h 82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w 87"/>
                        <a:gd name="T43" fmla="*/ 0 h 82"/>
                        <a:gd name="T44" fmla="*/ 87 w 87"/>
                        <a:gd name="T45" fmla="*/ 82 h 82"/>
                      </a:gdLst>
                      <a:ahLst/>
                      <a:cxnLst>
                        <a:cxn ang="T28">
                          <a:pos x="T0" y="T1"/>
                        </a:cxn>
                        <a:cxn ang="T29">
                          <a:pos x="T2" y="T3"/>
                        </a:cxn>
                        <a:cxn ang="T30">
                          <a:pos x="T4" y="T5"/>
                        </a:cxn>
                        <a:cxn ang="T31">
                          <a:pos x="T6" y="T7"/>
                        </a:cxn>
                        <a:cxn ang="T32">
                          <a:pos x="T8" y="T9"/>
                        </a:cxn>
                        <a:cxn ang="T33">
                          <a:pos x="T10" y="T11"/>
                        </a:cxn>
                        <a:cxn ang="T34">
                          <a:pos x="T12" y="T13"/>
                        </a:cxn>
                        <a:cxn ang="T35">
                          <a:pos x="T14" y="T15"/>
                        </a:cxn>
                        <a:cxn ang="T36">
                          <a:pos x="T16" y="T17"/>
                        </a:cxn>
                        <a:cxn ang="T37">
                          <a:pos x="T18" y="T19"/>
                        </a:cxn>
                        <a:cxn ang="T38">
                          <a:pos x="T20" y="T21"/>
                        </a:cxn>
                        <a:cxn ang="T39">
                          <a:pos x="T22" y="T23"/>
                        </a:cxn>
                        <a:cxn ang="T40">
                          <a:pos x="T24" y="T25"/>
                        </a:cxn>
                        <a:cxn ang="T41">
                          <a:pos x="T26" y="T27"/>
                        </a:cxn>
                      </a:cxnLst>
                      <a:rect l="T42" t="T43" r="T44" b="T45"/>
                      <a:pathLst>
                        <a:path w="87" h="82">
                          <a:moveTo>
                            <a:pt x="44" y="0"/>
                          </a:moveTo>
                          <a:lnTo>
                            <a:pt x="25" y="18"/>
                          </a:lnTo>
                          <a:lnTo>
                            <a:pt x="8" y="37"/>
                          </a:lnTo>
                          <a:lnTo>
                            <a:pt x="0" y="53"/>
                          </a:lnTo>
                          <a:lnTo>
                            <a:pt x="3" y="67"/>
                          </a:lnTo>
                          <a:lnTo>
                            <a:pt x="11" y="76"/>
                          </a:lnTo>
                          <a:lnTo>
                            <a:pt x="21" y="79"/>
                          </a:lnTo>
                          <a:lnTo>
                            <a:pt x="41" y="81"/>
                          </a:lnTo>
                          <a:lnTo>
                            <a:pt x="62" y="71"/>
                          </a:lnTo>
                          <a:lnTo>
                            <a:pt x="72" y="71"/>
                          </a:lnTo>
                          <a:lnTo>
                            <a:pt x="81" y="67"/>
                          </a:lnTo>
                          <a:lnTo>
                            <a:pt x="86" y="60"/>
                          </a:lnTo>
                          <a:lnTo>
                            <a:pt x="86" y="51"/>
                          </a:lnTo>
                          <a:lnTo>
                            <a:pt x="44" y="0"/>
                          </a:lnTo>
                        </a:path>
                      </a:pathLst>
                    </a:custGeom>
                    <a:solidFill>
                      <a:srgbClr val="E0A08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17436" name="Group 3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5403" y="284"/>
                      <a:ext cx="50" cy="57"/>
                      <a:chOff x="5403" y="284"/>
                      <a:chExt cx="50" cy="57"/>
                    </a:xfrm>
                  </p:grpSpPr>
                  <p:sp>
                    <p:nvSpPr>
                      <p:cNvPr id="17437" name="Freeform 3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5405" y="292"/>
                        <a:ext cx="43" cy="49"/>
                      </a:xfrm>
                      <a:custGeom>
                        <a:avLst/>
                        <a:gdLst>
                          <a:gd name="T0" fmla="*/ 9 w 43"/>
                          <a:gd name="T1" fmla="*/ 0 h 49"/>
                          <a:gd name="T2" fmla="*/ 35 w 43"/>
                          <a:gd name="T3" fmla="*/ 15 h 49"/>
                          <a:gd name="T4" fmla="*/ 40 w 43"/>
                          <a:gd name="T5" fmla="*/ 23 h 49"/>
                          <a:gd name="T6" fmla="*/ 42 w 43"/>
                          <a:gd name="T7" fmla="*/ 31 h 49"/>
                          <a:gd name="T8" fmla="*/ 42 w 43"/>
                          <a:gd name="T9" fmla="*/ 41 h 49"/>
                          <a:gd name="T10" fmla="*/ 37 w 43"/>
                          <a:gd name="T11" fmla="*/ 46 h 49"/>
                          <a:gd name="T12" fmla="*/ 27 w 43"/>
                          <a:gd name="T13" fmla="*/ 48 h 49"/>
                          <a:gd name="T14" fmla="*/ 17 w 43"/>
                          <a:gd name="T15" fmla="*/ 44 h 49"/>
                          <a:gd name="T16" fmla="*/ 8 w 43"/>
                          <a:gd name="T17" fmla="*/ 36 h 49"/>
                          <a:gd name="T18" fmla="*/ 2 w 43"/>
                          <a:gd name="T19" fmla="*/ 26 h 49"/>
                          <a:gd name="T20" fmla="*/ 0 w 43"/>
                          <a:gd name="T21" fmla="*/ 18 h 49"/>
                          <a:gd name="T22" fmla="*/ 9 w 43"/>
                          <a:gd name="T23" fmla="*/ 0 h 49"/>
                          <a:gd name="T24" fmla="*/ 0 60000 65536"/>
                          <a:gd name="T25" fmla="*/ 0 60000 65536"/>
                          <a:gd name="T26" fmla="*/ 0 60000 65536"/>
                          <a:gd name="T27" fmla="*/ 0 60000 65536"/>
                          <a:gd name="T28" fmla="*/ 0 60000 65536"/>
                          <a:gd name="T29" fmla="*/ 0 60000 65536"/>
                          <a:gd name="T30" fmla="*/ 0 60000 65536"/>
                          <a:gd name="T31" fmla="*/ 0 60000 65536"/>
                          <a:gd name="T32" fmla="*/ 0 60000 65536"/>
                          <a:gd name="T33" fmla="*/ 0 60000 65536"/>
                          <a:gd name="T34" fmla="*/ 0 60000 65536"/>
                          <a:gd name="T35" fmla="*/ 0 60000 65536"/>
                          <a:gd name="T36" fmla="*/ 0 w 43"/>
                          <a:gd name="T37" fmla="*/ 0 h 49"/>
                          <a:gd name="T38" fmla="*/ 43 w 43"/>
                          <a:gd name="T39" fmla="*/ 49 h 49"/>
                        </a:gdLst>
                        <a:ahLst/>
                        <a:cxnLst>
                          <a:cxn ang="T24">
                            <a:pos x="T0" y="T1"/>
                          </a:cxn>
                          <a:cxn ang="T25">
                            <a:pos x="T2" y="T3"/>
                          </a:cxn>
                          <a:cxn ang="T26">
                            <a:pos x="T4" y="T5"/>
                          </a:cxn>
                          <a:cxn ang="T27">
                            <a:pos x="T6" y="T7"/>
                          </a:cxn>
                          <a:cxn ang="T28">
                            <a:pos x="T8" y="T9"/>
                          </a:cxn>
                          <a:cxn ang="T29">
                            <a:pos x="T10" y="T11"/>
                          </a:cxn>
                          <a:cxn ang="T30">
                            <a:pos x="T12" y="T13"/>
                          </a:cxn>
                          <a:cxn ang="T31">
                            <a:pos x="T14" y="T15"/>
                          </a:cxn>
                          <a:cxn ang="T32">
                            <a:pos x="T16" y="T17"/>
                          </a:cxn>
                          <a:cxn ang="T33">
                            <a:pos x="T18" y="T19"/>
                          </a:cxn>
                          <a:cxn ang="T34">
                            <a:pos x="T20" y="T21"/>
                          </a:cxn>
                          <a:cxn ang="T35">
                            <a:pos x="T22" y="T23"/>
                          </a:cxn>
                        </a:cxnLst>
                        <a:rect l="T36" t="T37" r="T38" b="T39"/>
                        <a:pathLst>
                          <a:path w="43" h="49">
                            <a:moveTo>
                              <a:pt x="9" y="0"/>
                            </a:moveTo>
                            <a:lnTo>
                              <a:pt x="35" y="15"/>
                            </a:lnTo>
                            <a:lnTo>
                              <a:pt x="40" y="23"/>
                            </a:lnTo>
                            <a:lnTo>
                              <a:pt x="42" y="31"/>
                            </a:lnTo>
                            <a:lnTo>
                              <a:pt x="42" y="41"/>
                            </a:lnTo>
                            <a:lnTo>
                              <a:pt x="37" y="46"/>
                            </a:lnTo>
                            <a:lnTo>
                              <a:pt x="27" y="48"/>
                            </a:lnTo>
                            <a:lnTo>
                              <a:pt x="17" y="44"/>
                            </a:lnTo>
                            <a:lnTo>
                              <a:pt x="8" y="36"/>
                            </a:lnTo>
                            <a:lnTo>
                              <a:pt x="2" y="26"/>
                            </a:lnTo>
                            <a:lnTo>
                              <a:pt x="0" y="18"/>
                            </a:lnTo>
                            <a:lnTo>
                              <a:pt x="9" y="0"/>
                            </a:lnTo>
                          </a:path>
                        </a:pathLst>
                      </a:custGeom>
                      <a:solidFill>
                        <a:srgbClr val="F0F0FF"/>
                      </a:solidFill>
                      <a:ln w="12700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7438" name="Oval 3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417" y="322"/>
                        <a:ext cx="6" cy="6"/>
                      </a:xfrm>
                      <a:prstGeom prst="ellipse">
                        <a:avLst/>
                      </a:prstGeom>
                      <a:solidFill>
                        <a:srgbClr val="009080"/>
                      </a:solidFill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7439" name="Freeform 3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5403" y="284"/>
                        <a:ext cx="50" cy="34"/>
                      </a:xfrm>
                      <a:custGeom>
                        <a:avLst/>
                        <a:gdLst>
                          <a:gd name="T0" fmla="*/ 1 w 50"/>
                          <a:gd name="T1" fmla="*/ 3 h 34"/>
                          <a:gd name="T2" fmla="*/ 4 w 50"/>
                          <a:gd name="T3" fmla="*/ 1 h 34"/>
                          <a:gd name="T4" fmla="*/ 6 w 50"/>
                          <a:gd name="T5" fmla="*/ 0 h 34"/>
                          <a:gd name="T6" fmla="*/ 8 w 50"/>
                          <a:gd name="T7" fmla="*/ 0 h 34"/>
                          <a:gd name="T8" fmla="*/ 11 w 50"/>
                          <a:gd name="T9" fmla="*/ 2 h 34"/>
                          <a:gd name="T10" fmla="*/ 48 w 50"/>
                          <a:gd name="T11" fmla="*/ 23 h 34"/>
                          <a:gd name="T12" fmla="*/ 49 w 50"/>
                          <a:gd name="T13" fmla="*/ 25 h 34"/>
                          <a:gd name="T14" fmla="*/ 49 w 50"/>
                          <a:gd name="T15" fmla="*/ 28 h 34"/>
                          <a:gd name="T16" fmla="*/ 48 w 50"/>
                          <a:gd name="T17" fmla="*/ 31 h 34"/>
                          <a:gd name="T18" fmla="*/ 46 w 50"/>
                          <a:gd name="T19" fmla="*/ 32 h 34"/>
                          <a:gd name="T20" fmla="*/ 44 w 50"/>
                          <a:gd name="T21" fmla="*/ 33 h 34"/>
                          <a:gd name="T22" fmla="*/ 41 w 50"/>
                          <a:gd name="T23" fmla="*/ 33 h 34"/>
                          <a:gd name="T24" fmla="*/ 2 w 50"/>
                          <a:gd name="T25" fmla="*/ 10 h 34"/>
                          <a:gd name="T26" fmla="*/ 0 w 50"/>
                          <a:gd name="T27" fmla="*/ 8 h 34"/>
                          <a:gd name="T28" fmla="*/ 0 w 50"/>
                          <a:gd name="T29" fmla="*/ 7 h 34"/>
                          <a:gd name="T30" fmla="*/ 1 w 50"/>
                          <a:gd name="T31" fmla="*/ 3 h 34"/>
                          <a:gd name="T32" fmla="*/ 0 60000 65536"/>
                          <a:gd name="T33" fmla="*/ 0 60000 65536"/>
                          <a:gd name="T34" fmla="*/ 0 60000 65536"/>
                          <a:gd name="T35" fmla="*/ 0 60000 65536"/>
                          <a:gd name="T36" fmla="*/ 0 60000 65536"/>
                          <a:gd name="T37" fmla="*/ 0 60000 65536"/>
                          <a:gd name="T38" fmla="*/ 0 60000 65536"/>
                          <a:gd name="T39" fmla="*/ 0 60000 65536"/>
                          <a:gd name="T40" fmla="*/ 0 60000 65536"/>
                          <a:gd name="T41" fmla="*/ 0 60000 65536"/>
                          <a:gd name="T42" fmla="*/ 0 60000 65536"/>
                          <a:gd name="T43" fmla="*/ 0 60000 65536"/>
                          <a:gd name="T44" fmla="*/ 0 60000 65536"/>
                          <a:gd name="T45" fmla="*/ 0 60000 65536"/>
                          <a:gd name="T46" fmla="*/ 0 60000 65536"/>
                          <a:gd name="T47" fmla="*/ 0 60000 65536"/>
                          <a:gd name="T48" fmla="*/ 0 w 50"/>
                          <a:gd name="T49" fmla="*/ 0 h 34"/>
                          <a:gd name="T50" fmla="*/ 50 w 50"/>
                          <a:gd name="T51" fmla="*/ 34 h 34"/>
                        </a:gdLst>
                        <a:ahLst/>
                        <a:cxnLst>
                          <a:cxn ang="T32">
                            <a:pos x="T0" y="T1"/>
                          </a:cxn>
                          <a:cxn ang="T33">
                            <a:pos x="T2" y="T3"/>
                          </a:cxn>
                          <a:cxn ang="T34">
                            <a:pos x="T4" y="T5"/>
                          </a:cxn>
                          <a:cxn ang="T35">
                            <a:pos x="T6" y="T7"/>
                          </a:cxn>
                          <a:cxn ang="T36">
                            <a:pos x="T8" y="T9"/>
                          </a:cxn>
                          <a:cxn ang="T37">
                            <a:pos x="T10" y="T11"/>
                          </a:cxn>
                          <a:cxn ang="T38">
                            <a:pos x="T12" y="T13"/>
                          </a:cxn>
                          <a:cxn ang="T39">
                            <a:pos x="T14" y="T15"/>
                          </a:cxn>
                          <a:cxn ang="T40">
                            <a:pos x="T16" y="T17"/>
                          </a:cxn>
                          <a:cxn ang="T41">
                            <a:pos x="T18" y="T19"/>
                          </a:cxn>
                          <a:cxn ang="T42">
                            <a:pos x="T20" y="T21"/>
                          </a:cxn>
                          <a:cxn ang="T43">
                            <a:pos x="T22" y="T23"/>
                          </a:cxn>
                          <a:cxn ang="T44">
                            <a:pos x="T24" y="T25"/>
                          </a:cxn>
                          <a:cxn ang="T45">
                            <a:pos x="T26" y="T27"/>
                          </a:cxn>
                          <a:cxn ang="T46">
                            <a:pos x="T28" y="T29"/>
                          </a:cxn>
                          <a:cxn ang="T47">
                            <a:pos x="T30" y="T31"/>
                          </a:cxn>
                        </a:cxnLst>
                        <a:rect l="T48" t="T49" r="T50" b="T51"/>
                        <a:pathLst>
                          <a:path w="50" h="34">
                            <a:moveTo>
                              <a:pt x="1" y="3"/>
                            </a:moveTo>
                            <a:lnTo>
                              <a:pt x="4" y="1"/>
                            </a:lnTo>
                            <a:lnTo>
                              <a:pt x="6" y="0"/>
                            </a:lnTo>
                            <a:lnTo>
                              <a:pt x="8" y="0"/>
                            </a:lnTo>
                            <a:lnTo>
                              <a:pt x="11" y="2"/>
                            </a:lnTo>
                            <a:lnTo>
                              <a:pt x="48" y="23"/>
                            </a:lnTo>
                            <a:lnTo>
                              <a:pt x="49" y="25"/>
                            </a:lnTo>
                            <a:lnTo>
                              <a:pt x="49" y="28"/>
                            </a:lnTo>
                            <a:lnTo>
                              <a:pt x="48" y="31"/>
                            </a:lnTo>
                            <a:lnTo>
                              <a:pt x="46" y="32"/>
                            </a:lnTo>
                            <a:lnTo>
                              <a:pt x="44" y="33"/>
                            </a:lnTo>
                            <a:lnTo>
                              <a:pt x="41" y="33"/>
                            </a:lnTo>
                            <a:lnTo>
                              <a:pt x="2" y="10"/>
                            </a:lnTo>
                            <a:lnTo>
                              <a:pt x="0" y="8"/>
                            </a:lnTo>
                            <a:lnTo>
                              <a:pt x="0" y="7"/>
                            </a:lnTo>
                            <a:lnTo>
                              <a:pt x="1" y="3"/>
                            </a:lnTo>
                          </a:path>
                        </a:pathLst>
                      </a:custGeom>
                      <a:solidFill>
                        <a:srgbClr val="C08040"/>
                      </a:solidFill>
                      <a:ln w="12700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</p:grpSp>
            </p:grpSp>
          </p:grpSp>
        </p:grpSp>
        <p:grpSp>
          <p:nvGrpSpPr>
            <p:cNvPr id="17417" name="Group 34"/>
            <p:cNvGrpSpPr>
              <a:grpSpLocks/>
            </p:cNvGrpSpPr>
            <p:nvPr/>
          </p:nvGrpSpPr>
          <p:grpSpPr bwMode="auto">
            <a:xfrm>
              <a:off x="5260" y="443"/>
              <a:ext cx="481" cy="297"/>
              <a:chOff x="5260" y="443"/>
              <a:chExt cx="481" cy="297"/>
            </a:xfrm>
          </p:grpSpPr>
          <p:sp>
            <p:nvSpPr>
              <p:cNvPr id="17422" name="Freeform 35"/>
              <p:cNvSpPr>
                <a:spLocks/>
              </p:cNvSpPr>
              <p:nvPr/>
            </p:nvSpPr>
            <p:spPr bwMode="auto">
              <a:xfrm>
                <a:off x="5260" y="443"/>
                <a:ext cx="481" cy="297"/>
              </a:xfrm>
              <a:custGeom>
                <a:avLst/>
                <a:gdLst>
                  <a:gd name="T0" fmla="*/ 176 w 481"/>
                  <a:gd name="T1" fmla="*/ 1 h 297"/>
                  <a:gd name="T2" fmla="*/ 314 w 481"/>
                  <a:gd name="T3" fmla="*/ 31 h 297"/>
                  <a:gd name="T4" fmla="*/ 352 w 481"/>
                  <a:gd name="T5" fmla="*/ 124 h 297"/>
                  <a:gd name="T6" fmla="*/ 362 w 481"/>
                  <a:gd name="T7" fmla="*/ 135 h 297"/>
                  <a:gd name="T8" fmla="*/ 369 w 481"/>
                  <a:gd name="T9" fmla="*/ 150 h 297"/>
                  <a:gd name="T10" fmla="*/ 379 w 481"/>
                  <a:gd name="T11" fmla="*/ 166 h 297"/>
                  <a:gd name="T12" fmla="*/ 386 w 481"/>
                  <a:gd name="T13" fmla="*/ 178 h 297"/>
                  <a:gd name="T14" fmla="*/ 401 w 481"/>
                  <a:gd name="T15" fmla="*/ 190 h 297"/>
                  <a:gd name="T16" fmla="*/ 410 w 481"/>
                  <a:gd name="T17" fmla="*/ 207 h 297"/>
                  <a:gd name="T18" fmla="*/ 415 w 481"/>
                  <a:gd name="T19" fmla="*/ 222 h 297"/>
                  <a:gd name="T20" fmla="*/ 416 w 481"/>
                  <a:gd name="T21" fmla="*/ 237 h 297"/>
                  <a:gd name="T22" fmla="*/ 430 w 481"/>
                  <a:gd name="T23" fmla="*/ 240 h 297"/>
                  <a:gd name="T24" fmla="*/ 443 w 481"/>
                  <a:gd name="T25" fmla="*/ 246 h 297"/>
                  <a:gd name="T26" fmla="*/ 458 w 481"/>
                  <a:gd name="T27" fmla="*/ 254 h 297"/>
                  <a:gd name="T28" fmla="*/ 468 w 481"/>
                  <a:gd name="T29" fmla="*/ 265 h 297"/>
                  <a:gd name="T30" fmla="*/ 474 w 481"/>
                  <a:gd name="T31" fmla="*/ 278 h 297"/>
                  <a:gd name="T32" fmla="*/ 480 w 481"/>
                  <a:gd name="T33" fmla="*/ 296 h 297"/>
                  <a:gd name="T34" fmla="*/ 179 w 481"/>
                  <a:gd name="T35" fmla="*/ 296 h 297"/>
                  <a:gd name="T36" fmla="*/ 171 w 481"/>
                  <a:gd name="T37" fmla="*/ 284 h 297"/>
                  <a:gd name="T38" fmla="*/ 168 w 481"/>
                  <a:gd name="T39" fmla="*/ 274 h 297"/>
                  <a:gd name="T40" fmla="*/ 165 w 481"/>
                  <a:gd name="T41" fmla="*/ 258 h 297"/>
                  <a:gd name="T42" fmla="*/ 161 w 481"/>
                  <a:gd name="T43" fmla="*/ 242 h 297"/>
                  <a:gd name="T44" fmla="*/ 148 w 481"/>
                  <a:gd name="T45" fmla="*/ 228 h 297"/>
                  <a:gd name="T46" fmla="*/ 137 w 481"/>
                  <a:gd name="T47" fmla="*/ 233 h 297"/>
                  <a:gd name="T48" fmla="*/ 125 w 481"/>
                  <a:gd name="T49" fmla="*/ 242 h 297"/>
                  <a:gd name="T50" fmla="*/ 114 w 481"/>
                  <a:gd name="T51" fmla="*/ 250 h 297"/>
                  <a:gd name="T52" fmla="*/ 103 w 481"/>
                  <a:gd name="T53" fmla="*/ 266 h 297"/>
                  <a:gd name="T54" fmla="*/ 94 w 481"/>
                  <a:gd name="T55" fmla="*/ 287 h 297"/>
                  <a:gd name="T56" fmla="*/ 76 w 481"/>
                  <a:gd name="T57" fmla="*/ 282 h 297"/>
                  <a:gd name="T58" fmla="*/ 12 w 481"/>
                  <a:gd name="T59" fmla="*/ 287 h 297"/>
                  <a:gd name="T60" fmla="*/ 6 w 481"/>
                  <a:gd name="T61" fmla="*/ 277 h 297"/>
                  <a:gd name="T62" fmla="*/ 0 w 481"/>
                  <a:gd name="T63" fmla="*/ 257 h 297"/>
                  <a:gd name="T64" fmla="*/ 0 w 481"/>
                  <a:gd name="T65" fmla="*/ 236 h 297"/>
                  <a:gd name="T66" fmla="*/ 5 w 481"/>
                  <a:gd name="T67" fmla="*/ 213 h 297"/>
                  <a:gd name="T68" fmla="*/ 14 w 481"/>
                  <a:gd name="T69" fmla="*/ 193 h 297"/>
                  <a:gd name="T70" fmla="*/ 31 w 481"/>
                  <a:gd name="T71" fmla="*/ 175 h 297"/>
                  <a:gd name="T72" fmla="*/ 51 w 481"/>
                  <a:gd name="T73" fmla="*/ 165 h 297"/>
                  <a:gd name="T74" fmla="*/ 48 w 481"/>
                  <a:gd name="T75" fmla="*/ 144 h 297"/>
                  <a:gd name="T76" fmla="*/ 53 w 481"/>
                  <a:gd name="T77" fmla="*/ 127 h 297"/>
                  <a:gd name="T78" fmla="*/ 60 w 481"/>
                  <a:gd name="T79" fmla="*/ 108 h 297"/>
                  <a:gd name="T80" fmla="*/ 71 w 481"/>
                  <a:gd name="T81" fmla="*/ 91 h 297"/>
                  <a:gd name="T82" fmla="*/ 82 w 481"/>
                  <a:gd name="T83" fmla="*/ 82 h 297"/>
                  <a:gd name="T84" fmla="*/ 99 w 481"/>
                  <a:gd name="T85" fmla="*/ 75 h 297"/>
                  <a:gd name="T86" fmla="*/ 111 w 481"/>
                  <a:gd name="T87" fmla="*/ 71 h 297"/>
                  <a:gd name="T88" fmla="*/ 124 w 481"/>
                  <a:gd name="T89" fmla="*/ 52 h 297"/>
                  <a:gd name="T90" fmla="*/ 122 w 481"/>
                  <a:gd name="T91" fmla="*/ 19 h 297"/>
                  <a:gd name="T92" fmla="*/ 133 w 481"/>
                  <a:gd name="T93" fmla="*/ 5 h 297"/>
                  <a:gd name="T94" fmla="*/ 148 w 481"/>
                  <a:gd name="T95" fmla="*/ 0 h 297"/>
                  <a:gd name="T96" fmla="*/ 176 w 481"/>
                  <a:gd name="T97" fmla="*/ 1 h 297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481"/>
                  <a:gd name="T148" fmla="*/ 0 h 297"/>
                  <a:gd name="T149" fmla="*/ 481 w 481"/>
                  <a:gd name="T150" fmla="*/ 297 h 297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481" h="297">
                    <a:moveTo>
                      <a:pt x="176" y="1"/>
                    </a:moveTo>
                    <a:lnTo>
                      <a:pt x="314" y="31"/>
                    </a:lnTo>
                    <a:lnTo>
                      <a:pt x="352" y="124"/>
                    </a:lnTo>
                    <a:lnTo>
                      <a:pt x="362" y="135"/>
                    </a:lnTo>
                    <a:lnTo>
                      <a:pt x="369" y="150"/>
                    </a:lnTo>
                    <a:lnTo>
                      <a:pt x="379" y="166"/>
                    </a:lnTo>
                    <a:lnTo>
                      <a:pt x="386" y="178"/>
                    </a:lnTo>
                    <a:lnTo>
                      <a:pt x="401" y="190"/>
                    </a:lnTo>
                    <a:lnTo>
                      <a:pt x="410" y="207"/>
                    </a:lnTo>
                    <a:lnTo>
                      <a:pt x="415" y="222"/>
                    </a:lnTo>
                    <a:lnTo>
                      <a:pt x="416" y="237"/>
                    </a:lnTo>
                    <a:lnTo>
                      <a:pt x="430" y="240"/>
                    </a:lnTo>
                    <a:lnTo>
                      <a:pt x="443" y="246"/>
                    </a:lnTo>
                    <a:lnTo>
                      <a:pt x="458" y="254"/>
                    </a:lnTo>
                    <a:lnTo>
                      <a:pt x="468" y="265"/>
                    </a:lnTo>
                    <a:lnTo>
                      <a:pt x="474" y="278"/>
                    </a:lnTo>
                    <a:lnTo>
                      <a:pt x="480" y="296"/>
                    </a:lnTo>
                    <a:lnTo>
                      <a:pt x="179" y="296"/>
                    </a:lnTo>
                    <a:lnTo>
                      <a:pt x="171" y="284"/>
                    </a:lnTo>
                    <a:lnTo>
                      <a:pt x="168" y="274"/>
                    </a:lnTo>
                    <a:lnTo>
                      <a:pt x="165" y="258"/>
                    </a:lnTo>
                    <a:lnTo>
                      <a:pt x="161" y="242"/>
                    </a:lnTo>
                    <a:lnTo>
                      <a:pt x="148" y="228"/>
                    </a:lnTo>
                    <a:lnTo>
                      <a:pt x="137" y="233"/>
                    </a:lnTo>
                    <a:lnTo>
                      <a:pt x="125" y="242"/>
                    </a:lnTo>
                    <a:lnTo>
                      <a:pt x="114" y="250"/>
                    </a:lnTo>
                    <a:lnTo>
                      <a:pt x="103" y="266"/>
                    </a:lnTo>
                    <a:lnTo>
                      <a:pt x="94" y="287"/>
                    </a:lnTo>
                    <a:lnTo>
                      <a:pt x="76" y="282"/>
                    </a:lnTo>
                    <a:lnTo>
                      <a:pt x="12" y="287"/>
                    </a:lnTo>
                    <a:lnTo>
                      <a:pt x="6" y="277"/>
                    </a:lnTo>
                    <a:lnTo>
                      <a:pt x="0" y="257"/>
                    </a:lnTo>
                    <a:lnTo>
                      <a:pt x="0" y="236"/>
                    </a:lnTo>
                    <a:lnTo>
                      <a:pt x="5" y="213"/>
                    </a:lnTo>
                    <a:lnTo>
                      <a:pt x="14" y="193"/>
                    </a:lnTo>
                    <a:lnTo>
                      <a:pt x="31" y="175"/>
                    </a:lnTo>
                    <a:lnTo>
                      <a:pt x="51" y="165"/>
                    </a:lnTo>
                    <a:lnTo>
                      <a:pt x="48" y="144"/>
                    </a:lnTo>
                    <a:lnTo>
                      <a:pt x="53" y="127"/>
                    </a:lnTo>
                    <a:lnTo>
                      <a:pt x="60" y="108"/>
                    </a:lnTo>
                    <a:lnTo>
                      <a:pt x="71" y="91"/>
                    </a:lnTo>
                    <a:lnTo>
                      <a:pt x="82" y="82"/>
                    </a:lnTo>
                    <a:lnTo>
                      <a:pt x="99" y="75"/>
                    </a:lnTo>
                    <a:lnTo>
                      <a:pt x="111" y="71"/>
                    </a:lnTo>
                    <a:lnTo>
                      <a:pt x="124" y="52"/>
                    </a:lnTo>
                    <a:lnTo>
                      <a:pt x="122" y="19"/>
                    </a:lnTo>
                    <a:lnTo>
                      <a:pt x="133" y="5"/>
                    </a:lnTo>
                    <a:lnTo>
                      <a:pt x="148" y="0"/>
                    </a:lnTo>
                    <a:lnTo>
                      <a:pt x="176" y="1"/>
                    </a:lnTo>
                  </a:path>
                </a:pathLst>
              </a:custGeom>
              <a:solidFill>
                <a:srgbClr val="8901F3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23" name="Freeform 36"/>
              <p:cNvSpPr>
                <a:spLocks/>
              </p:cNvSpPr>
              <p:nvPr/>
            </p:nvSpPr>
            <p:spPr bwMode="auto">
              <a:xfrm>
                <a:off x="5278" y="642"/>
                <a:ext cx="20" cy="55"/>
              </a:xfrm>
              <a:custGeom>
                <a:avLst/>
                <a:gdLst>
                  <a:gd name="T0" fmla="*/ 19 w 20"/>
                  <a:gd name="T1" fmla="*/ 0 h 55"/>
                  <a:gd name="T2" fmla="*/ 1 w 20"/>
                  <a:gd name="T3" fmla="*/ 19 h 55"/>
                  <a:gd name="T4" fmla="*/ 0 w 20"/>
                  <a:gd name="T5" fmla="*/ 35 h 55"/>
                  <a:gd name="T6" fmla="*/ 1 w 20"/>
                  <a:gd name="T7" fmla="*/ 49 h 55"/>
                  <a:gd name="T8" fmla="*/ 5 w 20"/>
                  <a:gd name="T9" fmla="*/ 54 h 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0"/>
                  <a:gd name="T16" fmla="*/ 0 h 55"/>
                  <a:gd name="T17" fmla="*/ 20 w 20"/>
                  <a:gd name="T18" fmla="*/ 55 h 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0" h="55">
                    <a:moveTo>
                      <a:pt x="19" y="0"/>
                    </a:moveTo>
                    <a:lnTo>
                      <a:pt x="1" y="19"/>
                    </a:lnTo>
                    <a:lnTo>
                      <a:pt x="0" y="35"/>
                    </a:lnTo>
                    <a:lnTo>
                      <a:pt x="1" y="49"/>
                    </a:lnTo>
                    <a:lnTo>
                      <a:pt x="5" y="54"/>
                    </a:lnTo>
                  </a:path>
                </a:pathLst>
              </a:custGeom>
              <a:solidFill>
                <a:srgbClr val="8901F3"/>
              </a:solidFill>
              <a:ln w="12700" cap="rnd">
                <a:solidFill>
                  <a:srgbClr val="0020A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24" name="Freeform 37"/>
              <p:cNvSpPr>
                <a:spLocks/>
              </p:cNvSpPr>
              <p:nvPr/>
            </p:nvSpPr>
            <p:spPr bwMode="auto">
              <a:xfrm>
                <a:off x="5396" y="617"/>
                <a:ext cx="45" cy="62"/>
              </a:xfrm>
              <a:custGeom>
                <a:avLst/>
                <a:gdLst>
                  <a:gd name="T0" fmla="*/ 0 w 45"/>
                  <a:gd name="T1" fmla="*/ 44 h 62"/>
                  <a:gd name="T2" fmla="*/ 7 w 45"/>
                  <a:gd name="T3" fmla="*/ 47 h 62"/>
                  <a:gd name="T4" fmla="*/ 11 w 45"/>
                  <a:gd name="T5" fmla="*/ 51 h 62"/>
                  <a:gd name="T6" fmla="*/ 6 w 45"/>
                  <a:gd name="T7" fmla="*/ 53 h 62"/>
                  <a:gd name="T8" fmla="*/ 13 w 45"/>
                  <a:gd name="T9" fmla="*/ 55 h 62"/>
                  <a:gd name="T10" fmla="*/ 20 w 45"/>
                  <a:gd name="T11" fmla="*/ 61 h 62"/>
                  <a:gd name="T12" fmla="*/ 18 w 45"/>
                  <a:gd name="T13" fmla="*/ 46 h 62"/>
                  <a:gd name="T14" fmla="*/ 30 w 45"/>
                  <a:gd name="T15" fmla="*/ 31 h 62"/>
                  <a:gd name="T16" fmla="*/ 38 w 45"/>
                  <a:gd name="T17" fmla="*/ 25 h 62"/>
                  <a:gd name="T18" fmla="*/ 44 w 45"/>
                  <a:gd name="T19" fmla="*/ 23 h 62"/>
                  <a:gd name="T20" fmla="*/ 39 w 45"/>
                  <a:gd name="T21" fmla="*/ 23 h 62"/>
                  <a:gd name="T22" fmla="*/ 27 w 45"/>
                  <a:gd name="T23" fmla="*/ 25 h 62"/>
                  <a:gd name="T24" fmla="*/ 20 w 45"/>
                  <a:gd name="T25" fmla="*/ 32 h 62"/>
                  <a:gd name="T26" fmla="*/ 21 w 45"/>
                  <a:gd name="T27" fmla="*/ 23 h 62"/>
                  <a:gd name="T28" fmla="*/ 29 w 45"/>
                  <a:gd name="T29" fmla="*/ 10 h 62"/>
                  <a:gd name="T30" fmla="*/ 38 w 45"/>
                  <a:gd name="T31" fmla="*/ 0 h 62"/>
                  <a:gd name="T32" fmla="*/ 29 w 45"/>
                  <a:gd name="T33" fmla="*/ 5 h 62"/>
                  <a:gd name="T34" fmla="*/ 17 w 45"/>
                  <a:gd name="T35" fmla="*/ 16 h 62"/>
                  <a:gd name="T36" fmla="*/ 13 w 45"/>
                  <a:gd name="T37" fmla="*/ 30 h 62"/>
                  <a:gd name="T38" fmla="*/ 13 w 45"/>
                  <a:gd name="T39" fmla="*/ 42 h 62"/>
                  <a:gd name="T40" fmla="*/ 13 w 45"/>
                  <a:gd name="T41" fmla="*/ 48 h 62"/>
                  <a:gd name="T42" fmla="*/ 9 w 45"/>
                  <a:gd name="T43" fmla="*/ 42 h 62"/>
                  <a:gd name="T44" fmla="*/ 0 w 45"/>
                  <a:gd name="T45" fmla="*/ 44 h 62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45"/>
                  <a:gd name="T70" fmla="*/ 0 h 62"/>
                  <a:gd name="T71" fmla="*/ 45 w 45"/>
                  <a:gd name="T72" fmla="*/ 62 h 62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45" h="62">
                    <a:moveTo>
                      <a:pt x="0" y="44"/>
                    </a:moveTo>
                    <a:lnTo>
                      <a:pt x="7" y="47"/>
                    </a:lnTo>
                    <a:lnTo>
                      <a:pt x="11" y="51"/>
                    </a:lnTo>
                    <a:lnTo>
                      <a:pt x="6" y="53"/>
                    </a:lnTo>
                    <a:lnTo>
                      <a:pt x="13" y="55"/>
                    </a:lnTo>
                    <a:lnTo>
                      <a:pt x="20" y="61"/>
                    </a:lnTo>
                    <a:lnTo>
                      <a:pt x="18" y="46"/>
                    </a:lnTo>
                    <a:lnTo>
                      <a:pt x="30" y="31"/>
                    </a:lnTo>
                    <a:lnTo>
                      <a:pt x="38" y="25"/>
                    </a:lnTo>
                    <a:lnTo>
                      <a:pt x="44" y="23"/>
                    </a:lnTo>
                    <a:lnTo>
                      <a:pt x="39" y="23"/>
                    </a:lnTo>
                    <a:lnTo>
                      <a:pt x="27" y="25"/>
                    </a:lnTo>
                    <a:lnTo>
                      <a:pt x="20" y="32"/>
                    </a:lnTo>
                    <a:lnTo>
                      <a:pt x="21" y="23"/>
                    </a:lnTo>
                    <a:lnTo>
                      <a:pt x="29" y="10"/>
                    </a:lnTo>
                    <a:lnTo>
                      <a:pt x="38" y="0"/>
                    </a:lnTo>
                    <a:lnTo>
                      <a:pt x="29" y="5"/>
                    </a:lnTo>
                    <a:lnTo>
                      <a:pt x="17" y="16"/>
                    </a:lnTo>
                    <a:lnTo>
                      <a:pt x="13" y="30"/>
                    </a:lnTo>
                    <a:lnTo>
                      <a:pt x="13" y="42"/>
                    </a:lnTo>
                    <a:lnTo>
                      <a:pt x="13" y="48"/>
                    </a:lnTo>
                    <a:lnTo>
                      <a:pt x="9" y="42"/>
                    </a:lnTo>
                    <a:lnTo>
                      <a:pt x="0" y="44"/>
                    </a:lnTo>
                  </a:path>
                </a:pathLst>
              </a:custGeom>
              <a:solidFill>
                <a:srgbClr val="8901F3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25" name="Freeform 38"/>
              <p:cNvSpPr>
                <a:spLocks/>
              </p:cNvSpPr>
              <p:nvPr/>
            </p:nvSpPr>
            <p:spPr bwMode="auto">
              <a:xfrm>
                <a:off x="5311" y="603"/>
                <a:ext cx="18" cy="6"/>
              </a:xfrm>
              <a:custGeom>
                <a:avLst/>
                <a:gdLst>
                  <a:gd name="T0" fmla="*/ 0 w 18"/>
                  <a:gd name="T1" fmla="*/ 5 h 6"/>
                  <a:gd name="T2" fmla="*/ 5 w 18"/>
                  <a:gd name="T3" fmla="*/ 5 h 6"/>
                  <a:gd name="T4" fmla="*/ 11 w 18"/>
                  <a:gd name="T5" fmla="*/ 0 h 6"/>
                  <a:gd name="T6" fmla="*/ 17 w 18"/>
                  <a:gd name="T7" fmla="*/ 0 h 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8"/>
                  <a:gd name="T13" fmla="*/ 0 h 6"/>
                  <a:gd name="T14" fmla="*/ 18 w 18"/>
                  <a:gd name="T15" fmla="*/ 6 h 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8" h="6">
                    <a:moveTo>
                      <a:pt x="0" y="5"/>
                    </a:moveTo>
                    <a:lnTo>
                      <a:pt x="5" y="5"/>
                    </a:lnTo>
                    <a:lnTo>
                      <a:pt x="11" y="0"/>
                    </a:lnTo>
                    <a:lnTo>
                      <a:pt x="17" y="0"/>
                    </a:lnTo>
                  </a:path>
                </a:pathLst>
              </a:custGeom>
              <a:solidFill>
                <a:srgbClr val="8901F3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26" name="Freeform 39"/>
              <p:cNvSpPr>
                <a:spLocks/>
              </p:cNvSpPr>
              <p:nvPr/>
            </p:nvSpPr>
            <p:spPr bwMode="auto">
              <a:xfrm>
                <a:off x="5405" y="472"/>
                <a:ext cx="216" cy="131"/>
              </a:xfrm>
              <a:custGeom>
                <a:avLst/>
                <a:gdLst>
                  <a:gd name="T0" fmla="*/ 0 w 216"/>
                  <a:gd name="T1" fmla="*/ 5 h 131"/>
                  <a:gd name="T2" fmla="*/ 4 w 216"/>
                  <a:gd name="T3" fmla="*/ 14 h 131"/>
                  <a:gd name="T4" fmla="*/ 14 w 216"/>
                  <a:gd name="T5" fmla="*/ 23 h 131"/>
                  <a:gd name="T6" fmla="*/ 23 w 216"/>
                  <a:gd name="T7" fmla="*/ 26 h 131"/>
                  <a:gd name="T8" fmla="*/ 37 w 216"/>
                  <a:gd name="T9" fmla="*/ 29 h 131"/>
                  <a:gd name="T10" fmla="*/ 48 w 216"/>
                  <a:gd name="T11" fmla="*/ 33 h 131"/>
                  <a:gd name="T12" fmla="*/ 65 w 216"/>
                  <a:gd name="T13" fmla="*/ 36 h 131"/>
                  <a:gd name="T14" fmla="*/ 86 w 216"/>
                  <a:gd name="T15" fmla="*/ 40 h 131"/>
                  <a:gd name="T16" fmla="*/ 103 w 216"/>
                  <a:gd name="T17" fmla="*/ 46 h 131"/>
                  <a:gd name="T18" fmla="*/ 115 w 216"/>
                  <a:gd name="T19" fmla="*/ 50 h 131"/>
                  <a:gd name="T20" fmla="*/ 128 w 216"/>
                  <a:gd name="T21" fmla="*/ 59 h 131"/>
                  <a:gd name="T22" fmla="*/ 138 w 216"/>
                  <a:gd name="T23" fmla="*/ 71 h 131"/>
                  <a:gd name="T24" fmla="*/ 147 w 216"/>
                  <a:gd name="T25" fmla="*/ 90 h 131"/>
                  <a:gd name="T26" fmla="*/ 153 w 216"/>
                  <a:gd name="T27" fmla="*/ 110 h 131"/>
                  <a:gd name="T28" fmla="*/ 156 w 216"/>
                  <a:gd name="T29" fmla="*/ 130 h 131"/>
                  <a:gd name="T30" fmla="*/ 160 w 216"/>
                  <a:gd name="T31" fmla="*/ 116 h 131"/>
                  <a:gd name="T32" fmla="*/ 163 w 216"/>
                  <a:gd name="T33" fmla="*/ 105 h 131"/>
                  <a:gd name="T34" fmla="*/ 165 w 216"/>
                  <a:gd name="T35" fmla="*/ 88 h 131"/>
                  <a:gd name="T36" fmla="*/ 166 w 216"/>
                  <a:gd name="T37" fmla="*/ 70 h 131"/>
                  <a:gd name="T38" fmla="*/ 168 w 216"/>
                  <a:gd name="T39" fmla="*/ 53 h 131"/>
                  <a:gd name="T40" fmla="*/ 168 w 216"/>
                  <a:gd name="T41" fmla="*/ 31 h 131"/>
                  <a:gd name="T42" fmla="*/ 181 w 216"/>
                  <a:gd name="T43" fmla="*/ 47 h 131"/>
                  <a:gd name="T44" fmla="*/ 186 w 216"/>
                  <a:gd name="T45" fmla="*/ 61 h 131"/>
                  <a:gd name="T46" fmla="*/ 191 w 216"/>
                  <a:gd name="T47" fmla="*/ 74 h 131"/>
                  <a:gd name="T48" fmla="*/ 195 w 216"/>
                  <a:gd name="T49" fmla="*/ 86 h 131"/>
                  <a:gd name="T50" fmla="*/ 196 w 216"/>
                  <a:gd name="T51" fmla="*/ 94 h 131"/>
                  <a:gd name="T52" fmla="*/ 215 w 216"/>
                  <a:gd name="T53" fmla="*/ 109 h 131"/>
                  <a:gd name="T54" fmla="*/ 199 w 216"/>
                  <a:gd name="T55" fmla="*/ 92 h 131"/>
                  <a:gd name="T56" fmla="*/ 196 w 216"/>
                  <a:gd name="T57" fmla="*/ 79 h 131"/>
                  <a:gd name="T58" fmla="*/ 187 w 216"/>
                  <a:gd name="T59" fmla="*/ 51 h 131"/>
                  <a:gd name="T60" fmla="*/ 170 w 216"/>
                  <a:gd name="T61" fmla="*/ 26 h 131"/>
                  <a:gd name="T62" fmla="*/ 162 w 216"/>
                  <a:gd name="T63" fmla="*/ 11 h 131"/>
                  <a:gd name="T64" fmla="*/ 149 w 216"/>
                  <a:gd name="T65" fmla="*/ 13 h 131"/>
                  <a:gd name="T66" fmla="*/ 139 w 216"/>
                  <a:gd name="T67" fmla="*/ 13 h 131"/>
                  <a:gd name="T68" fmla="*/ 126 w 216"/>
                  <a:gd name="T69" fmla="*/ 13 h 131"/>
                  <a:gd name="T70" fmla="*/ 110 w 216"/>
                  <a:gd name="T71" fmla="*/ 10 h 131"/>
                  <a:gd name="T72" fmla="*/ 96 w 216"/>
                  <a:gd name="T73" fmla="*/ 10 h 131"/>
                  <a:gd name="T74" fmla="*/ 86 w 216"/>
                  <a:gd name="T75" fmla="*/ 5 h 131"/>
                  <a:gd name="T76" fmla="*/ 70 w 216"/>
                  <a:gd name="T77" fmla="*/ 1 h 131"/>
                  <a:gd name="T78" fmla="*/ 48 w 216"/>
                  <a:gd name="T79" fmla="*/ 0 h 131"/>
                  <a:gd name="T80" fmla="*/ 17 w 216"/>
                  <a:gd name="T81" fmla="*/ 3 h 131"/>
                  <a:gd name="T82" fmla="*/ 0 w 216"/>
                  <a:gd name="T83" fmla="*/ 5 h 131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216"/>
                  <a:gd name="T127" fmla="*/ 0 h 131"/>
                  <a:gd name="T128" fmla="*/ 216 w 216"/>
                  <a:gd name="T129" fmla="*/ 131 h 131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216" h="131">
                    <a:moveTo>
                      <a:pt x="0" y="5"/>
                    </a:moveTo>
                    <a:lnTo>
                      <a:pt x="4" y="14"/>
                    </a:lnTo>
                    <a:lnTo>
                      <a:pt x="14" y="23"/>
                    </a:lnTo>
                    <a:lnTo>
                      <a:pt x="23" y="26"/>
                    </a:lnTo>
                    <a:lnTo>
                      <a:pt x="37" y="29"/>
                    </a:lnTo>
                    <a:lnTo>
                      <a:pt x="48" y="33"/>
                    </a:lnTo>
                    <a:lnTo>
                      <a:pt x="65" y="36"/>
                    </a:lnTo>
                    <a:lnTo>
                      <a:pt x="86" y="40"/>
                    </a:lnTo>
                    <a:lnTo>
                      <a:pt x="103" y="46"/>
                    </a:lnTo>
                    <a:lnTo>
                      <a:pt x="115" y="50"/>
                    </a:lnTo>
                    <a:lnTo>
                      <a:pt x="128" y="59"/>
                    </a:lnTo>
                    <a:lnTo>
                      <a:pt x="138" y="71"/>
                    </a:lnTo>
                    <a:lnTo>
                      <a:pt x="147" y="90"/>
                    </a:lnTo>
                    <a:lnTo>
                      <a:pt x="153" y="110"/>
                    </a:lnTo>
                    <a:lnTo>
                      <a:pt x="156" y="130"/>
                    </a:lnTo>
                    <a:lnTo>
                      <a:pt x="160" y="116"/>
                    </a:lnTo>
                    <a:lnTo>
                      <a:pt x="163" y="105"/>
                    </a:lnTo>
                    <a:lnTo>
                      <a:pt x="165" y="88"/>
                    </a:lnTo>
                    <a:lnTo>
                      <a:pt x="166" y="70"/>
                    </a:lnTo>
                    <a:lnTo>
                      <a:pt x="168" y="53"/>
                    </a:lnTo>
                    <a:lnTo>
                      <a:pt x="168" y="31"/>
                    </a:lnTo>
                    <a:lnTo>
                      <a:pt x="181" y="47"/>
                    </a:lnTo>
                    <a:lnTo>
                      <a:pt x="186" y="61"/>
                    </a:lnTo>
                    <a:lnTo>
                      <a:pt x="191" y="74"/>
                    </a:lnTo>
                    <a:lnTo>
                      <a:pt x="195" y="86"/>
                    </a:lnTo>
                    <a:lnTo>
                      <a:pt x="196" y="94"/>
                    </a:lnTo>
                    <a:lnTo>
                      <a:pt x="215" y="109"/>
                    </a:lnTo>
                    <a:lnTo>
                      <a:pt x="199" y="92"/>
                    </a:lnTo>
                    <a:lnTo>
                      <a:pt x="196" y="79"/>
                    </a:lnTo>
                    <a:lnTo>
                      <a:pt x="187" y="51"/>
                    </a:lnTo>
                    <a:lnTo>
                      <a:pt x="170" y="26"/>
                    </a:lnTo>
                    <a:lnTo>
                      <a:pt x="162" y="11"/>
                    </a:lnTo>
                    <a:lnTo>
                      <a:pt x="149" y="13"/>
                    </a:lnTo>
                    <a:lnTo>
                      <a:pt x="139" y="13"/>
                    </a:lnTo>
                    <a:lnTo>
                      <a:pt x="126" y="13"/>
                    </a:lnTo>
                    <a:lnTo>
                      <a:pt x="110" y="10"/>
                    </a:lnTo>
                    <a:lnTo>
                      <a:pt x="96" y="10"/>
                    </a:lnTo>
                    <a:lnTo>
                      <a:pt x="86" y="5"/>
                    </a:lnTo>
                    <a:lnTo>
                      <a:pt x="70" y="1"/>
                    </a:lnTo>
                    <a:lnTo>
                      <a:pt x="48" y="0"/>
                    </a:lnTo>
                    <a:lnTo>
                      <a:pt x="17" y="3"/>
                    </a:lnTo>
                    <a:lnTo>
                      <a:pt x="0" y="5"/>
                    </a:lnTo>
                  </a:path>
                </a:pathLst>
              </a:custGeom>
              <a:solidFill>
                <a:srgbClr val="8901F3"/>
              </a:solidFill>
              <a:ln w="12700" cap="rnd">
                <a:solidFill>
                  <a:srgbClr val="0020A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27" name="Freeform 40"/>
              <p:cNvSpPr>
                <a:spLocks/>
              </p:cNvSpPr>
              <p:nvPr/>
            </p:nvSpPr>
            <p:spPr bwMode="auto">
              <a:xfrm>
                <a:off x="5403" y="453"/>
                <a:ext cx="233" cy="151"/>
              </a:xfrm>
              <a:custGeom>
                <a:avLst/>
                <a:gdLst>
                  <a:gd name="T0" fmla="*/ 0 w 233"/>
                  <a:gd name="T1" fmla="*/ 4 h 151"/>
                  <a:gd name="T2" fmla="*/ 4 w 233"/>
                  <a:gd name="T3" fmla="*/ 13 h 151"/>
                  <a:gd name="T4" fmla="*/ 14 w 233"/>
                  <a:gd name="T5" fmla="*/ 23 h 151"/>
                  <a:gd name="T6" fmla="*/ 24 w 233"/>
                  <a:gd name="T7" fmla="*/ 26 h 151"/>
                  <a:gd name="T8" fmla="*/ 37 w 233"/>
                  <a:gd name="T9" fmla="*/ 29 h 151"/>
                  <a:gd name="T10" fmla="*/ 48 w 233"/>
                  <a:gd name="T11" fmla="*/ 32 h 151"/>
                  <a:gd name="T12" fmla="*/ 65 w 233"/>
                  <a:gd name="T13" fmla="*/ 36 h 151"/>
                  <a:gd name="T14" fmla="*/ 86 w 233"/>
                  <a:gd name="T15" fmla="*/ 39 h 151"/>
                  <a:gd name="T16" fmla="*/ 103 w 233"/>
                  <a:gd name="T17" fmla="*/ 45 h 151"/>
                  <a:gd name="T18" fmla="*/ 115 w 233"/>
                  <a:gd name="T19" fmla="*/ 52 h 151"/>
                  <a:gd name="T20" fmla="*/ 127 w 233"/>
                  <a:gd name="T21" fmla="*/ 63 h 151"/>
                  <a:gd name="T22" fmla="*/ 137 w 233"/>
                  <a:gd name="T23" fmla="*/ 74 h 151"/>
                  <a:gd name="T24" fmla="*/ 147 w 233"/>
                  <a:gd name="T25" fmla="*/ 90 h 151"/>
                  <a:gd name="T26" fmla="*/ 155 w 233"/>
                  <a:gd name="T27" fmla="*/ 109 h 151"/>
                  <a:gd name="T28" fmla="*/ 159 w 233"/>
                  <a:gd name="T29" fmla="*/ 131 h 151"/>
                  <a:gd name="T30" fmla="*/ 164 w 233"/>
                  <a:gd name="T31" fmla="*/ 116 h 151"/>
                  <a:gd name="T32" fmla="*/ 166 w 233"/>
                  <a:gd name="T33" fmla="*/ 102 h 151"/>
                  <a:gd name="T34" fmla="*/ 166 w 233"/>
                  <a:gd name="T35" fmla="*/ 86 h 151"/>
                  <a:gd name="T36" fmla="*/ 169 w 233"/>
                  <a:gd name="T37" fmla="*/ 67 h 151"/>
                  <a:gd name="T38" fmla="*/ 168 w 233"/>
                  <a:gd name="T39" fmla="*/ 52 h 151"/>
                  <a:gd name="T40" fmla="*/ 171 w 233"/>
                  <a:gd name="T41" fmla="*/ 48 h 151"/>
                  <a:gd name="T42" fmla="*/ 177 w 233"/>
                  <a:gd name="T43" fmla="*/ 55 h 151"/>
                  <a:gd name="T44" fmla="*/ 186 w 233"/>
                  <a:gd name="T45" fmla="*/ 65 h 151"/>
                  <a:gd name="T46" fmla="*/ 201 w 233"/>
                  <a:gd name="T47" fmla="*/ 108 h 151"/>
                  <a:gd name="T48" fmla="*/ 219 w 233"/>
                  <a:gd name="T49" fmla="*/ 132 h 151"/>
                  <a:gd name="T50" fmla="*/ 232 w 233"/>
                  <a:gd name="T51" fmla="*/ 150 h 151"/>
                  <a:gd name="T52" fmla="*/ 219 w 233"/>
                  <a:gd name="T53" fmla="*/ 126 h 151"/>
                  <a:gd name="T54" fmla="*/ 210 w 233"/>
                  <a:gd name="T55" fmla="*/ 118 h 151"/>
                  <a:gd name="T56" fmla="*/ 197 w 233"/>
                  <a:gd name="T57" fmla="*/ 78 h 151"/>
                  <a:gd name="T58" fmla="*/ 188 w 233"/>
                  <a:gd name="T59" fmla="*/ 51 h 151"/>
                  <a:gd name="T60" fmla="*/ 171 w 233"/>
                  <a:gd name="T61" fmla="*/ 26 h 151"/>
                  <a:gd name="T62" fmla="*/ 162 w 233"/>
                  <a:gd name="T63" fmla="*/ 11 h 151"/>
                  <a:gd name="T64" fmla="*/ 150 w 233"/>
                  <a:gd name="T65" fmla="*/ 12 h 151"/>
                  <a:gd name="T66" fmla="*/ 140 w 233"/>
                  <a:gd name="T67" fmla="*/ 12 h 151"/>
                  <a:gd name="T68" fmla="*/ 126 w 233"/>
                  <a:gd name="T69" fmla="*/ 12 h 151"/>
                  <a:gd name="T70" fmla="*/ 111 w 233"/>
                  <a:gd name="T71" fmla="*/ 10 h 151"/>
                  <a:gd name="T72" fmla="*/ 97 w 233"/>
                  <a:gd name="T73" fmla="*/ 10 h 151"/>
                  <a:gd name="T74" fmla="*/ 86 w 233"/>
                  <a:gd name="T75" fmla="*/ 4 h 151"/>
                  <a:gd name="T76" fmla="*/ 70 w 233"/>
                  <a:gd name="T77" fmla="*/ 1 h 151"/>
                  <a:gd name="T78" fmla="*/ 48 w 233"/>
                  <a:gd name="T79" fmla="*/ 0 h 151"/>
                  <a:gd name="T80" fmla="*/ 17 w 233"/>
                  <a:gd name="T81" fmla="*/ 3 h 151"/>
                  <a:gd name="T82" fmla="*/ 0 w 233"/>
                  <a:gd name="T83" fmla="*/ 4 h 151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233"/>
                  <a:gd name="T127" fmla="*/ 0 h 151"/>
                  <a:gd name="T128" fmla="*/ 233 w 233"/>
                  <a:gd name="T129" fmla="*/ 151 h 151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233" h="151">
                    <a:moveTo>
                      <a:pt x="0" y="4"/>
                    </a:moveTo>
                    <a:lnTo>
                      <a:pt x="4" y="13"/>
                    </a:lnTo>
                    <a:lnTo>
                      <a:pt x="14" y="23"/>
                    </a:lnTo>
                    <a:lnTo>
                      <a:pt x="24" y="26"/>
                    </a:lnTo>
                    <a:lnTo>
                      <a:pt x="37" y="29"/>
                    </a:lnTo>
                    <a:lnTo>
                      <a:pt x="48" y="32"/>
                    </a:lnTo>
                    <a:lnTo>
                      <a:pt x="65" y="36"/>
                    </a:lnTo>
                    <a:lnTo>
                      <a:pt x="86" y="39"/>
                    </a:lnTo>
                    <a:lnTo>
                      <a:pt x="103" y="45"/>
                    </a:lnTo>
                    <a:lnTo>
                      <a:pt x="115" y="52"/>
                    </a:lnTo>
                    <a:lnTo>
                      <a:pt x="127" y="63"/>
                    </a:lnTo>
                    <a:lnTo>
                      <a:pt x="137" y="74"/>
                    </a:lnTo>
                    <a:lnTo>
                      <a:pt x="147" y="90"/>
                    </a:lnTo>
                    <a:lnTo>
                      <a:pt x="155" y="109"/>
                    </a:lnTo>
                    <a:lnTo>
                      <a:pt x="159" y="131"/>
                    </a:lnTo>
                    <a:lnTo>
                      <a:pt x="164" y="116"/>
                    </a:lnTo>
                    <a:lnTo>
                      <a:pt x="166" y="102"/>
                    </a:lnTo>
                    <a:lnTo>
                      <a:pt x="166" y="86"/>
                    </a:lnTo>
                    <a:lnTo>
                      <a:pt x="169" y="67"/>
                    </a:lnTo>
                    <a:lnTo>
                      <a:pt x="168" y="52"/>
                    </a:lnTo>
                    <a:lnTo>
                      <a:pt x="171" y="48"/>
                    </a:lnTo>
                    <a:lnTo>
                      <a:pt x="177" y="55"/>
                    </a:lnTo>
                    <a:lnTo>
                      <a:pt x="186" y="65"/>
                    </a:lnTo>
                    <a:lnTo>
                      <a:pt x="201" y="108"/>
                    </a:lnTo>
                    <a:lnTo>
                      <a:pt x="219" y="132"/>
                    </a:lnTo>
                    <a:lnTo>
                      <a:pt x="232" y="150"/>
                    </a:lnTo>
                    <a:lnTo>
                      <a:pt x="219" y="126"/>
                    </a:lnTo>
                    <a:lnTo>
                      <a:pt x="210" y="118"/>
                    </a:lnTo>
                    <a:lnTo>
                      <a:pt x="197" y="78"/>
                    </a:lnTo>
                    <a:lnTo>
                      <a:pt x="188" y="51"/>
                    </a:lnTo>
                    <a:lnTo>
                      <a:pt x="171" y="26"/>
                    </a:lnTo>
                    <a:lnTo>
                      <a:pt x="162" y="11"/>
                    </a:lnTo>
                    <a:lnTo>
                      <a:pt x="150" y="12"/>
                    </a:lnTo>
                    <a:lnTo>
                      <a:pt x="140" y="12"/>
                    </a:lnTo>
                    <a:lnTo>
                      <a:pt x="126" y="12"/>
                    </a:lnTo>
                    <a:lnTo>
                      <a:pt x="111" y="10"/>
                    </a:lnTo>
                    <a:lnTo>
                      <a:pt x="97" y="10"/>
                    </a:lnTo>
                    <a:lnTo>
                      <a:pt x="86" y="4"/>
                    </a:lnTo>
                    <a:lnTo>
                      <a:pt x="70" y="1"/>
                    </a:lnTo>
                    <a:lnTo>
                      <a:pt x="48" y="0"/>
                    </a:lnTo>
                    <a:lnTo>
                      <a:pt x="17" y="3"/>
                    </a:lnTo>
                    <a:lnTo>
                      <a:pt x="0" y="4"/>
                    </a:lnTo>
                  </a:path>
                </a:pathLst>
              </a:custGeom>
              <a:solidFill>
                <a:srgbClr val="8901F3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7418" name="Freeform 41"/>
            <p:cNvSpPr>
              <a:spLocks/>
            </p:cNvSpPr>
            <p:nvPr/>
          </p:nvSpPr>
          <p:spPr bwMode="auto">
            <a:xfrm>
              <a:off x="5274" y="385"/>
              <a:ext cx="236" cy="381"/>
            </a:xfrm>
            <a:custGeom>
              <a:avLst/>
              <a:gdLst>
                <a:gd name="T0" fmla="*/ 121 w 236"/>
                <a:gd name="T1" fmla="*/ 266 h 381"/>
                <a:gd name="T2" fmla="*/ 136 w 236"/>
                <a:gd name="T3" fmla="*/ 219 h 381"/>
                <a:gd name="T4" fmla="*/ 146 w 236"/>
                <a:gd name="T5" fmla="*/ 163 h 381"/>
                <a:gd name="T6" fmla="*/ 144 w 236"/>
                <a:gd name="T7" fmla="*/ 126 h 381"/>
                <a:gd name="T8" fmla="*/ 161 w 236"/>
                <a:gd name="T9" fmla="*/ 118 h 381"/>
                <a:gd name="T10" fmla="*/ 170 w 236"/>
                <a:gd name="T11" fmla="*/ 99 h 381"/>
                <a:gd name="T12" fmla="*/ 173 w 236"/>
                <a:gd name="T13" fmla="*/ 86 h 381"/>
                <a:gd name="T14" fmla="*/ 180 w 236"/>
                <a:gd name="T15" fmla="*/ 91 h 381"/>
                <a:gd name="T16" fmla="*/ 193 w 236"/>
                <a:gd name="T17" fmla="*/ 92 h 381"/>
                <a:gd name="T18" fmla="*/ 185 w 236"/>
                <a:gd name="T19" fmla="*/ 101 h 381"/>
                <a:gd name="T20" fmla="*/ 193 w 236"/>
                <a:gd name="T21" fmla="*/ 106 h 381"/>
                <a:gd name="T22" fmla="*/ 204 w 236"/>
                <a:gd name="T23" fmla="*/ 95 h 381"/>
                <a:gd name="T24" fmla="*/ 197 w 236"/>
                <a:gd name="T25" fmla="*/ 77 h 381"/>
                <a:gd name="T26" fmla="*/ 203 w 236"/>
                <a:gd name="T27" fmla="*/ 73 h 381"/>
                <a:gd name="T28" fmla="*/ 220 w 236"/>
                <a:gd name="T29" fmla="*/ 89 h 381"/>
                <a:gd name="T30" fmla="*/ 226 w 236"/>
                <a:gd name="T31" fmla="*/ 79 h 381"/>
                <a:gd name="T32" fmla="*/ 215 w 236"/>
                <a:gd name="T33" fmla="*/ 63 h 381"/>
                <a:gd name="T34" fmla="*/ 182 w 236"/>
                <a:gd name="T35" fmla="*/ 49 h 381"/>
                <a:gd name="T36" fmla="*/ 212 w 236"/>
                <a:gd name="T37" fmla="*/ 55 h 381"/>
                <a:gd name="T38" fmla="*/ 231 w 236"/>
                <a:gd name="T39" fmla="*/ 66 h 381"/>
                <a:gd name="T40" fmla="*/ 234 w 236"/>
                <a:gd name="T41" fmla="*/ 54 h 381"/>
                <a:gd name="T42" fmla="*/ 218 w 236"/>
                <a:gd name="T43" fmla="*/ 40 h 381"/>
                <a:gd name="T44" fmla="*/ 189 w 236"/>
                <a:gd name="T45" fmla="*/ 31 h 381"/>
                <a:gd name="T46" fmla="*/ 182 w 236"/>
                <a:gd name="T47" fmla="*/ 29 h 381"/>
                <a:gd name="T48" fmla="*/ 205 w 236"/>
                <a:gd name="T49" fmla="*/ 29 h 381"/>
                <a:gd name="T50" fmla="*/ 220 w 236"/>
                <a:gd name="T51" fmla="*/ 39 h 381"/>
                <a:gd name="T52" fmla="*/ 231 w 236"/>
                <a:gd name="T53" fmla="*/ 35 h 381"/>
                <a:gd name="T54" fmla="*/ 225 w 236"/>
                <a:gd name="T55" fmla="*/ 24 h 381"/>
                <a:gd name="T56" fmla="*/ 197 w 236"/>
                <a:gd name="T57" fmla="*/ 9 h 381"/>
                <a:gd name="T58" fmla="*/ 158 w 236"/>
                <a:gd name="T59" fmla="*/ 14 h 381"/>
                <a:gd name="T60" fmla="*/ 131 w 236"/>
                <a:gd name="T61" fmla="*/ 29 h 381"/>
                <a:gd name="T62" fmla="*/ 115 w 236"/>
                <a:gd name="T63" fmla="*/ 3 h 381"/>
                <a:gd name="T64" fmla="*/ 94 w 236"/>
                <a:gd name="T65" fmla="*/ 2 h 381"/>
                <a:gd name="T66" fmla="*/ 97 w 236"/>
                <a:gd name="T67" fmla="*/ 15 h 381"/>
                <a:gd name="T68" fmla="*/ 103 w 236"/>
                <a:gd name="T69" fmla="*/ 32 h 381"/>
                <a:gd name="T70" fmla="*/ 103 w 236"/>
                <a:gd name="T71" fmla="*/ 56 h 381"/>
                <a:gd name="T72" fmla="*/ 95 w 236"/>
                <a:gd name="T73" fmla="*/ 72 h 381"/>
                <a:gd name="T74" fmla="*/ 93 w 236"/>
                <a:gd name="T75" fmla="*/ 94 h 381"/>
                <a:gd name="T76" fmla="*/ 98 w 236"/>
                <a:gd name="T77" fmla="*/ 116 h 381"/>
                <a:gd name="T78" fmla="*/ 87 w 236"/>
                <a:gd name="T79" fmla="*/ 160 h 381"/>
                <a:gd name="T80" fmla="*/ 75 w 236"/>
                <a:gd name="T81" fmla="*/ 195 h 381"/>
                <a:gd name="T82" fmla="*/ 60 w 236"/>
                <a:gd name="T83" fmla="*/ 218 h 381"/>
                <a:gd name="T84" fmla="*/ 33 w 236"/>
                <a:gd name="T85" fmla="*/ 240 h 381"/>
                <a:gd name="T86" fmla="*/ 9 w 236"/>
                <a:gd name="T87" fmla="*/ 281 h 381"/>
                <a:gd name="T88" fmla="*/ 0 w 236"/>
                <a:gd name="T89" fmla="*/ 310 h 381"/>
                <a:gd name="T90" fmla="*/ 0 w 236"/>
                <a:gd name="T91" fmla="*/ 334 h 381"/>
                <a:gd name="T92" fmla="*/ 4 w 236"/>
                <a:gd name="T93" fmla="*/ 362 h 381"/>
                <a:gd name="T94" fmla="*/ 18 w 236"/>
                <a:gd name="T95" fmla="*/ 375 h 381"/>
                <a:gd name="T96" fmla="*/ 39 w 236"/>
                <a:gd name="T97" fmla="*/ 380 h 381"/>
                <a:gd name="T98" fmla="*/ 59 w 236"/>
                <a:gd name="T99" fmla="*/ 367 h 381"/>
                <a:gd name="T100" fmla="*/ 68 w 236"/>
                <a:gd name="T101" fmla="*/ 339 h 381"/>
                <a:gd name="T102" fmla="*/ 91 w 236"/>
                <a:gd name="T103" fmla="*/ 310 h 381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236"/>
                <a:gd name="T157" fmla="*/ 0 h 381"/>
                <a:gd name="T158" fmla="*/ 236 w 236"/>
                <a:gd name="T159" fmla="*/ 381 h 381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236" h="381">
                  <a:moveTo>
                    <a:pt x="103" y="293"/>
                  </a:moveTo>
                  <a:lnTo>
                    <a:pt x="121" y="266"/>
                  </a:lnTo>
                  <a:lnTo>
                    <a:pt x="127" y="248"/>
                  </a:lnTo>
                  <a:lnTo>
                    <a:pt x="136" y="219"/>
                  </a:lnTo>
                  <a:lnTo>
                    <a:pt x="142" y="192"/>
                  </a:lnTo>
                  <a:lnTo>
                    <a:pt x="146" y="163"/>
                  </a:lnTo>
                  <a:lnTo>
                    <a:pt x="146" y="143"/>
                  </a:lnTo>
                  <a:lnTo>
                    <a:pt x="144" y="126"/>
                  </a:lnTo>
                  <a:lnTo>
                    <a:pt x="153" y="122"/>
                  </a:lnTo>
                  <a:lnTo>
                    <a:pt x="161" y="118"/>
                  </a:lnTo>
                  <a:lnTo>
                    <a:pt x="166" y="109"/>
                  </a:lnTo>
                  <a:lnTo>
                    <a:pt x="170" y="99"/>
                  </a:lnTo>
                  <a:lnTo>
                    <a:pt x="172" y="91"/>
                  </a:lnTo>
                  <a:lnTo>
                    <a:pt x="173" y="86"/>
                  </a:lnTo>
                  <a:lnTo>
                    <a:pt x="176" y="89"/>
                  </a:lnTo>
                  <a:lnTo>
                    <a:pt x="180" y="91"/>
                  </a:lnTo>
                  <a:lnTo>
                    <a:pt x="186" y="93"/>
                  </a:lnTo>
                  <a:lnTo>
                    <a:pt x="193" y="92"/>
                  </a:lnTo>
                  <a:lnTo>
                    <a:pt x="186" y="95"/>
                  </a:lnTo>
                  <a:lnTo>
                    <a:pt x="185" y="101"/>
                  </a:lnTo>
                  <a:lnTo>
                    <a:pt x="188" y="105"/>
                  </a:lnTo>
                  <a:lnTo>
                    <a:pt x="193" y="106"/>
                  </a:lnTo>
                  <a:lnTo>
                    <a:pt x="200" y="103"/>
                  </a:lnTo>
                  <a:lnTo>
                    <a:pt x="204" y="95"/>
                  </a:lnTo>
                  <a:lnTo>
                    <a:pt x="202" y="85"/>
                  </a:lnTo>
                  <a:lnTo>
                    <a:pt x="197" y="77"/>
                  </a:lnTo>
                  <a:lnTo>
                    <a:pt x="179" y="66"/>
                  </a:lnTo>
                  <a:lnTo>
                    <a:pt x="203" y="73"/>
                  </a:lnTo>
                  <a:lnTo>
                    <a:pt x="215" y="87"/>
                  </a:lnTo>
                  <a:lnTo>
                    <a:pt x="220" y="89"/>
                  </a:lnTo>
                  <a:lnTo>
                    <a:pt x="224" y="86"/>
                  </a:lnTo>
                  <a:lnTo>
                    <a:pt x="226" y="79"/>
                  </a:lnTo>
                  <a:lnTo>
                    <a:pt x="223" y="72"/>
                  </a:lnTo>
                  <a:lnTo>
                    <a:pt x="215" y="63"/>
                  </a:lnTo>
                  <a:lnTo>
                    <a:pt x="200" y="54"/>
                  </a:lnTo>
                  <a:lnTo>
                    <a:pt x="182" y="49"/>
                  </a:lnTo>
                  <a:lnTo>
                    <a:pt x="199" y="48"/>
                  </a:lnTo>
                  <a:lnTo>
                    <a:pt x="212" y="55"/>
                  </a:lnTo>
                  <a:lnTo>
                    <a:pt x="226" y="66"/>
                  </a:lnTo>
                  <a:lnTo>
                    <a:pt x="231" y="66"/>
                  </a:lnTo>
                  <a:lnTo>
                    <a:pt x="235" y="62"/>
                  </a:lnTo>
                  <a:lnTo>
                    <a:pt x="234" y="54"/>
                  </a:lnTo>
                  <a:lnTo>
                    <a:pt x="227" y="46"/>
                  </a:lnTo>
                  <a:lnTo>
                    <a:pt x="218" y="40"/>
                  </a:lnTo>
                  <a:lnTo>
                    <a:pt x="202" y="32"/>
                  </a:lnTo>
                  <a:lnTo>
                    <a:pt x="189" y="31"/>
                  </a:lnTo>
                  <a:lnTo>
                    <a:pt x="173" y="35"/>
                  </a:lnTo>
                  <a:lnTo>
                    <a:pt x="182" y="29"/>
                  </a:lnTo>
                  <a:lnTo>
                    <a:pt x="193" y="28"/>
                  </a:lnTo>
                  <a:lnTo>
                    <a:pt x="205" y="29"/>
                  </a:lnTo>
                  <a:lnTo>
                    <a:pt x="210" y="34"/>
                  </a:lnTo>
                  <a:lnTo>
                    <a:pt x="220" y="39"/>
                  </a:lnTo>
                  <a:lnTo>
                    <a:pt x="229" y="39"/>
                  </a:lnTo>
                  <a:lnTo>
                    <a:pt x="231" y="35"/>
                  </a:lnTo>
                  <a:lnTo>
                    <a:pt x="230" y="29"/>
                  </a:lnTo>
                  <a:lnTo>
                    <a:pt x="225" y="24"/>
                  </a:lnTo>
                  <a:lnTo>
                    <a:pt x="211" y="14"/>
                  </a:lnTo>
                  <a:lnTo>
                    <a:pt x="197" y="9"/>
                  </a:lnTo>
                  <a:lnTo>
                    <a:pt x="177" y="10"/>
                  </a:lnTo>
                  <a:lnTo>
                    <a:pt x="158" y="14"/>
                  </a:lnTo>
                  <a:lnTo>
                    <a:pt x="144" y="21"/>
                  </a:lnTo>
                  <a:lnTo>
                    <a:pt x="131" y="29"/>
                  </a:lnTo>
                  <a:lnTo>
                    <a:pt x="123" y="17"/>
                  </a:lnTo>
                  <a:lnTo>
                    <a:pt x="115" y="3"/>
                  </a:lnTo>
                  <a:lnTo>
                    <a:pt x="104" y="0"/>
                  </a:lnTo>
                  <a:lnTo>
                    <a:pt x="94" y="2"/>
                  </a:lnTo>
                  <a:lnTo>
                    <a:pt x="89" y="8"/>
                  </a:lnTo>
                  <a:lnTo>
                    <a:pt x="97" y="15"/>
                  </a:lnTo>
                  <a:lnTo>
                    <a:pt x="101" y="24"/>
                  </a:lnTo>
                  <a:lnTo>
                    <a:pt x="103" y="32"/>
                  </a:lnTo>
                  <a:lnTo>
                    <a:pt x="106" y="47"/>
                  </a:lnTo>
                  <a:lnTo>
                    <a:pt x="103" y="56"/>
                  </a:lnTo>
                  <a:lnTo>
                    <a:pt x="100" y="65"/>
                  </a:lnTo>
                  <a:lnTo>
                    <a:pt x="95" y="72"/>
                  </a:lnTo>
                  <a:lnTo>
                    <a:pt x="93" y="81"/>
                  </a:lnTo>
                  <a:lnTo>
                    <a:pt x="93" y="94"/>
                  </a:lnTo>
                  <a:lnTo>
                    <a:pt x="95" y="106"/>
                  </a:lnTo>
                  <a:lnTo>
                    <a:pt x="98" y="116"/>
                  </a:lnTo>
                  <a:lnTo>
                    <a:pt x="94" y="137"/>
                  </a:lnTo>
                  <a:lnTo>
                    <a:pt x="87" y="160"/>
                  </a:lnTo>
                  <a:lnTo>
                    <a:pt x="80" y="178"/>
                  </a:lnTo>
                  <a:lnTo>
                    <a:pt x="75" y="195"/>
                  </a:lnTo>
                  <a:lnTo>
                    <a:pt x="68" y="206"/>
                  </a:lnTo>
                  <a:lnTo>
                    <a:pt x="60" y="218"/>
                  </a:lnTo>
                  <a:lnTo>
                    <a:pt x="49" y="229"/>
                  </a:lnTo>
                  <a:lnTo>
                    <a:pt x="33" y="240"/>
                  </a:lnTo>
                  <a:lnTo>
                    <a:pt x="21" y="258"/>
                  </a:lnTo>
                  <a:lnTo>
                    <a:pt x="9" y="281"/>
                  </a:lnTo>
                  <a:lnTo>
                    <a:pt x="4" y="298"/>
                  </a:lnTo>
                  <a:lnTo>
                    <a:pt x="0" y="310"/>
                  </a:lnTo>
                  <a:lnTo>
                    <a:pt x="0" y="322"/>
                  </a:lnTo>
                  <a:lnTo>
                    <a:pt x="0" y="334"/>
                  </a:lnTo>
                  <a:lnTo>
                    <a:pt x="0" y="349"/>
                  </a:lnTo>
                  <a:lnTo>
                    <a:pt x="4" y="362"/>
                  </a:lnTo>
                  <a:lnTo>
                    <a:pt x="12" y="370"/>
                  </a:lnTo>
                  <a:lnTo>
                    <a:pt x="18" y="375"/>
                  </a:lnTo>
                  <a:lnTo>
                    <a:pt x="26" y="379"/>
                  </a:lnTo>
                  <a:lnTo>
                    <a:pt x="39" y="380"/>
                  </a:lnTo>
                  <a:lnTo>
                    <a:pt x="50" y="377"/>
                  </a:lnTo>
                  <a:lnTo>
                    <a:pt x="59" y="367"/>
                  </a:lnTo>
                  <a:lnTo>
                    <a:pt x="66" y="354"/>
                  </a:lnTo>
                  <a:lnTo>
                    <a:pt x="68" y="339"/>
                  </a:lnTo>
                  <a:lnTo>
                    <a:pt x="78" y="324"/>
                  </a:lnTo>
                  <a:lnTo>
                    <a:pt x="91" y="310"/>
                  </a:lnTo>
                  <a:lnTo>
                    <a:pt x="103" y="293"/>
                  </a:lnTo>
                </a:path>
              </a:pathLst>
            </a:custGeom>
            <a:solidFill>
              <a:srgbClr val="E0A08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7419" name="Group 42"/>
            <p:cNvGrpSpPr>
              <a:grpSpLocks/>
            </p:cNvGrpSpPr>
            <p:nvPr/>
          </p:nvGrpSpPr>
          <p:grpSpPr bwMode="auto">
            <a:xfrm>
              <a:off x="5585" y="312"/>
              <a:ext cx="52" cy="56"/>
              <a:chOff x="5585" y="312"/>
              <a:chExt cx="52" cy="56"/>
            </a:xfrm>
          </p:grpSpPr>
          <p:sp>
            <p:nvSpPr>
              <p:cNvPr id="17420" name="Freeform 43"/>
              <p:cNvSpPr>
                <a:spLocks/>
              </p:cNvSpPr>
              <p:nvPr/>
            </p:nvSpPr>
            <p:spPr bwMode="auto">
              <a:xfrm>
                <a:off x="5589" y="312"/>
                <a:ext cx="48" cy="56"/>
              </a:xfrm>
              <a:custGeom>
                <a:avLst/>
                <a:gdLst>
                  <a:gd name="T0" fmla="*/ 0 w 48"/>
                  <a:gd name="T1" fmla="*/ 48 h 56"/>
                  <a:gd name="T2" fmla="*/ 11 w 48"/>
                  <a:gd name="T3" fmla="*/ 55 h 56"/>
                  <a:gd name="T4" fmla="*/ 25 w 48"/>
                  <a:gd name="T5" fmla="*/ 52 h 56"/>
                  <a:gd name="T6" fmla="*/ 40 w 48"/>
                  <a:gd name="T7" fmla="*/ 36 h 56"/>
                  <a:gd name="T8" fmla="*/ 47 w 48"/>
                  <a:gd name="T9" fmla="*/ 20 h 56"/>
                  <a:gd name="T10" fmla="*/ 43 w 48"/>
                  <a:gd name="T11" fmla="*/ 6 h 56"/>
                  <a:gd name="T12" fmla="*/ 30 w 48"/>
                  <a:gd name="T13" fmla="*/ 0 h 56"/>
                  <a:gd name="T14" fmla="*/ 19 w 48"/>
                  <a:gd name="T15" fmla="*/ 5 h 56"/>
                  <a:gd name="T16" fmla="*/ 11 w 48"/>
                  <a:gd name="T17" fmla="*/ 11 h 56"/>
                  <a:gd name="T18" fmla="*/ 0 w 48"/>
                  <a:gd name="T19" fmla="*/ 48 h 5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48"/>
                  <a:gd name="T31" fmla="*/ 0 h 56"/>
                  <a:gd name="T32" fmla="*/ 48 w 48"/>
                  <a:gd name="T33" fmla="*/ 56 h 5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48" h="56">
                    <a:moveTo>
                      <a:pt x="0" y="48"/>
                    </a:moveTo>
                    <a:lnTo>
                      <a:pt x="11" y="55"/>
                    </a:lnTo>
                    <a:lnTo>
                      <a:pt x="25" y="52"/>
                    </a:lnTo>
                    <a:lnTo>
                      <a:pt x="40" y="36"/>
                    </a:lnTo>
                    <a:lnTo>
                      <a:pt x="47" y="20"/>
                    </a:lnTo>
                    <a:lnTo>
                      <a:pt x="43" y="6"/>
                    </a:lnTo>
                    <a:lnTo>
                      <a:pt x="30" y="0"/>
                    </a:lnTo>
                    <a:lnTo>
                      <a:pt x="19" y="5"/>
                    </a:lnTo>
                    <a:lnTo>
                      <a:pt x="11" y="11"/>
                    </a:lnTo>
                    <a:lnTo>
                      <a:pt x="0" y="48"/>
                    </a:lnTo>
                  </a:path>
                </a:pathLst>
              </a:custGeom>
              <a:solidFill>
                <a:srgbClr val="E0A08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21" name="Freeform 44"/>
              <p:cNvSpPr>
                <a:spLocks/>
              </p:cNvSpPr>
              <p:nvPr/>
            </p:nvSpPr>
            <p:spPr bwMode="auto">
              <a:xfrm>
                <a:off x="5585" y="313"/>
                <a:ext cx="41" cy="46"/>
              </a:xfrm>
              <a:custGeom>
                <a:avLst/>
                <a:gdLst>
                  <a:gd name="T0" fmla="*/ 0 w 41"/>
                  <a:gd name="T1" fmla="*/ 39 h 46"/>
                  <a:gd name="T2" fmla="*/ 10 w 41"/>
                  <a:gd name="T3" fmla="*/ 45 h 46"/>
                  <a:gd name="T4" fmla="*/ 22 w 41"/>
                  <a:gd name="T5" fmla="*/ 42 h 46"/>
                  <a:gd name="T6" fmla="*/ 35 w 41"/>
                  <a:gd name="T7" fmla="*/ 30 h 46"/>
                  <a:gd name="T8" fmla="*/ 40 w 41"/>
                  <a:gd name="T9" fmla="*/ 17 h 46"/>
                  <a:gd name="T10" fmla="*/ 38 w 41"/>
                  <a:gd name="T11" fmla="*/ 5 h 46"/>
                  <a:gd name="T12" fmla="*/ 26 w 41"/>
                  <a:gd name="T13" fmla="*/ 0 h 46"/>
                  <a:gd name="T14" fmla="*/ 16 w 41"/>
                  <a:gd name="T15" fmla="*/ 4 h 46"/>
                  <a:gd name="T16" fmla="*/ 9 w 41"/>
                  <a:gd name="T17" fmla="*/ 9 h 46"/>
                  <a:gd name="T18" fmla="*/ 0 w 41"/>
                  <a:gd name="T19" fmla="*/ 39 h 4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41"/>
                  <a:gd name="T31" fmla="*/ 0 h 46"/>
                  <a:gd name="T32" fmla="*/ 41 w 41"/>
                  <a:gd name="T33" fmla="*/ 46 h 4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41" h="46">
                    <a:moveTo>
                      <a:pt x="0" y="39"/>
                    </a:moveTo>
                    <a:lnTo>
                      <a:pt x="10" y="45"/>
                    </a:lnTo>
                    <a:lnTo>
                      <a:pt x="22" y="42"/>
                    </a:lnTo>
                    <a:lnTo>
                      <a:pt x="35" y="30"/>
                    </a:lnTo>
                    <a:lnTo>
                      <a:pt x="40" y="17"/>
                    </a:lnTo>
                    <a:lnTo>
                      <a:pt x="38" y="5"/>
                    </a:lnTo>
                    <a:lnTo>
                      <a:pt x="26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0" y="39"/>
                    </a:lnTo>
                  </a:path>
                </a:pathLst>
              </a:custGeom>
              <a:solidFill>
                <a:srgbClr val="E0A080"/>
              </a:solidFill>
              <a:ln w="12700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 flipH="1">
            <a:off x="773113" y="2514600"/>
            <a:ext cx="7585075" cy="1703388"/>
          </a:xfrm>
          <a:prstGeom prst="wedgeRoundRectCallout">
            <a:avLst>
              <a:gd name="adj1" fmla="val -41671"/>
              <a:gd name="adj2" fmla="val 66667"/>
              <a:gd name="adj3" fmla="val 16667"/>
            </a:avLst>
          </a:prstGeom>
          <a:solidFill>
            <a:srgbClr val="E3BE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1617663" y="2357438"/>
            <a:ext cx="5838825" cy="2120900"/>
          </a:xfrm>
          <a:prstGeom prst="rect">
            <a:avLst/>
          </a:prstGeom>
          <a:solidFill>
            <a:srgbClr val="E3BEFF"/>
          </a:solidFill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h-TH" sz="4400" b="1">
                <a:latin typeface="Times New Roman" pitchFamily="18" charset="0"/>
                <a:cs typeface="CordiaUPC" pitchFamily="34" charset="-34"/>
              </a:rPr>
              <a:t>	มีที่สำหรับของทุกสิ่ง		และของทุกสิ่งต้องอยู่ในที่ของมัน</a:t>
            </a: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>
            <a:off x="727075" y="2057400"/>
            <a:ext cx="7831138" cy="0"/>
          </a:xfrm>
          <a:prstGeom prst="line">
            <a:avLst/>
          </a:prstGeom>
          <a:noFill/>
          <a:ln w="508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704850" y="1068388"/>
            <a:ext cx="8015288" cy="8207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h-TH" sz="48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หัวใจของ สะดวก</a:t>
            </a:r>
            <a:endParaRPr lang="th-TH" sz="4800" b="1">
              <a:latin typeface="Times New Roman" pitchFamily="18" charset="0"/>
              <a:cs typeface="CordiaUPC" pitchFamily="34" charset="-34"/>
            </a:endParaRPr>
          </a:p>
        </p:txBody>
      </p:sp>
      <p:grpSp>
        <p:nvGrpSpPr>
          <p:cNvPr id="18438" name="Group 6"/>
          <p:cNvGrpSpPr>
            <a:grpSpLocks/>
          </p:cNvGrpSpPr>
          <p:nvPr/>
        </p:nvGrpSpPr>
        <p:grpSpPr bwMode="auto">
          <a:xfrm>
            <a:off x="7693025" y="4265613"/>
            <a:ext cx="682625" cy="1425575"/>
            <a:chOff x="5250" y="2687"/>
            <a:chExt cx="466" cy="898"/>
          </a:xfrm>
        </p:grpSpPr>
        <p:grpSp>
          <p:nvGrpSpPr>
            <p:cNvPr id="18439" name="Group 7"/>
            <p:cNvGrpSpPr>
              <a:grpSpLocks/>
            </p:cNvGrpSpPr>
            <p:nvPr/>
          </p:nvGrpSpPr>
          <p:grpSpPr bwMode="auto">
            <a:xfrm>
              <a:off x="5330" y="2687"/>
              <a:ext cx="386" cy="419"/>
              <a:chOff x="5330" y="2687"/>
              <a:chExt cx="386" cy="419"/>
            </a:xfrm>
          </p:grpSpPr>
          <p:grpSp>
            <p:nvGrpSpPr>
              <p:cNvPr id="18478" name="Group 8"/>
              <p:cNvGrpSpPr>
                <a:grpSpLocks/>
              </p:cNvGrpSpPr>
              <p:nvPr/>
            </p:nvGrpSpPr>
            <p:grpSpPr bwMode="auto">
              <a:xfrm>
                <a:off x="5330" y="2687"/>
                <a:ext cx="386" cy="419"/>
                <a:chOff x="5330" y="2687"/>
                <a:chExt cx="386" cy="419"/>
              </a:xfrm>
            </p:grpSpPr>
            <p:grpSp>
              <p:nvGrpSpPr>
                <p:cNvPr id="18482" name="Group 9"/>
                <p:cNvGrpSpPr>
                  <a:grpSpLocks/>
                </p:cNvGrpSpPr>
                <p:nvPr/>
              </p:nvGrpSpPr>
              <p:grpSpPr bwMode="auto">
                <a:xfrm>
                  <a:off x="5330" y="2707"/>
                  <a:ext cx="352" cy="399"/>
                  <a:chOff x="5330" y="2707"/>
                  <a:chExt cx="352" cy="399"/>
                </a:xfrm>
              </p:grpSpPr>
              <p:sp>
                <p:nvSpPr>
                  <p:cNvPr id="18492" name="Freeform 10"/>
                  <p:cNvSpPr>
                    <a:spLocks/>
                  </p:cNvSpPr>
                  <p:nvPr/>
                </p:nvSpPr>
                <p:spPr bwMode="auto">
                  <a:xfrm>
                    <a:off x="5330" y="2707"/>
                    <a:ext cx="352" cy="399"/>
                  </a:xfrm>
                  <a:custGeom>
                    <a:avLst/>
                    <a:gdLst>
                      <a:gd name="T0" fmla="*/ 309 w 352"/>
                      <a:gd name="T1" fmla="*/ 194 h 399"/>
                      <a:gd name="T2" fmla="*/ 332 w 352"/>
                      <a:gd name="T3" fmla="*/ 156 h 399"/>
                      <a:gd name="T4" fmla="*/ 348 w 352"/>
                      <a:gd name="T5" fmla="*/ 103 h 399"/>
                      <a:gd name="T6" fmla="*/ 350 w 352"/>
                      <a:gd name="T7" fmla="*/ 59 h 399"/>
                      <a:gd name="T8" fmla="*/ 327 w 352"/>
                      <a:gd name="T9" fmla="*/ 20 h 399"/>
                      <a:gd name="T10" fmla="*/ 286 w 352"/>
                      <a:gd name="T11" fmla="*/ 2 h 399"/>
                      <a:gd name="T12" fmla="*/ 242 w 352"/>
                      <a:gd name="T13" fmla="*/ 3 h 399"/>
                      <a:gd name="T14" fmla="*/ 215 w 352"/>
                      <a:gd name="T15" fmla="*/ 17 h 399"/>
                      <a:gd name="T16" fmla="*/ 206 w 352"/>
                      <a:gd name="T17" fmla="*/ 33 h 399"/>
                      <a:gd name="T18" fmla="*/ 189 w 352"/>
                      <a:gd name="T19" fmla="*/ 59 h 399"/>
                      <a:gd name="T20" fmla="*/ 173 w 352"/>
                      <a:gd name="T21" fmla="*/ 82 h 399"/>
                      <a:gd name="T22" fmla="*/ 137 w 352"/>
                      <a:gd name="T23" fmla="*/ 86 h 399"/>
                      <a:gd name="T24" fmla="*/ 96 w 352"/>
                      <a:gd name="T25" fmla="*/ 77 h 399"/>
                      <a:gd name="T26" fmla="*/ 47 w 352"/>
                      <a:gd name="T27" fmla="*/ 71 h 399"/>
                      <a:gd name="T28" fmla="*/ 22 w 352"/>
                      <a:gd name="T29" fmla="*/ 77 h 399"/>
                      <a:gd name="T30" fmla="*/ 4 w 352"/>
                      <a:gd name="T31" fmla="*/ 96 h 399"/>
                      <a:gd name="T32" fmla="*/ 4 w 352"/>
                      <a:gd name="T33" fmla="*/ 124 h 399"/>
                      <a:gd name="T34" fmla="*/ 18 w 352"/>
                      <a:gd name="T35" fmla="*/ 139 h 399"/>
                      <a:gd name="T36" fmla="*/ 61 w 352"/>
                      <a:gd name="T37" fmla="*/ 151 h 399"/>
                      <a:gd name="T38" fmla="*/ 111 w 352"/>
                      <a:gd name="T39" fmla="*/ 160 h 399"/>
                      <a:gd name="T40" fmla="*/ 139 w 352"/>
                      <a:gd name="T41" fmla="*/ 160 h 399"/>
                      <a:gd name="T42" fmla="*/ 139 w 352"/>
                      <a:gd name="T43" fmla="*/ 183 h 399"/>
                      <a:gd name="T44" fmla="*/ 177 w 352"/>
                      <a:gd name="T45" fmla="*/ 185 h 399"/>
                      <a:gd name="T46" fmla="*/ 174 w 352"/>
                      <a:gd name="T47" fmla="*/ 200 h 399"/>
                      <a:gd name="T48" fmla="*/ 173 w 352"/>
                      <a:gd name="T49" fmla="*/ 215 h 399"/>
                      <a:gd name="T50" fmla="*/ 135 w 352"/>
                      <a:gd name="T51" fmla="*/ 212 h 399"/>
                      <a:gd name="T52" fmla="*/ 120 w 352"/>
                      <a:gd name="T53" fmla="*/ 259 h 399"/>
                      <a:gd name="T54" fmla="*/ 111 w 352"/>
                      <a:gd name="T55" fmla="*/ 311 h 399"/>
                      <a:gd name="T56" fmla="*/ 110 w 352"/>
                      <a:gd name="T57" fmla="*/ 356 h 399"/>
                      <a:gd name="T58" fmla="*/ 119 w 352"/>
                      <a:gd name="T59" fmla="*/ 388 h 399"/>
                      <a:gd name="T60" fmla="*/ 137 w 352"/>
                      <a:gd name="T61" fmla="*/ 398 h 399"/>
                      <a:gd name="T62" fmla="*/ 169 w 352"/>
                      <a:gd name="T63" fmla="*/ 394 h 399"/>
                      <a:gd name="T64" fmla="*/ 197 w 352"/>
                      <a:gd name="T65" fmla="*/ 382 h 399"/>
                      <a:gd name="T66" fmla="*/ 215 w 352"/>
                      <a:gd name="T67" fmla="*/ 357 h 399"/>
                      <a:gd name="T68" fmla="*/ 226 w 352"/>
                      <a:gd name="T69" fmla="*/ 333 h 399"/>
                      <a:gd name="T70" fmla="*/ 241 w 352"/>
                      <a:gd name="T71" fmla="*/ 305 h 399"/>
                      <a:gd name="T72" fmla="*/ 263 w 352"/>
                      <a:gd name="T73" fmla="*/ 283 h 399"/>
                      <a:gd name="T74" fmla="*/ 280 w 352"/>
                      <a:gd name="T75" fmla="*/ 259 h 399"/>
                      <a:gd name="T76" fmla="*/ 297 w 352"/>
                      <a:gd name="T77" fmla="*/ 223 h 399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w 352"/>
                      <a:gd name="T118" fmla="*/ 0 h 399"/>
                      <a:gd name="T119" fmla="*/ 352 w 352"/>
                      <a:gd name="T120" fmla="*/ 399 h 399"/>
                    </a:gdLst>
                    <a:ahLst/>
                    <a:cxnLst>
                      <a:cxn ang="T78">
                        <a:pos x="T0" y="T1"/>
                      </a:cxn>
                      <a:cxn ang="T79">
                        <a:pos x="T2" y="T3"/>
                      </a:cxn>
                      <a:cxn ang="T80">
                        <a:pos x="T4" y="T5"/>
                      </a:cxn>
                      <a:cxn ang="T81">
                        <a:pos x="T6" y="T7"/>
                      </a:cxn>
                      <a:cxn ang="T82">
                        <a:pos x="T8" y="T9"/>
                      </a:cxn>
                      <a:cxn ang="T83">
                        <a:pos x="T10" y="T11"/>
                      </a:cxn>
                      <a:cxn ang="T84">
                        <a:pos x="T12" y="T13"/>
                      </a:cxn>
                      <a:cxn ang="T85">
                        <a:pos x="T14" y="T15"/>
                      </a:cxn>
                      <a:cxn ang="T86">
                        <a:pos x="T16" y="T17"/>
                      </a:cxn>
                      <a:cxn ang="T87">
                        <a:pos x="T18" y="T19"/>
                      </a:cxn>
                      <a:cxn ang="T88">
                        <a:pos x="T20" y="T21"/>
                      </a:cxn>
                      <a:cxn ang="T89">
                        <a:pos x="T22" y="T23"/>
                      </a:cxn>
                      <a:cxn ang="T90">
                        <a:pos x="T24" y="T25"/>
                      </a:cxn>
                      <a:cxn ang="T91">
                        <a:pos x="T26" y="T27"/>
                      </a:cxn>
                      <a:cxn ang="T92">
                        <a:pos x="T28" y="T29"/>
                      </a:cxn>
                      <a:cxn ang="T93">
                        <a:pos x="T30" y="T31"/>
                      </a:cxn>
                      <a:cxn ang="T94">
                        <a:pos x="T32" y="T33"/>
                      </a:cxn>
                      <a:cxn ang="T95">
                        <a:pos x="T34" y="T35"/>
                      </a:cxn>
                      <a:cxn ang="T96">
                        <a:pos x="T36" y="T37"/>
                      </a:cxn>
                      <a:cxn ang="T97">
                        <a:pos x="T38" y="T39"/>
                      </a:cxn>
                      <a:cxn ang="T98">
                        <a:pos x="T40" y="T41"/>
                      </a:cxn>
                      <a:cxn ang="T99">
                        <a:pos x="T42" y="T43"/>
                      </a:cxn>
                      <a:cxn ang="T100">
                        <a:pos x="T44" y="T45"/>
                      </a:cxn>
                      <a:cxn ang="T101">
                        <a:pos x="T46" y="T47"/>
                      </a:cxn>
                      <a:cxn ang="T102">
                        <a:pos x="T48" y="T49"/>
                      </a:cxn>
                      <a:cxn ang="T103">
                        <a:pos x="T50" y="T51"/>
                      </a:cxn>
                      <a:cxn ang="T104">
                        <a:pos x="T52" y="T53"/>
                      </a:cxn>
                      <a:cxn ang="T105">
                        <a:pos x="T54" y="T55"/>
                      </a:cxn>
                      <a:cxn ang="T106">
                        <a:pos x="T56" y="T57"/>
                      </a:cxn>
                      <a:cxn ang="T107">
                        <a:pos x="T58" y="T59"/>
                      </a:cxn>
                      <a:cxn ang="T108">
                        <a:pos x="T60" y="T61"/>
                      </a:cxn>
                      <a:cxn ang="T109">
                        <a:pos x="T62" y="T63"/>
                      </a:cxn>
                      <a:cxn ang="T110">
                        <a:pos x="T64" y="T65"/>
                      </a:cxn>
                      <a:cxn ang="T111">
                        <a:pos x="T66" y="T67"/>
                      </a:cxn>
                      <a:cxn ang="T112">
                        <a:pos x="T68" y="T69"/>
                      </a:cxn>
                      <a:cxn ang="T113">
                        <a:pos x="T70" y="T71"/>
                      </a:cxn>
                      <a:cxn ang="T114">
                        <a:pos x="T72" y="T73"/>
                      </a:cxn>
                      <a:cxn ang="T115">
                        <a:pos x="T74" y="T75"/>
                      </a:cxn>
                      <a:cxn ang="T116">
                        <a:pos x="T76" y="T77"/>
                      </a:cxn>
                    </a:cxnLst>
                    <a:rect l="T117" t="T118" r="T119" b="T120"/>
                    <a:pathLst>
                      <a:path w="352" h="399">
                        <a:moveTo>
                          <a:pt x="297" y="223"/>
                        </a:moveTo>
                        <a:lnTo>
                          <a:pt x="309" y="194"/>
                        </a:lnTo>
                        <a:lnTo>
                          <a:pt x="323" y="174"/>
                        </a:lnTo>
                        <a:lnTo>
                          <a:pt x="332" y="156"/>
                        </a:lnTo>
                        <a:lnTo>
                          <a:pt x="342" y="134"/>
                        </a:lnTo>
                        <a:lnTo>
                          <a:pt x="348" y="103"/>
                        </a:lnTo>
                        <a:lnTo>
                          <a:pt x="351" y="83"/>
                        </a:lnTo>
                        <a:lnTo>
                          <a:pt x="350" y="59"/>
                        </a:lnTo>
                        <a:lnTo>
                          <a:pt x="339" y="37"/>
                        </a:lnTo>
                        <a:lnTo>
                          <a:pt x="327" y="20"/>
                        </a:lnTo>
                        <a:lnTo>
                          <a:pt x="311" y="9"/>
                        </a:lnTo>
                        <a:lnTo>
                          <a:pt x="286" y="2"/>
                        </a:lnTo>
                        <a:lnTo>
                          <a:pt x="264" y="0"/>
                        </a:lnTo>
                        <a:lnTo>
                          <a:pt x="242" y="3"/>
                        </a:lnTo>
                        <a:lnTo>
                          <a:pt x="226" y="10"/>
                        </a:lnTo>
                        <a:lnTo>
                          <a:pt x="215" y="17"/>
                        </a:lnTo>
                        <a:lnTo>
                          <a:pt x="213" y="26"/>
                        </a:lnTo>
                        <a:lnTo>
                          <a:pt x="206" y="33"/>
                        </a:lnTo>
                        <a:lnTo>
                          <a:pt x="195" y="46"/>
                        </a:lnTo>
                        <a:lnTo>
                          <a:pt x="189" y="59"/>
                        </a:lnTo>
                        <a:lnTo>
                          <a:pt x="181" y="74"/>
                        </a:lnTo>
                        <a:lnTo>
                          <a:pt x="173" y="82"/>
                        </a:lnTo>
                        <a:lnTo>
                          <a:pt x="155" y="87"/>
                        </a:lnTo>
                        <a:lnTo>
                          <a:pt x="137" y="86"/>
                        </a:lnTo>
                        <a:lnTo>
                          <a:pt x="116" y="81"/>
                        </a:lnTo>
                        <a:lnTo>
                          <a:pt x="96" y="77"/>
                        </a:lnTo>
                        <a:lnTo>
                          <a:pt x="69" y="73"/>
                        </a:lnTo>
                        <a:lnTo>
                          <a:pt x="47" y="71"/>
                        </a:lnTo>
                        <a:lnTo>
                          <a:pt x="34" y="73"/>
                        </a:lnTo>
                        <a:lnTo>
                          <a:pt x="22" y="77"/>
                        </a:lnTo>
                        <a:lnTo>
                          <a:pt x="10" y="86"/>
                        </a:lnTo>
                        <a:lnTo>
                          <a:pt x="4" y="96"/>
                        </a:lnTo>
                        <a:lnTo>
                          <a:pt x="0" y="110"/>
                        </a:lnTo>
                        <a:lnTo>
                          <a:pt x="4" y="124"/>
                        </a:lnTo>
                        <a:lnTo>
                          <a:pt x="10" y="133"/>
                        </a:lnTo>
                        <a:lnTo>
                          <a:pt x="18" y="139"/>
                        </a:lnTo>
                        <a:lnTo>
                          <a:pt x="33" y="146"/>
                        </a:lnTo>
                        <a:lnTo>
                          <a:pt x="61" y="151"/>
                        </a:lnTo>
                        <a:lnTo>
                          <a:pt x="83" y="156"/>
                        </a:lnTo>
                        <a:lnTo>
                          <a:pt x="111" y="160"/>
                        </a:lnTo>
                        <a:lnTo>
                          <a:pt x="131" y="161"/>
                        </a:lnTo>
                        <a:lnTo>
                          <a:pt x="139" y="160"/>
                        </a:lnTo>
                        <a:lnTo>
                          <a:pt x="142" y="170"/>
                        </a:lnTo>
                        <a:lnTo>
                          <a:pt x="139" y="183"/>
                        </a:lnTo>
                        <a:lnTo>
                          <a:pt x="158" y="188"/>
                        </a:lnTo>
                        <a:lnTo>
                          <a:pt x="177" y="185"/>
                        </a:lnTo>
                        <a:lnTo>
                          <a:pt x="176" y="193"/>
                        </a:lnTo>
                        <a:lnTo>
                          <a:pt x="174" y="200"/>
                        </a:lnTo>
                        <a:lnTo>
                          <a:pt x="173" y="209"/>
                        </a:lnTo>
                        <a:lnTo>
                          <a:pt x="173" y="215"/>
                        </a:lnTo>
                        <a:lnTo>
                          <a:pt x="153" y="218"/>
                        </a:lnTo>
                        <a:lnTo>
                          <a:pt x="135" y="212"/>
                        </a:lnTo>
                        <a:lnTo>
                          <a:pt x="127" y="232"/>
                        </a:lnTo>
                        <a:lnTo>
                          <a:pt x="120" y="259"/>
                        </a:lnTo>
                        <a:lnTo>
                          <a:pt x="115" y="281"/>
                        </a:lnTo>
                        <a:lnTo>
                          <a:pt x="111" y="311"/>
                        </a:lnTo>
                        <a:lnTo>
                          <a:pt x="109" y="334"/>
                        </a:lnTo>
                        <a:lnTo>
                          <a:pt x="110" y="356"/>
                        </a:lnTo>
                        <a:lnTo>
                          <a:pt x="112" y="373"/>
                        </a:lnTo>
                        <a:lnTo>
                          <a:pt x="119" y="388"/>
                        </a:lnTo>
                        <a:lnTo>
                          <a:pt x="126" y="396"/>
                        </a:lnTo>
                        <a:lnTo>
                          <a:pt x="137" y="398"/>
                        </a:lnTo>
                        <a:lnTo>
                          <a:pt x="153" y="395"/>
                        </a:lnTo>
                        <a:lnTo>
                          <a:pt x="169" y="394"/>
                        </a:lnTo>
                        <a:lnTo>
                          <a:pt x="183" y="389"/>
                        </a:lnTo>
                        <a:lnTo>
                          <a:pt x="197" y="382"/>
                        </a:lnTo>
                        <a:lnTo>
                          <a:pt x="206" y="370"/>
                        </a:lnTo>
                        <a:lnTo>
                          <a:pt x="215" y="357"/>
                        </a:lnTo>
                        <a:lnTo>
                          <a:pt x="221" y="345"/>
                        </a:lnTo>
                        <a:lnTo>
                          <a:pt x="226" y="333"/>
                        </a:lnTo>
                        <a:lnTo>
                          <a:pt x="231" y="317"/>
                        </a:lnTo>
                        <a:lnTo>
                          <a:pt x="241" y="305"/>
                        </a:lnTo>
                        <a:lnTo>
                          <a:pt x="252" y="295"/>
                        </a:lnTo>
                        <a:lnTo>
                          <a:pt x="263" y="283"/>
                        </a:lnTo>
                        <a:lnTo>
                          <a:pt x="272" y="273"/>
                        </a:lnTo>
                        <a:lnTo>
                          <a:pt x="280" y="259"/>
                        </a:lnTo>
                        <a:lnTo>
                          <a:pt x="288" y="243"/>
                        </a:lnTo>
                        <a:lnTo>
                          <a:pt x="297" y="223"/>
                        </a:lnTo>
                      </a:path>
                    </a:pathLst>
                  </a:custGeom>
                  <a:solidFill>
                    <a:srgbClr val="E0A080"/>
                  </a:solidFill>
                  <a:ln w="12700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18493" name="Group 11"/>
                  <p:cNvGrpSpPr>
                    <a:grpSpLocks/>
                  </p:cNvGrpSpPr>
                  <p:nvPr/>
                </p:nvGrpSpPr>
                <p:grpSpPr bwMode="auto">
                  <a:xfrm>
                    <a:off x="5468" y="2851"/>
                    <a:ext cx="58" cy="110"/>
                    <a:chOff x="5468" y="2851"/>
                    <a:chExt cx="58" cy="110"/>
                  </a:xfrm>
                </p:grpSpPr>
                <p:sp>
                  <p:nvSpPr>
                    <p:cNvPr id="18494" name="Freeform 12"/>
                    <p:cNvSpPr>
                      <a:spLocks/>
                    </p:cNvSpPr>
                    <p:nvPr/>
                  </p:nvSpPr>
                  <p:spPr bwMode="auto">
                    <a:xfrm>
                      <a:off x="5504" y="2853"/>
                      <a:ext cx="22" cy="108"/>
                    </a:xfrm>
                    <a:custGeom>
                      <a:avLst/>
                      <a:gdLst>
                        <a:gd name="T0" fmla="*/ 9 w 22"/>
                        <a:gd name="T1" fmla="*/ 107 h 108"/>
                        <a:gd name="T2" fmla="*/ 4 w 22"/>
                        <a:gd name="T3" fmla="*/ 93 h 108"/>
                        <a:gd name="T4" fmla="*/ 2 w 22"/>
                        <a:gd name="T5" fmla="*/ 78 h 108"/>
                        <a:gd name="T6" fmla="*/ 0 w 22"/>
                        <a:gd name="T7" fmla="*/ 63 h 108"/>
                        <a:gd name="T8" fmla="*/ 2 w 22"/>
                        <a:gd name="T9" fmla="*/ 44 h 108"/>
                        <a:gd name="T10" fmla="*/ 6 w 22"/>
                        <a:gd name="T11" fmla="*/ 27 h 108"/>
                        <a:gd name="T12" fmla="*/ 14 w 22"/>
                        <a:gd name="T13" fmla="*/ 12 h 108"/>
                        <a:gd name="T14" fmla="*/ 21 w 22"/>
                        <a:gd name="T15" fmla="*/ 0 h 108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22"/>
                        <a:gd name="T25" fmla="*/ 0 h 108"/>
                        <a:gd name="T26" fmla="*/ 22 w 22"/>
                        <a:gd name="T27" fmla="*/ 108 h 108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22" h="108">
                          <a:moveTo>
                            <a:pt x="9" y="107"/>
                          </a:moveTo>
                          <a:lnTo>
                            <a:pt x="4" y="93"/>
                          </a:lnTo>
                          <a:lnTo>
                            <a:pt x="2" y="78"/>
                          </a:lnTo>
                          <a:lnTo>
                            <a:pt x="0" y="63"/>
                          </a:lnTo>
                          <a:lnTo>
                            <a:pt x="2" y="44"/>
                          </a:lnTo>
                          <a:lnTo>
                            <a:pt x="6" y="27"/>
                          </a:lnTo>
                          <a:lnTo>
                            <a:pt x="14" y="12"/>
                          </a:lnTo>
                          <a:lnTo>
                            <a:pt x="21" y="0"/>
                          </a:lnTo>
                        </a:path>
                      </a:pathLst>
                    </a:custGeom>
                    <a:noFill/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8495" name="Freeform 13"/>
                    <p:cNvSpPr>
                      <a:spLocks/>
                    </p:cNvSpPr>
                    <p:nvPr/>
                  </p:nvSpPr>
                  <p:spPr bwMode="auto">
                    <a:xfrm>
                      <a:off x="5468" y="2851"/>
                      <a:ext cx="27" cy="19"/>
                    </a:xfrm>
                    <a:custGeom>
                      <a:avLst/>
                      <a:gdLst>
                        <a:gd name="T0" fmla="*/ 0 w 27"/>
                        <a:gd name="T1" fmla="*/ 18 h 19"/>
                        <a:gd name="T2" fmla="*/ 12 w 27"/>
                        <a:gd name="T3" fmla="*/ 17 h 19"/>
                        <a:gd name="T4" fmla="*/ 24 w 27"/>
                        <a:gd name="T5" fmla="*/ 12 h 19"/>
                        <a:gd name="T6" fmla="*/ 26 w 27"/>
                        <a:gd name="T7" fmla="*/ 3 h 19"/>
                        <a:gd name="T8" fmla="*/ 20 w 27"/>
                        <a:gd name="T9" fmla="*/ 0 h 19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27"/>
                        <a:gd name="T16" fmla="*/ 0 h 19"/>
                        <a:gd name="T17" fmla="*/ 27 w 27"/>
                        <a:gd name="T18" fmla="*/ 19 h 19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27" h="19">
                          <a:moveTo>
                            <a:pt x="0" y="18"/>
                          </a:moveTo>
                          <a:lnTo>
                            <a:pt x="12" y="17"/>
                          </a:lnTo>
                          <a:lnTo>
                            <a:pt x="24" y="12"/>
                          </a:lnTo>
                          <a:lnTo>
                            <a:pt x="26" y="3"/>
                          </a:lnTo>
                          <a:lnTo>
                            <a:pt x="20" y="0"/>
                          </a:lnTo>
                        </a:path>
                      </a:pathLst>
                    </a:custGeom>
                    <a:noFill/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18483" name="Group 14"/>
                <p:cNvGrpSpPr>
                  <a:grpSpLocks/>
                </p:cNvGrpSpPr>
                <p:nvPr/>
              </p:nvGrpSpPr>
              <p:grpSpPr bwMode="auto">
                <a:xfrm>
                  <a:off x="5531" y="2687"/>
                  <a:ext cx="185" cy="211"/>
                  <a:chOff x="5531" y="2687"/>
                  <a:chExt cx="185" cy="211"/>
                </a:xfrm>
              </p:grpSpPr>
              <p:sp>
                <p:nvSpPr>
                  <p:cNvPr id="18484" name="Freeform 15"/>
                  <p:cNvSpPr>
                    <a:spLocks/>
                  </p:cNvSpPr>
                  <p:nvPr/>
                </p:nvSpPr>
                <p:spPr bwMode="auto">
                  <a:xfrm>
                    <a:off x="5531" y="2687"/>
                    <a:ext cx="185" cy="211"/>
                  </a:xfrm>
                  <a:custGeom>
                    <a:avLst/>
                    <a:gdLst>
                      <a:gd name="T0" fmla="*/ 6 w 185"/>
                      <a:gd name="T1" fmla="*/ 24 h 211"/>
                      <a:gd name="T2" fmla="*/ 32 w 185"/>
                      <a:gd name="T3" fmla="*/ 17 h 211"/>
                      <a:gd name="T4" fmla="*/ 49 w 185"/>
                      <a:gd name="T5" fmla="*/ 5 h 211"/>
                      <a:gd name="T6" fmla="*/ 65 w 185"/>
                      <a:gd name="T7" fmla="*/ 0 h 211"/>
                      <a:gd name="T8" fmla="*/ 81 w 185"/>
                      <a:gd name="T9" fmla="*/ 7 h 211"/>
                      <a:gd name="T10" fmla="*/ 104 w 185"/>
                      <a:gd name="T11" fmla="*/ 13 h 211"/>
                      <a:gd name="T12" fmla="*/ 123 w 185"/>
                      <a:gd name="T13" fmla="*/ 10 h 211"/>
                      <a:gd name="T14" fmla="*/ 141 w 185"/>
                      <a:gd name="T15" fmla="*/ 16 h 211"/>
                      <a:gd name="T16" fmla="*/ 159 w 185"/>
                      <a:gd name="T17" fmla="*/ 26 h 211"/>
                      <a:gd name="T18" fmla="*/ 180 w 185"/>
                      <a:gd name="T19" fmla="*/ 45 h 211"/>
                      <a:gd name="T20" fmla="*/ 184 w 185"/>
                      <a:gd name="T21" fmla="*/ 84 h 211"/>
                      <a:gd name="T22" fmla="*/ 175 w 185"/>
                      <a:gd name="T23" fmla="*/ 125 h 211"/>
                      <a:gd name="T24" fmla="*/ 172 w 185"/>
                      <a:gd name="T25" fmla="*/ 148 h 211"/>
                      <a:gd name="T26" fmla="*/ 156 w 185"/>
                      <a:gd name="T27" fmla="*/ 155 h 211"/>
                      <a:gd name="T28" fmla="*/ 145 w 185"/>
                      <a:gd name="T29" fmla="*/ 169 h 211"/>
                      <a:gd name="T30" fmla="*/ 140 w 185"/>
                      <a:gd name="T31" fmla="*/ 192 h 211"/>
                      <a:gd name="T32" fmla="*/ 118 w 185"/>
                      <a:gd name="T33" fmla="*/ 205 h 211"/>
                      <a:gd name="T34" fmla="*/ 94 w 185"/>
                      <a:gd name="T35" fmla="*/ 210 h 211"/>
                      <a:gd name="T36" fmla="*/ 80 w 185"/>
                      <a:gd name="T37" fmla="*/ 206 h 211"/>
                      <a:gd name="T38" fmla="*/ 78 w 185"/>
                      <a:gd name="T39" fmla="*/ 192 h 211"/>
                      <a:gd name="T40" fmla="*/ 84 w 185"/>
                      <a:gd name="T41" fmla="*/ 177 h 211"/>
                      <a:gd name="T42" fmla="*/ 76 w 185"/>
                      <a:gd name="T43" fmla="*/ 164 h 211"/>
                      <a:gd name="T44" fmla="*/ 50 w 185"/>
                      <a:gd name="T45" fmla="*/ 168 h 211"/>
                      <a:gd name="T46" fmla="*/ 36 w 185"/>
                      <a:gd name="T47" fmla="*/ 160 h 211"/>
                      <a:gd name="T48" fmla="*/ 55 w 185"/>
                      <a:gd name="T49" fmla="*/ 148 h 211"/>
                      <a:gd name="T50" fmla="*/ 62 w 185"/>
                      <a:gd name="T51" fmla="*/ 134 h 211"/>
                      <a:gd name="T52" fmla="*/ 60 w 185"/>
                      <a:gd name="T53" fmla="*/ 123 h 211"/>
                      <a:gd name="T54" fmla="*/ 49 w 185"/>
                      <a:gd name="T55" fmla="*/ 106 h 211"/>
                      <a:gd name="T56" fmla="*/ 48 w 185"/>
                      <a:gd name="T57" fmla="*/ 90 h 211"/>
                      <a:gd name="T58" fmla="*/ 54 w 185"/>
                      <a:gd name="T59" fmla="*/ 79 h 211"/>
                      <a:gd name="T60" fmla="*/ 71 w 185"/>
                      <a:gd name="T61" fmla="*/ 70 h 211"/>
                      <a:gd name="T62" fmla="*/ 85 w 185"/>
                      <a:gd name="T63" fmla="*/ 62 h 211"/>
                      <a:gd name="T64" fmla="*/ 86 w 185"/>
                      <a:gd name="T65" fmla="*/ 56 h 211"/>
                      <a:gd name="T66" fmla="*/ 80 w 185"/>
                      <a:gd name="T67" fmla="*/ 49 h 211"/>
                      <a:gd name="T68" fmla="*/ 76 w 185"/>
                      <a:gd name="T69" fmla="*/ 47 h 211"/>
                      <a:gd name="T70" fmla="*/ 57 w 185"/>
                      <a:gd name="T71" fmla="*/ 49 h 211"/>
                      <a:gd name="T72" fmla="*/ 41 w 185"/>
                      <a:gd name="T73" fmla="*/ 47 h 211"/>
                      <a:gd name="T74" fmla="*/ 30 w 185"/>
                      <a:gd name="T75" fmla="*/ 42 h 211"/>
                      <a:gd name="T76" fmla="*/ 19 w 185"/>
                      <a:gd name="T77" fmla="*/ 35 h 211"/>
                      <a:gd name="T78" fmla="*/ 0 w 185"/>
                      <a:gd name="T79" fmla="*/ 32 h 211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w 185"/>
                      <a:gd name="T121" fmla="*/ 0 h 211"/>
                      <a:gd name="T122" fmla="*/ 185 w 185"/>
                      <a:gd name="T123" fmla="*/ 211 h 211"/>
                    </a:gdLst>
                    <a:ahLst/>
                    <a:cxnLst>
                      <a:cxn ang="T80">
                        <a:pos x="T0" y="T1"/>
                      </a:cxn>
                      <a:cxn ang="T81">
                        <a:pos x="T2" y="T3"/>
                      </a:cxn>
                      <a:cxn ang="T82">
                        <a:pos x="T4" y="T5"/>
                      </a:cxn>
                      <a:cxn ang="T83">
                        <a:pos x="T6" y="T7"/>
                      </a:cxn>
                      <a:cxn ang="T84">
                        <a:pos x="T8" y="T9"/>
                      </a:cxn>
                      <a:cxn ang="T85">
                        <a:pos x="T10" y="T11"/>
                      </a:cxn>
                      <a:cxn ang="T86">
                        <a:pos x="T12" y="T13"/>
                      </a:cxn>
                      <a:cxn ang="T87">
                        <a:pos x="T14" y="T15"/>
                      </a:cxn>
                      <a:cxn ang="T88">
                        <a:pos x="T16" y="T17"/>
                      </a:cxn>
                      <a:cxn ang="T89">
                        <a:pos x="T18" y="T19"/>
                      </a:cxn>
                      <a:cxn ang="T90">
                        <a:pos x="T20" y="T21"/>
                      </a:cxn>
                      <a:cxn ang="T91">
                        <a:pos x="T22" y="T23"/>
                      </a:cxn>
                      <a:cxn ang="T92">
                        <a:pos x="T24" y="T25"/>
                      </a:cxn>
                      <a:cxn ang="T93">
                        <a:pos x="T26" y="T27"/>
                      </a:cxn>
                      <a:cxn ang="T94">
                        <a:pos x="T28" y="T29"/>
                      </a:cxn>
                      <a:cxn ang="T95">
                        <a:pos x="T30" y="T31"/>
                      </a:cxn>
                      <a:cxn ang="T96">
                        <a:pos x="T32" y="T33"/>
                      </a:cxn>
                      <a:cxn ang="T97">
                        <a:pos x="T34" y="T35"/>
                      </a:cxn>
                      <a:cxn ang="T98">
                        <a:pos x="T36" y="T37"/>
                      </a:cxn>
                      <a:cxn ang="T99">
                        <a:pos x="T38" y="T39"/>
                      </a:cxn>
                      <a:cxn ang="T100">
                        <a:pos x="T40" y="T41"/>
                      </a:cxn>
                      <a:cxn ang="T101">
                        <a:pos x="T42" y="T43"/>
                      </a:cxn>
                      <a:cxn ang="T102">
                        <a:pos x="T44" y="T45"/>
                      </a:cxn>
                      <a:cxn ang="T103">
                        <a:pos x="T46" y="T47"/>
                      </a:cxn>
                      <a:cxn ang="T104">
                        <a:pos x="T48" y="T49"/>
                      </a:cxn>
                      <a:cxn ang="T105">
                        <a:pos x="T50" y="T51"/>
                      </a:cxn>
                      <a:cxn ang="T106">
                        <a:pos x="T52" y="T53"/>
                      </a:cxn>
                      <a:cxn ang="T107">
                        <a:pos x="T54" y="T55"/>
                      </a:cxn>
                      <a:cxn ang="T108">
                        <a:pos x="T56" y="T57"/>
                      </a:cxn>
                      <a:cxn ang="T109">
                        <a:pos x="T58" y="T59"/>
                      </a:cxn>
                      <a:cxn ang="T110">
                        <a:pos x="T60" y="T61"/>
                      </a:cxn>
                      <a:cxn ang="T111">
                        <a:pos x="T62" y="T63"/>
                      </a:cxn>
                      <a:cxn ang="T112">
                        <a:pos x="T64" y="T65"/>
                      </a:cxn>
                      <a:cxn ang="T113">
                        <a:pos x="T66" y="T67"/>
                      </a:cxn>
                      <a:cxn ang="T114">
                        <a:pos x="T68" y="T69"/>
                      </a:cxn>
                      <a:cxn ang="T115">
                        <a:pos x="T70" y="T71"/>
                      </a:cxn>
                      <a:cxn ang="T116">
                        <a:pos x="T72" y="T73"/>
                      </a:cxn>
                      <a:cxn ang="T117">
                        <a:pos x="T74" y="T75"/>
                      </a:cxn>
                      <a:cxn ang="T118">
                        <a:pos x="T76" y="T77"/>
                      </a:cxn>
                      <a:cxn ang="T119">
                        <a:pos x="T78" y="T79"/>
                      </a:cxn>
                    </a:cxnLst>
                    <a:rect l="T120" t="T121" r="T122" b="T123"/>
                    <a:pathLst>
                      <a:path w="185" h="211">
                        <a:moveTo>
                          <a:pt x="0" y="32"/>
                        </a:moveTo>
                        <a:lnTo>
                          <a:pt x="6" y="24"/>
                        </a:lnTo>
                        <a:lnTo>
                          <a:pt x="17" y="18"/>
                        </a:lnTo>
                        <a:lnTo>
                          <a:pt x="32" y="17"/>
                        </a:lnTo>
                        <a:lnTo>
                          <a:pt x="40" y="10"/>
                        </a:lnTo>
                        <a:lnTo>
                          <a:pt x="49" y="5"/>
                        </a:lnTo>
                        <a:lnTo>
                          <a:pt x="56" y="1"/>
                        </a:lnTo>
                        <a:lnTo>
                          <a:pt x="65" y="0"/>
                        </a:lnTo>
                        <a:lnTo>
                          <a:pt x="73" y="1"/>
                        </a:lnTo>
                        <a:lnTo>
                          <a:pt x="81" y="7"/>
                        </a:lnTo>
                        <a:lnTo>
                          <a:pt x="91" y="11"/>
                        </a:lnTo>
                        <a:lnTo>
                          <a:pt x="104" y="13"/>
                        </a:lnTo>
                        <a:lnTo>
                          <a:pt x="113" y="12"/>
                        </a:lnTo>
                        <a:lnTo>
                          <a:pt x="123" y="10"/>
                        </a:lnTo>
                        <a:lnTo>
                          <a:pt x="132" y="12"/>
                        </a:lnTo>
                        <a:lnTo>
                          <a:pt x="141" y="16"/>
                        </a:lnTo>
                        <a:lnTo>
                          <a:pt x="151" y="21"/>
                        </a:lnTo>
                        <a:lnTo>
                          <a:pt x="159" y="26"/>
                        </a:lnTo>
                        <a:lnTo>
                          <a:pt x="170" y="35"/>
                        </a:lnTo>
                        <a:lnTo>
                          <a:pt x="180" y="45"/>
                        </a:lnTo>
                        <a:lnTo>
                          <a:pt x="183" y="61"/>
                        </a:lnTo>
                        <a:lnTo>
                          <a:pt x="184" y="84"/>
                        </a:lnTo>
                        <a:lnTo>
                          <a:pt x="181" y="107"/>
                        </a:lnTo>
                        <a:lnTo>
                          <a:pt x="175" y="125"/>
                        </a:lnTo>
                        <a:lnTo>
                          <a:pt x="174" y="137"/>
                        </a:lnTo>
                        <a:lnTo>
                          <a:pt x="172" y="148"/>
                        </a:lnTo>
                        <a:lnTo>
                          <a:pt x="163" y="153"/>
                        </a:lnTo>
                        <a:lnTo>
                          <a:pt x="156" y="155"/>
                        </a:lnTo>
                        <a:lnTo>
                          <a:pt x="149" y="161"/>
                        </a:lnTo>
                        <a:lnTo>
                          <a:pt x="145" y="169"/>
                        </a:lnTo>
                        <a:lnTo>
                          <a:pt x="144" y="181"/>
                        </a:lnTo>
                        <a:lnTo>
                          <a:pt x="140" y="192"/>
                        </a:lnTo>
                        <a:lnTo>
                          <a:pt x="131" y="199"/>
                        </a:lnTo>
                        <a:lnTo>
                          <a:pt x="118" y="205"/>
                        </a:lnTo>
                        <a:lnTo>
                          <a:pt x="106" y="208"/>
                        </a:lnTo>
                        <a:lnTo>
                          <a:pt x="94" y="210"/>
                        </a:lnTo>
                        <a:lnTo>
                          <a:pt x="85" y="209"/>
                        </a:lnTo>
                        <a:lnTo>
                          <a:pt x="80" y="206"/>
                        </a:lnTo>
                        <a:lnTo>
                          <a:pt x="78" y="200"/>
                        </a:lnTo>
                        <a:lnTo>
                          <a:pt x="78" y="192"/>
                        </a:lnTo>
                        <a:lnTo>
                          <a:pt x="81" y="185"/>
                        </a:lnTo>
                        <a:lnTo>
                          <a:pt x="84" y="177"/>
                        </a:lnTo>
                        <a:lnTo>
                          <a:pt x="83" y="169"/>
                        </a:lnTo>
                        <a:lnTo>
                          <a:pt x="76" y="164"/>
                        </a:lnTo>
                        <a:lnTo>
                          <a:pt x="67" y="164"/>
                        </a:lnTo>
                        <a:lnTo>
                          <a:pt x="50" y="168"/>
                        </a:lnTo>
                        <a:lnTo>
                          <a:pt x="44" y="162"/>
                        </a:lnTo>
                        <a:lnTo>
                          <a:pt x="36" y="160"/>
                        </a:lnTo>
                        <a:lnTo>
                          <a:pt x="45" y="155"/>
                        </a:lnTo>
                        <a:lnTo>
                          <a:pt x="55" y="148"/>
                        </a:lnTo>
                        <a:lnTo>
                          <a:pt x="60" y="141"/>
                        </a:lnTo>
                        <a:lnTo>
                          <a:pt x="62" y="134"/>
                        </a:lnTo>
                        <a:lnTo>
                          <a:pt x="62" y="128"/>
                        </a:lnTo>
                        <a:lnTo>
                          <a:pt x="60" y="123"/>
                        </a:lnTo>
                        <a:lnTo>
                          <a:pt x="54" y="115"/>
                        </a:lnTo>
                        <a:lnTo>
                          <a:pt x="49" y="106"/>
                        </a:lnTo>
                        <a:lnTo>
                          <a:pt x="48" y="99"/>
                        </a:lnTo>
                        <a:lnTo>
                          <a:pt x="48" y="90"/>
                        </a:lnTo>
                        <a:lnTo>
                          <a:pt x="49" y="84"/>
                        </a:lnTo>
                        <a:lnTo>
                          <a:pt x="54" y="79"/>
                        </a:lnTo>
                        <a:lnTo>
                          <a:pt x="62" y="75"/>
                        </a:lnTo>
                        <a:lnTo>
                          <a:pt x="71" y="70"/>
                        </a:lnTo>
                        <a:lnTo>
                          <a:pt x="78" y="67"/>
                        </a:lnTo>
                        <a:lnTo>
                          <a:pt x="85" y="62"/>
                        </a:lnTo>
                        <a:lnTo>
                          <a:pt x="90" y="56"/>
                        </a:lnTo>
                        <a:lnTo>
                          <a:pt x="86" y="56"/>
                        </a:lnTo>
                        <a:lnTo>
                          <a:pt x="81" y="51"/>
                        </a:lnTo>
                        <a:lnTo>
                          <a:pt x="80" y="49"/>
                        </a:lnTo>
                        <a:lnTo>
                          <a:pt x="80" y="46"/>
                        </a:lnTo>
                        <a:lnTo>
                          <a:pt x="76" y="47"/>
                        </a:lnTo>
                        <a:lnTo>
                          <a:pt x="66" y="48"/>
                        </a:lnTo>
                        <a:lnTo>
                          <a:pt x="57" y="49"/>
                        </a:lnTo>
                        <a:lnTo>
                          <a:pt x="49" y="49"/>
                        </a:lnTo>
                        <a:lnTo>
                          <a:pt x="41" y="47"/>
                        </a:lnTo>
                        <a:lnTo>
                          <a:pt x="35" y="46"/>
                        </a:lnTo>
                        <a:lnTo>
                          <a:pt x="30" y="42"/>
                        </a:lnTo>
                        <a:lnTo>
                          <a:pt x="25" y="38"/>
                        </a:lnTo>
                        <a:lnTo>
                          <a:pt x="19" y="35"/>
                        </a:lnTo>
                        <a:lnTo>
                          <a:pt x="9" y="34"/>
                        </a:lnTo>
                        <a:lnTo>
                          <a:pt x="0" y="32"/>
                        </a:lnTo>
                      </a:path>
                    </a:pathLst>
                  </a:custGeom>
                  <a:solidFill>
                    <a:srgbClr val="A04000"/>
                  </a:solidFill>
                  <a:ln w="12700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18485" name="Group 16"/>
                  <p:cNvGrpSpPr>
                    <a:grpSpLocks/>
                  </p:cNvGrpSpPr>
                  <p:nvPr/>
                </p:nvGrpSpPr>
                <p:grpSpPr bwMode="auto">
                  <a:xfrm>
                    <a:off x="5536" y="2710"/>
                    <a:ext cx="96" cy="146"/>
                    <a:chOff x="5536" y="2710"/>
                    <a:chExt cx="96" cy="146"/>
                  </a:xfrm>
                </p:grpSpPr>
                <p:sp>
                  <p:nvSpPr>
                    <p:cNvPr id="18486" name="Freeform 17"/>
                    <p:cNvSpPr>
                      <a:spLocks/>
                    </p:cNvSpPr>
                    <p:nvPr/>
                  </p:nvSpPr>
                  <p:spPr bwMode="auto">
                    <a:xfrm>
                      <a:off x="5616" y="2728"/>
                      <a:ext cx="16" cy="21"/>
                    </a:xfrm>
                    <a:custGeom>
                      <a:avLst/>
                      <a:gdLst>
                        <a:gd name="T0" fmla="*/ 0 w 16"/>
                        <a:gd name="T1" fmla="*/ 15 h 21"/>
                        <a:gd name="T2" fmla="*/ 9 w 16"/>
                        <a:gd name="T3" fmla="*/ 12 h 21"/>
                        <a:gd name="T4" fmla="*/ 12 w 16"/>
                        <a:gd name="T5" fmla="*/ 6 h 21"/>
                        <a:gd name="T6" fmla="*/ 14 w 16"/>
                        <a:gd name="T7" fmla="*/ 0 h 21"/>
                        <a:gd name="T8" fmla="*/ 14 w 16"/>
                        <a:gd name="T9" fmla="*/ 8 h 21"/>
                        <a:gd name="T10" fmla="*/ 11 w 16"/>
                        <a:gd name="T11" fmla="*/ 15 h 21"/>
                        <a:gd name="T12" fmla="*/ 7 w 16"/>
                        <a:gd name="T13" fmla="*/ 17 h 21"/>
                        <a:gd name="T14" fmla="*/ 11 w 16"/>
                        <a:gd name="T15" fmla="*/ 19 h 21"/>
                        <a:gd name="T16" fmla="*/ 15 w 16"/>
                        <a:gd name="T17" fmla="*/ 19 h 21"/>
                        <a:gd name="T18" fmla="*/ 11 w 16"/>
                        <a:gd name="T19" fmla="*/ 20 h 21"/>
                        <a:gd name="T20" fmla="*/ 0 w 16"/>
                        <a:gd name="T21" fmla="*/ 15 h 21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w 16"/>
                        <a:gd name="T34" fmla="*/ 0 h 21"/>
                        <a:gd name="T35" fmla="*/ 16 w 16"/>
                        <a:gd name="T36" fmla="*/ 21 h 21"/>
                      </a:gdLst>
                      <a:ahLst/>
                      <a:cxnLst>
                        <a:cxn ang="T22">
                          <a:pos x="T0" y="T1"/>
                        </a:cxn>
                        <a:cxn ang="T23">
                          <a:pos x="T2" y="T3"/>
                        </a:cxn>
                        <a:cxn ang="T24">
                          <a:pos x="T4" y="T5"/>
                        </a:cxn>
                        <a:cxn ang="T25">
                          <a:pos x="T6" y="T7"/>
                        </a:cxn>
                        <a:cxn ang="T26">
                          <a:pos x="T8" y="T9"/>
                        </a:cxn>
                        <a:cxn ang="T27">
                          <a:pos x="T10" y="T11"/>
                        </a:cxn>
                        <a:cxn ang="T28">
                          <a:pos x="T12" y="T13"/>
                        </a:cxn>
                        <a:cxn ang="T29">
                          <a:pos x="T14" y="T15"/>
                        </a:cxn>
                        <a:cxn ang="T30">
                          <a:pos x="T16" y="T17"/>
                        </a:cxn>
                        <a:cxn ang="T31">
                          <a:pos x="T18" y="T19"/>
                        </a:cxn>
                        <a:cxn ang="T32">
                          <a:pos x="T20" y="T21"/>
                        </a:cxn>
                      </a:cxnLst>
                      <a:rect l="T33" t="T34" r="T35" b="T36"/>
                      <a:pathLst>
                        <a:path w="16" h="21">
                          <a:moveTo>
                            <a:pt x="0" y="15"/>
                          </a:moveTo>
                          <a:lnTo>
                            <a:pt x="9" y="12"/>
                          </a:lnTo>
                          <a:lnTo>
                            <a:pt x="12" y="6"/>
                          </a:lnTo>
                          <a:lnTo>
                            <a:pt x="14" y="0"/>
                          </a:lnTo>
                          <a:lnTo>
                            <a:pt x="14" y="8"/>
                          </a:lnTo>
                          <a:lnTo>
                            <a:pt x="11" y="15"/>
                          </a:lnTo>
                          <a:lnTo>
                            <a:pt x="7" y="17"/>
                          </a:lnTo>
                          <a:lnTo>
                            <a:pt x="11" y="19"/>
                          </a:lnTo>
                          <a:lnTo>
                            <a:pt x="15" y="19"/>
                          </a:lnTo>
                          <a:lnTo>
                            <a:pt x="11" y="20"/>
                          </a:lnTo>
                          <a:lnTo>
                            <a:pt x="0" y="15"/>
                          </a:lnTo>
                        </a:path>
                      </a:pathLst>
                    </a:custGeom>
                    <a:solidFill>
                      <a:srgbClr val="60402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8487" name="Freeform 18"/>
                    <p:cNvSpPr>
                      <a:spLocks/>
                    </p:cNvSpPr>
                    <p:nvPr/>
                  </p:nvSpPr>
                  <p:spPr bwMode="auto">
                    <a:xfrm>
                      <a:off x="5593" y="2817"/>
                      <a:ext cx="8" cy="5"/>
                    </a:xfrm>
                    <a:custGeom>
                      <a:avLst/>
                      <a:gdLst>
                        <a:gd name="T0" fmla="*/ 0 w 8"/>
                        <a:gd name="T1" fmla="*/ 3 h 5"/>
                        <a:gd name="T2" fmla="*/ 3 w 8"/>
                        <a:gd name="T3" fmla="*/ 2 h 5"/>
                        <a:gd name="T4" fmla="*/ 7 w 8"/>
                        <a:gd name="T5" fmla="*/ 0 h 5"/>
                        <a:gd name="T6" fmla="*/ 5 w 8"/>
                        <a:gd name="T7" fmla="*/ 4 h 5"/>
                        <a:gd name="T8" fmla="*/ 0 w 8"/>
                        <a:gd name="T9" fmla="*/ 3 h 5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8"/>
                        <a:gd name="T16" fmla="*/ 0 h 5"/>
                        <a:gd name="T17" fmla="*/ 8 w 8"/>
                        <a:gd name="T18" fmla="*/ 5 h 5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8" h="5">
                          <a:moveTo>
                            <a:pt x="0" y="3"/>
                          </a:moveTo>
                          <a:lnTo>
                            <a:pt x="3" y="2"/>
                          </a:lnTo>
                          <a:lnTo>
                            <a:pt x="7" y="0"/>
                          </a:lnTo>
                          <a:lnTo>
                            <a:pt x="5" y="4"/>
                          </a:lnTo>
                          <a:lnTo>
                            <a:pt x="0" y="3"/>
                          </a:lnTo>
                        </a:path>
                      </a:pathLst>
                    </a:custGeom>
                    <a:solidFill>
                      <a:srgbClr val="60402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8488" name="Freeform 19"/>
                    <p:cNvSpPr>
                      <a:spLocks/>
                    </p:cNvSpPr>
                    <p:nvPr/>
                  </p:nvSpPr>
                  <p:spPr bwMode="auto">
                    <a:xfrm>
                      <a:off x="5585" y="2822"/>
                      <a:ext cx="25" cy="18"/>
                    </a:xfrm>
                    <a:custGeom>
                      <a:avLst/>
                      <a:gdLst>
                        <a:gd name="T0" fmla="*/ 6 w 25"/>
                        <a:gd name="T1" fmla="*/ 0 h 18"/>
                        <a:gd name="T2" fmla="*/ 11 w 25"/>
                        <a:gd name="T3" fmla="*/ 6 h 18"/>
                        <a:gd name="T4" fmla="*/ 18 w 25"/>
                        <a:gd name="T5" fmla="*/ 8 h 18"/>
                        <a:gd name="T6" fmla="*/ 24 w 25"/>
                        <a:gd name="T7" fmla="*/ 9 h 18"/>
                        <a:gd name="T8" fmla="*/ 18 w 25"/>
                        <a:gd name="T9" fmla="*/ 11 h 18"/>
                        <a:gd name="T10" fmla="*/ 12 w 25"/>
                        <a:gd name="T11" fmla="*/ 9 h 18"/>
                        <a:gd name="T12" fmla="*/ 8 w 25"/>
                        <a:gd name="T13" fmla="*/ 8 h 18"/>
                        <a:gd name="T14" fmla="*/ 6 w 25"/>
                        <a:gd name="T15" fmla="*/ 14 h 18"/>
                        <a:gd name="T16" fmla="*/ 0 w 25"/>
                        <a:gd name="T17" fmla="*/ 17 h 18"/>
                        <a:gd name="T18" fmla="*/ 3 w 25"/>
                        <a:gd name="T19" fmla="*/ 13 h 18"/>
                        <a:gd name="T20" fmla="*/ 4 w 25"/>
                        <a:gd name="T21" fmla="*/ 9 h 18"/>
                        <a:gd name="T22" fmla="*/ 3 w 25"/>
                        <a:gd name="T23" fmla="*/ 6 h 18"/>
                        <a:gd name="T24" fmla="*/ 6 w 25"/>
                        <a:gd name="T25" fmla="*/ 0 h 18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60000 65536"/>
                        <a:gd name="T37" fmla="*/ 0 60000 65536"/>
                        <a:gd name="T38" fmla="*/ 0 60000 65536"/>
                        <a:gd name="T39" fmla="*/ 0 w 25"/>
                        <a:gd name="T40" fmla="*/ 0 h 18"/>
                        <a:gd name="T41" fmla="*/ 25 w 25"/>
                        <a:gd name="T42" fmla="*/ 18 h 18"/>
                      </a:gdLst>
                      <a:ahLst/>
                      <a:cxnLst>
                        <a:cxn ang="T26">
                          <a:pos x="T0" y="T1"/>
                        </a:cxn>
                        <a:cxn ang="T27">
                          <a:pos x="T2" y="T3"/>
                        </a:cxn>
                        <a:cxn ang="T28">
                          <a:pos x="T4" y="T5"/>
                        </a:cxn>
                        <a:cxn ang="T29">
                          <a:pos x="T6" y="T7"/>
                        </a:cxn>
                        <a:cxn ang="T30">
                          <a:pos x="T8" y="T9"/>
                        </a:cxn>
                        <a:cxn ang="T31">
                          <a:pos x="T10" y="T11"/>
                        </a:cxn>
                        <a:cxn ang="T32">
                          <a:pos x="T12" y="T13"/>
                        </a:cxn>
                        <a:cxn ang="T33">
                          <a:pos x="T14" y="T15"/>
                        </a:cxn>
                        <a:cxn ang="T34">
                          <a:pos x="T16" y="T17"/>
                        </a:cxn>
                        <a:cxn ang="T35">
                          <a:pos x="T18" y="T19"/>
                        </a:cxn>
                        <a:cxn ang="T36">
                          <a:pos x="T20" y="T21"/>
                        </a:cxn>
                        <a:cxn ang="T37">
                          <a:pos x="T22" y="T23"/>
                        </a:cxn>
                        <a:cxn ang="T38">
                          <a:pos x="T24" y="T25"/>
                        </a:cxn>
                      </a:cxnLst>
                      <a:rect l="T39" t="T40" r="T41" b="T42"/>
                      <a:pathLst>
                        <a:path w="25" h="18">
                          <a:moveTo>
                            <a:pt x="6" y="0"/>
                          </a:moveTo>
                          <a:lnTo>
                            <a:pt x="11" y="6"/>
                          </a:lnTo>
                          <a:lnTo>
                            <a:pt x="18" y="8"/>
                          </a:lnTo>
                          <a:lnTo>
                            <a:pt x="24" y="9"/>
                          </a:lnTo>
                          <a:lnTo>
                            <a:pt x="18" y="11"/>
                          </a:lnTo>
                          <a:lnTo>
                            <a:pt x="12" y="9"/>
                          </a:lnTo>
                          <a:lnTo>
                            <a:pt x="8" y="8"/>
                          </a:lnTo>
                          <a:lnTo>
                            <a:pt x="6" y="14"/>
                          </a:lnTo>
                          <a:lnTo>
                            <a:pt x="0" y="17"/>
                          </a:lnTo>
                          <a:lnTo>
                            <a:pt x="3" y="13"/>
                          </a:lnTo>
                          <a:lnTo>
                            <a:pt x="4" y="9"/>
                          </a:lnTo>
                          <a:lnTo>
                            <a:pt x="3" y="6"/>
                          </a:lnTo>
                          <a:lnTo>
                            <a:pt x="6" y="0"/>
                          </a:lnTo>
                        </a:path>
                      </a:pathLst>
                    </a:custGeom>
                    <a:solidFill>
                      <a:srgbClr val="60402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8489" name="Freeform 20"/>
                    <p:cNvSpPr>
                      <a:spLocks/>
                    </p:cNvSpPr>
                    <p:nvPr/>
                  </p:nvSpPr>
                  <p:spPr bwMode="auto">
                    <a:xfrm>
                      <a:off x="5598" y="2844"/>
                      <a:ext cx="20" cy="12"/>
                    </a:xfrm>
                    <a:custGeom>
                      <a:avLst/>
                      <a:gdLst>
                        <a:gd name="T0" fmla="*/ 0 w 20"/>
                        <a:gd name="T1" fmla="*/ 7 h 12"/>
                        <a:gd name="T2" fmla="*/ 10 w 20"/>
                        <a:gd name="T3" fmla="*/ 5 h 12"/>
                        <a:gd name="T4" fmla="*/ 14 w 20"/>
                        <a:gd name="T5" fmla="*/ 2 h 12"/>
                        <a:gd name="T6" fmla="*/ 17 w 20"/>
                        <a:gd name="T7" fmla="*/ 0 h 12"/>
                        <a:gd name="T8" fmla="*/ 14 w 20"/>
                        <a:gd name="T9" fmla="*/ 4 h 12"/>
                        <a:gd name="T10" fmla="*/ 13 w 20"/>
                        <a:gd name="T11" fmla="*/ 7 h 12"/>
                        <a:gd name="T12" fmla="*/ 16 w 20"/>
                        <a:gd name="T13" fmla="*/ 8 h 12"/>
                        <a:gd name="T14" fmla="*/ 19 w 20"/>
                        <a:gd name="T15" fmla="*/ 9 h 12"/>
                        <a:gd name="T16" fmla="*/ 14 w 20"/>
                        <a:gd name="T17" fmla="*/ 10 h 12"/>
                        <a:gd name="T18" fmla="*/ 13 w 20"/>
                        <a:gd name="T19" fmla="*/ 11 h 12"/>
                        <a:gd name="T20" fmla="*/ 10 w 20"/>
                        <a:gd name="T21" fmla="*/ 10 h 12"/>
                        <a:gd name="T22" fmla="*/ 8 w 20"/>
                        <a:gd name="T23" fmla="*/ 8 h 12"/>
                        <a:gd name="T24" fmla="*/ 0 w 20"/>
                        <a:gd name="T25" fmla="*/ 7 h 12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60000 65536"/>
                        <a:gd name="T37" fmla="*/ 0 60000 65536"/>
                        <a:gd name="T38" fmla="*/ 0 60000 65536"/>
                        <a:gd name="T39" fmla="*/ 0 w 20"/>
                        <a:gd name="T40" fmla="*/ 0 h 12"/>
                        <a:gd name="T41" fmla="*/ 20 w 20"/>
                        <a:gd name="T42" fmla="*/ 12 h 12"/>
                      </a:gdLst>
                      <a:ahLst/>
                      <a:cxnLst>
                        <a:cxn ang="T26">
                          <a:pos x="T0" y="T1"/>
                        </a:cxn>
                        <a:cxn ang="T27">
                          <a:pos x="T2" y="T3"/>
                        </a:cxn>
                        <a:cxn ang="T28">
                          <a:pos x="T4" y="T5"/>
                        </a:cxn>
                        <a:cxn ang="T29">
                          <a:pos x="T6" y="T7"/>
                        </a:cxn>
                        <a:cxn ang="T30">
                          <a:pos x="T8" y="T9"/>
                        </a:cxn>
                        <a:cxn ang="T31">
                          <a:pos x="T10" y="T11"/>
                        </a:cxn>
                        <a:cxn ang="T32">
                          <a:pos x="T12" y="T13"/>
                        </a:cxn>
                        <a:cxn ang="T33">
                          <a:pos x="T14" y="T15"/>
                        </a:cxn>
                        <a:cxn ang="T34">
                          <a:pos x="T16" y="T17"/>
                        </a:cxn>
                        <a:cxn ang="T35">
                          <a:pos x="T18" y="T19"/>
                        </a:cxn>
                        <a:cxn ang="T36">
                          <a:pos x="T20" y="T21"/>
                        </a:cxn>
                        <a:cxn ang="T37">
                          <a:pos x="T22" y="T23"/>
                        </a:cxn>
                        <a:cxn ang="T38">
                          <a:pos x="T24" y="T25"/>
                        </a:cxn>
                      </a:cxnLst>
                      <a:rect l="T39" t="T40" r="T41" b="T42"/>
                      <a:pathLst>
                        <a:path w="20" h="12">
                          <a:moveTo>
                            <a:pt x="0" y="7"/>
                          </a:moveTo>
                          <a:lnTo>
                            <a:pt x="10" y="5"/>
                          </a:lnTo>
                          <a:lnTo>
                            <a:pt x="14" y="2"/>
                          </a:lnTo>
                          <a:lnTo>
                            <a:pt x="17" y="0"/>
                          </a:lnTo>
                          <a:lnTo>
                            <a:pt x="14" y="4"/>
                          </a:lnTo>
                          <a:lnTo>
                            <a:pt x="13" y="7"/>
                          </a:lnTo>
                          <a:lnTo>
                            <a:pt x="16" y="8"/>
                          </a:lnTo>
                          <a:lnTo>
                            <a:pt x="19" y="9"/>
                          </a:lnTo>
                          <a:lnTo>
                            <a:pt x="14" y="10"/>
                          </a:lnTo>
                          <a:lnTo>
                            <a:pt x="13" y="11"/>
                          </a:lnTo>
                          <a:lnTo>
                            <a:pt x="10" y="10"/>
                          </a:lnTo>
                          <a:lnTo>
                            <a:pt x="8" y="8"/>
                          </a:lnTo>
                          <a:lnTo>
                            <a:pt x="0" y="7"/>
                          </a:lnTo>
                        </a:path>
                      </a:pathLst>
                    </a:custGeom>
                    <a:solidFill>
                      <a:srgbClr val="60402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8490" name="Freeform 21"/>
                    <p:cNvSpPr>
                      <a:spLocks/>
                    </p:cNvSpPr>
                    <p:nvPr/>
                  </p:nvSpPr>
                  <p:spPr bwMode="auto">
                    <a:xfrm>
                      <a:off x="5536" y="2710"/>
                      <a:ext cx="20" cy="13"/>
                    </a:xfrm>
                    <a:custGeom>
                      <a:avLst/>
                      <a:gdLst>
                        <a:gd name="T0" fmla="*/ 0 w 20"/>
                        <a:gd name="T1" fmla="*/ 4 h 13"/>
                        <a:gd name="T2" fmla="*/ 8 w 20"/>
                        <a:gd name="T3" fmla="*/ 5 h 13"/>
                        <a:gd name="T4" fmla="*/ 11 w 20"/>
                        <a:gd name="T5" fmla="*/ 7 h 13"/>
                        <a:gd name="T6" fmla="*/ 12 w 20"/>
                        <a:gd name="T7" fmla="*/ 10 h 13"/>
                        <a:gd name="T8" fmla="*/ 14 w 20"/>
                        <a:gd name="T9" fmla="*/ 12 h 13"/>
                        <a:gd name="T10" fmla="*/ 18 w 20"/>
                        <a:gd name="T11" fmla="*/ 10 h 13"/>
                        <a:gd name="T12" fmla="*/ 19 w 20"/>
                        <a:gd name="T13" fmla="*/ 5 h 13"/>
                        <a:gd name="T14" fmla="*/ 18 w 20"/>
                        <a:gd name="T15" fmla="*/ 0 h 13"/>
                        <a:gd name="T16" fmla="*/ 15 w 20"/>
                        <a:gd name="T17" fmla="*/ 0 h 13"/>
                        <a:gd name="T18" fmla="*/ 15 w 20"/>
                        <a:gd name="T19" fmla="*/ 2 h 13"/>
                        <a:gd name="T20" fmla="*/ 15 w 20"/>
                        <a:gd name="T21" fmla="*/ 6 h 13"/>
                        <a:gd name="T22" fmla="*/ 11 w 20"/>
                        <a:gd name="T23" fmla="*/ 3 h 13"/>
                        <a:gd name="T24" fmla="*/ 7 w 20"/>
                        <a:gd name="T25" fmla="*/ 1 h 13"/>
                        <a:gd name="T26" fmla="*/ 0 w 20"/>
                        <a:gd name="T27" fmla="*/ 4 h 13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w 20"/>
                        <a:gd name="T43" fmla="*/ 0 h 13"/>
                        <a:gd name="T44" fmla="*/ 20 w 20"/>
                        <a:gd name="T45" fmla="*/ 13 h 13"/>
                      </a:gdLst>
                      <a:ahLst/>
                      <a:cxnLst>
                        <a:cxn ang="T28">
                          <a:pos x="T0" y="T1"/>
                        </a:cxn>
                        <a:cxn ang="T29">
                          <a:pos x="T2" y="T3"/>
                        </a:cxn>
                        <a:cxn ang="T30">
                          <a:pos x="T4" y="T5"/>
                        </a:cxn>
                        <a:cxn ang="T31">
                          <a:pos x="T6" y="T7"/>
                        </a:cxn>
                        <a:cxn ang="T32">
                          <a:pos x="T8" y="T9"/>
                        </a:cxn>
                        <a:cxn ang="T33">
                          <a:pos x="T10" y="T11"/>
                        </a:cxn>
                        <a:cxn ang="T34">
                          <a:pos x="T12" y="T13"/>
                        </a:cxn>
                        <a:cxn ang="T35">
                          <a:pos x="T14" y="T15"/>
                        </a:cxn>
                        <a:cxn ang="T36">
                          <a:pos x="T16" y="T17"/>
                        </a:cxn>
                        <a:cxn ang="T37">
                          <a:pos x="T18" y="T19"/>
                        </a:cxn>
                        <a:cxn ang="T38">
                          <a:pos x="T20" y="T21"/>
                        </a:cxn>
                        <a:cxn ang="T39">
                          <a:pos x="T22" y="T23"/>
                        </a:cxn>
                        <a:cxn ang="T40">
                          <a:pos x="T24" y="T25"/>
                        </a:cxn>
                        <a:cxn ang="T41">
                          <a:pos x="T26" y="T27"/>
                        </a:cxn>
                      </a:cxnLst>
                      <a:rect l="T42" t="T43" r="T44" b="T45"/>
                      <a:pathLst>
                        <a:path w="20" h="13">
                          <a:moveTo>
                            <a:pt x="0" y="4"/>
                          </a:moveTo>
                          <a:lnTo>
                            <a:pt x="8" y="5"/>
                          </a:lnTo>
                          <a:lnTo>
                            <a:pt x="11" y="7"/>
                          </a:lnTo>
                          <a:lnTo>
                            <a:pt x="12" y="10"/>
                          </a:lnTo>
                          <a:lnTo>
                            <a:pt x="14" y="12"/>
                          </a:lnTo>
                          <a:lnTo>
                            <a:pt x="18" y="10"/>
                          </a:lnTo>
                          <a:lnTo>
                            <a:pt x="19" y="5"/>
                          </a:lnTo>
                          <a:lnTo>
                            <a:pt x="18" y="0"/>
                          </a:lnTo>
                          <a:lnTo>
                            <a:pt x="15" y="0"/>
                          </a:lnTo>
                          <a:lnTo>
                            <a:pt x="15" y="2"/>
                          </a:lnTo>
                          <a:lnTo>
                            <a:pt x="15" y="6"/>
                          </a:lnTo>
                          <a:lnTo>
                            <a:pt x="11" y="3"/>
                          </a:lnTo>
                          <a:lnTo>
                            <a:pt x="7" y="1"/>
                          </a:lnTo>
                          <a:lnTo>
                            <a:pt x="0" y="4"/>
                          </a:lnTo>
                        </a:path>
                      </a:pathLst>
                    </a:custGeom>
                    <a:solidFill>
                      <a:srgbClr val="60402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8491" name="Freeform 22"/>
                    <p:cNvSpPr>
                      <a:spLocks/>
                    </p:cNvSpPr>
                    <p:nvPr/>
                  </p:nvSpPr>
                  <p:spPr bwMode="auto">
                    <a:xfrm>
                      <a:off x="5551" y="2724"/>
                      <a:ext cx="16" cy="6"/>
                    </a:xfrm>
                    <a:custGeom>
                      <a:avLst/>
                      <a:gdLst>
                        <a:gd name="T0" fmla="*/ 0 w 16"/>
                        <a:gd name="T1" fmla="*/ 0 h 6"/>
                        <a:gd name="T2" fmla="*/ 7 w 16"/>
                        <a:gd name="T3" fmla="*/ 5 h 6"/>
                        <a:gd name="T4" fmla="*/ 12 w 16"/>
                        <a:gd name="T5" fmla="*/ 5 h 6"/>
                        <a:gd name="T6" fmla="*/ 15 w 16"/>
                        <a:gd name="T7" fmla="*/ 2 h 6"/>
                        <a:gd name="T8" fmla="*/ 10 w 16"/>
                        <a:gd name="T9" fmla="*/ 3 h 6"/>
                        <a:gd name="T10" fmla="*/ 6 w 16"/>
                        <a:gd name="T11" fmla="*/ 2 h 6"/>
                        <a:gd name="T12" fmla="*/ 0 w 16"/>
                        <a:gd name="T13" fmla="*/ 0 h 6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w 16"/>
                        <a:gd name="T22" fmla="*/ 0 h 6"/>
                        <a:gd name="T23" fmla="*/ 16 w 16"/>
                        <a:gd name="T24" fmla="*/ 6 h 6"/>
                      </a:gdLst>
                      <a:ahLst/>
                      <a:cxnLst>
                        <a:cxn ang="T14">
                          <a:pos x="T0" y="T1"/>
                        </a:cxn>
                        <a:cxn ang="T15">
                          <a:pos x="T2" y="T3"/>
                        </a:cxn>
                        <a:cxn ang="T16">
                          <a:pos x="T4" y="T5"/>
                        </a:cxn>
                        <a:cxn ang="T17">
                          <a:pos x="T6" y="T7"/>
                        </a:cxn>
                        <a:cxn ang="T18">
                          <a:pos x="T8" y="T9"/>
                        </a:cxn>
                        <a:cxn ang="T19">
                          <a:pos x="T10" y="T11"/>
                        </a:cxn>
                        <a:cxn ang="T20">
                          <a:pos x="T12" y="T13"/>
                        </a:cxn>
                      </a:cxnLst>
                      <a:rect l="T21" t="T22" r="T23" b="T24"/>
                      <a:pathLst>
                        <a:path w="16" h="6">
                          <a:moveTo>
                            <a:pt x="0" y="0"/>
                          </a:moveTo>
                          <a:lnTo>
                            <a:pt x="7" y="5"/>
                          </a:lnTo>
                          <a:lnTo>
                            <a:pt x="12" y="5"/>
                          </a:lnTo>
                          <a:lnTo>
                            <a:pt x="15" y="2"/>
                          </a:lnTo>
                          <a:lnTo>
                            <a:pt x="10" y="3"/>
                          </a:lnTo>
                          <a:lnTo>
                            <a:pt x="6" y="2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60402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</p:grpSp>
          <p:grpSp>
            <p:nvGrpSpPr>
              <p:cNvPr id="18479" name="Group 23"/>
              <p:cNvGrpSpPr>
                <a:grpSpLocks/>
              </p:cNvGrpSpPr>
              <p:nvPr/>
            </p:nvGrpSpPr>
            <p:grpSpPr bwMode="auto">
              <a:xfrm>
                <a:off x="5517" y="2756"/>
                <a:ext cx="42" cy="34"/>
                <a:chOff x="5517" y="2756"/>
                <a:chExt cx="42" cy="34"/>
              </a:xfrm>
            </p:grpSpPr>
            <p:sp>
              <p:nvSpPr>
                <p:cNvPr id="18480" name="Freeform 24"/>
                <p:cNvSpPr>
                  <a:spLocks/>
                </p:cNvSpPr>
                <p:nvPr/>
              </p:nvSpPr>
              <p:spPr bwMode="auto">
                <a:xfrm>
                  <a:off x="5533" y="2756"/>
                  <a:ext cx="26" cy="18"/>
                </a:xfrm>
                <a:custGeom>
                  <a:avLst/>
                  <a:gdLst>
                    <a:gd name="T0" fmla="*/ 0 w 26"/>
                    <a:gd name="T1" fmla="*/ 0 h 18"/>
                    <a:gd name="T2" fmla="*/ 8 w 26"/>
                    <a:gd name="T3" fmla="*/ 1 h 18"/>
                    <a:gd name="T4" fmla="*/ 17 w 26"/>
                    <a:gd name="T5" fmla="*/ 4 h 18"/>
                    <a:gd name="T6" fmla="*/ 23 w 26"/>
                    <a:gd name="T7" fmla="*/ 10 h 18"/>
                    <a:gd name="T8" fmla="*/ 25 w 26"/>
                    <a:gd name="T9" fmla="*/ 17 h 1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6"/>
                    <a:gd name="T16" fmla="*/ 0 h 18"/>
                    <a:gd name="T17" fmla="*/ 26 w 26"/>
                    <a:gd name="T18" fmla="*/ 18 h 1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6" h="18">
                      <a:moveTo>
                        <a:pt x="0" y="0"/>
                      </a:moveTo>
                      <a:lnTo>
                        <a:pt x="8" y="1"/>
                      </a:lnTo>
                      <a:lnTo>
                        <a:pt x="17" y="4"/>
                      </a:lnTo>
                      <a:lnTo>
                        <a:pt x="23" y="10"/>
                      </a:lnTo>
                      <a:lnTo>
                        <a:pt x="25" y="17"/>
                      </a:lnTo>
                    </a:path>
                  </a:pathLst>
                </a:custGeom>
                <a:noFill/>
                <a:ln w="25400" cap="rnd">
                  <a:solidFill>
                    <a:srgbClr val="A04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81" name="Freeform 25"/>
                <p:cNvSpPr>
                  <a:spLocks/>
                </p:cNvSpPr>
                <p:nvPr/>
              </p:nvSpPr>
              <p:spPr bwMode="auto">
                <a:xfrm>
                  <a:off x="5517" y="2770"/>
                  <a:ext cx="16" cy="20"/>
                </a:xfrm>
                <a:custGeom>
                  <a:avLst/>
                  <a:gdLst>
                    <a:gd name="T0" fmla="*/ 15 w 16"/>
                    <a:gd name="T1" fmla="*/ 0 h 20"/>
                    <a:gd name="T2" fmla="*/ 12 w 16"/>
                    <a:gd name="T3" fmla="*/ 0 h 20"/>
                    <a:gd name="T4" fmla="*/ 8 w 16"/>
                    <a:gd name="T5" fmla="*/ 2 h 20"/>
                    <a:gd name="T6" fmla="*/ 5 w 16"/>
                    <a:gd name="T7" fmla="*/ 6 h 20"/>
                    <a:gd name="T8" fmla="*/ 1 w 16"/>
                    <a:gd name="T9" fmla="*/ 10 h 20"/>
                    <a:gd name="T10" fmla="*/ 0 w 16"/>
                    <a:gd name="T11" fmla="*/ 15 h 20"/>
                    <a:gd name="T12" fmla="*/ 0 w 16"/>
                    <a:gd name="T13" fmla="*/ 19 h 20"/>
                    <a:gd name="T14" fmla="*/ 3 w 16"/>
                    <a:gd name="T15" fmla="*/ 18 h 20"/>
                    <a:gd name="T16" fmla="*/ 7 w 16"/>
                    <a:gd name="T17" fmla="*/ 17 h 20"/>
                    <a:gd name="T18" fmla="*/ 11 w 16"/>
                    <a:gd name="T19" fmla="*/ 14 h 20"/>
                    <a:gd name="T20" fmla="*/ 14 w 16"/>
                    <a:gd name="T21" fmla="*/ 10 h 20"/>
                    <a:gd name="T22" fmla="*/ 15 w 16"/>
                    <a:gd name="T23" fmla="*/ 4 h 20"/>
                    <a:gd name="T24" fmla="*/ 15 w 16"/>
                    <a:gd name="T25" fmla="*/ 0 h 20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16"/>
                    <a:gd name="T40" fmla="*/ 0 h 20"/>
                    <a:gd name="T41" fmla="*/ 16 w 16"/>
                    <a:gd name="T42" fmla="*/ 20 h 20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16" h="20">
                      <a:moveTo>
                        <a:pt x="15" y="0"/>
                      </a:moveTo>
                      <a:lnTo>
                        <a:pt x="12" y="0"/>
                      </a:lnTo>
                      <a:lnTo>
                        <a:pt x="8" y="2"/>
                      </a:lnTo>
                      <a:lnTo>
                        <a:pt x="5" y="6"/>
                      </a:lnTo>
                      <a:lnTo>
                        <a:pt x="1" y="10"/>
                      </a:lnTo>
                      <a:lnTo>
                        <a:pt x="0" y="15"/>
                      </a:lnTo>
                      <a:lnTo>
                        <a:pt x="0" y="19"/>
                      </a:lnTo>
                      <a:lnTo>
                        <a:pt x="3" y="18"/>
                      </a:lnTo>
                      <a:lnTo>
                        <a:pt x="7" y="17"/>
                      </a:lnTo>
                      <a:lnTo>
                        <a:pt x="11" y="14"/>
                      </a:lnTo>
                      <a:lnTo>
                        <a:pt x="14" y="10"/>
                      </a:lnTo>
                      <a:lnTo>
                        <a:pt x="15" y="4"/>
                      </a:lnTo>
                      <a:lnTo>
                        <a:pt x="15" y="0"/>
                      </a:lnTo>
                    </a:path>
                  </a:pathLst>
                </a:custGeom>
                <a:solidFill>
                  <a:srgbClr val="000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18440" name="Group 26"/>
            <p:cNvGrpSpPr>
              <a:grpSpLocks/>
            </p:cNvGrpSpPr>
            <p:nvPr/>
          </p:nvGrpSpPr>
          <p:grpSpPr bwMode="auto">
            <a:xfrm>
              <a:off x="5337" y="3270"/>
              <a:ext cx="204" cy="315"/>
              <a:chOff x="5337" y="3270"/>
              <a:chExt cx="204" cy="315"/>
            </a:xfrm>
          </p:grpSpPr>
          <p:grpSp>
            <p:nvGrpSpPr>
              <p:cNvPr id="18466" name="Group 27"/>
              <p:cNvGrpSpPr>
                <a:grpSpLocks/>
              </p:cNvGrpSpPr>
              <p:nvPr/>
            </p:nvGrpSpPr>
            <p:grpSpPr bwMode="auto">
              <a:xfrm>
                <a:off x="5337" y="3504"/>
                <a:ext cx="204" cy="81"/>
                <a:chOff x="5337" y="3504"/>
                <a:chExt cx="204" cy="81"/>
              </a:xfrm>
            </p:grpSpPr>
            <p:sp>
              <p:nvSpPr>
                <p:cNvPr id="18476" name="Freeform 28"/>
                <p:cNvSpPr>
                  <a:spLocks/>
                </p:cNvSpPr>
                <p:nvPr/>
              </p:nvSpPr>
              <p:spPr bwMode="auto">
                <a:xfrm>
                  <a:off x="5337" y="3556"/>
                  <a:ext cx="107" cy="28"/>
                </a:xfrm>
                <a:custGeom>
                  <a:avLst/>
                  <a:gdLst>
                    <a:gd name="T0" fmla="*/ 96 w 107"/>
                    <a:gd name="T1" fmla="*/ 0 h 28"/>
                    <a:gd name="T2" fmla="*/ 59 w 107"/>
                    <a:gd name="T3" fmla="*/ 3 h 28"/>
                    <a:gd name="T4" fmla="*/ 42 w 107"/>
                    <a:gd name="T5" fmla="*/ 12 h 28"/>
                    <a:gd name="T6" fmla="*/ 31 w 107"/>
                    <a:gd name="T7" fmla="*/ 13 h 28"/>
                    <a:gd name="T8" fmla="*/ 20 w 107"/>
                    <a:gd name="T9" fmla="*/ 15 h 28"/>
                    <a:gd name="T10" fmla="*/ 2 w 107"/>
                    <a:gd name="T11" fmla="*/ 21 h 28"/>
                    <a:gd name="T12" fmla="*/ 0 w 107"/>
                    <a:gd name="T13" fmla="*/ 22 h 28"/>
                    <a:gd name="T14" fmla="*/ 0 w 107"/>
                    <a:gd name="T15" fmla="*/ 27 h 28"/>
                    <a:gd name="T16" fmla="*/ 47 w 107"/>
                    <a:gd name="T17" fmla="*/ 27 h 28"/>
                    <a:gd name="T18" fmla="*/ 87 w 107"/>
                    <a:gd name="T19" fmla="*/ 18 h 28"/>
                    <a:gd name="T20" fmla="*/ 89 w 107"/>
                    <a:gd name="T21" fmla="*/ 22 h 28"/>
                    <a:gd name="T22" fmla="*/ 104 w 107"/>
                    <a:gd name="T23" fmla="*/ 22 h 28"/>
                    <a:gd name="T24" fmla="*/ 105 w 107"/>
                    <a:gd name="T25" fmla="*/ 19 h 28"/>
                    <a:gd name="T26" fmla="*/ 106 w 107"/>
                    <a:gd name="T27" fmla="*/ 13 h 28"/>
                    <a:gd name="T28" fmla="*/ 105 w 107"/>
                    <a:gd name="T29" fmla="*/ 8 h 28"/>
                    <a:gd name="T30" fmla="*/ 102 w 107"/>
                    <a:gd name="T31" fmla="*/ 3 h 28"/>
                    <a:gd name="T32" fmla="*/ 96 w 107"/>
                    <a:gd name="T33" fmla="*/ 0 h 28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107"/>
                    <a:gd name="T52" fmla="*/ 0 h 28"/>
                    <a:gd name="T53" fmla="*/ 107 w 107"/>
                    <a:gd name="T54" fmla="*/ 28 h 28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107" h="28">
                      <a:moveTo>
                        <a:pt x="96" y="0"/>
                      </a:moveTo>
                      <a:lnTo>
                        <a:pt x="59" y="3"/>
                      </a:lnTo>
                      <a:lnTo>
                        <a:pt x="42" y="12"/>
                      </a:lnTo>
                      <a:lnTo>
                        <a:pt x="31" y="13"/>
                      </a:lnTo>
                      <a:lnTo>
                        <a:pt x="20" y="15"/>
                      </a:lnTo>
                      <a:lnTo>
                        <a:pt x="2" y="21"/>
                      </a:lnTo>
                      <a:lnTo>
                        <a:pt x="0" y="22"/>
                      </a:lnTo>
                      <a:lnTo>
                        <a:pt x="0" y="27"/>
                      </a:lnTo>
                      <a:lnTo>
                        <a:pt x="47" y="27"/>
                      </a:lnTo>
                      <a:lnTo>
                        <a:pt x="87" y="18"/>
                      </a:lnTo>
                      <a:lnTo>
                        <a:pt x="89" y="22"/>
                      </a:lnTo>
                      <a:lnTo>
                        <a:pt x="104" y="22"/>
                      </a:lnTo>
                      <a:lnTo>
                        <a:pt x="105" y="19"/>
                      </a:lnTo>
                      <a:lnTo>
                        <a:pt x="106" y="13"/>
                      </a:lnTo>
                      <a:lnTo>
                        <a:pt x="105" y="8"/>
                      </a:lnTo>
                      <a:lnTo>
                        <a:pt x="102" y="3"/>
                      </a:lnTo>
                      <a:lnTo>
                        <a:pt x="96" y="0"/>
                      </a:lnTo>
                    </a:path>
                  </a:pathLst>
                </a:custGeom>
                <a:solidFill>
                  <a:srgbClr val="303030"/>
                </a:solid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77" name="Freeform 29"/>
                <p:cNvSpPr>
                  <a:spLocks/>
                </p:cNvSpPr>
                <p:nvPr/>
              </p:nvSpPr>
              <p:spPr bwMode="auto">
                <a:xfrm>
                  <a:off x="5461" y="3504"/>
                  <a:ext cx="80" cy="81"/>
                </a:xfrm>
                <a:custGeom>
                  <a:avLst/>
                  <a:gdLst>
                    <a:gd name="T0" fmla="*/ 36 w 80"/>
                    <a:gd name="T1" fmla="*/ 29 h 81"/>
                    <a:gd name="T2" fmla="*/ 25 w 80"/>
                    <a:gd name="T3" fmla="*/ 27 h 81"/>
                    <a:gd name="T4" fmla="*/ 21 w 80"/>
                    <a:gd name="T5" fmla="*/ 43 h 81"/>
                    <a:gd name="T6" fmla="*/ 3 w 80"/>
                    <a:gd name="T7" fmla="*/ 65 h 81"/>
                    <a:gd name="T8" fmla="*/ 0 w 80"/>
                    <a:gd name="T9" fmla="*/ 73 h 81"/>
                    <a:gd name="T10" fmla="*/ 0 w 80"/>
                    <a:gd name="T11" fmla="*/ 78 h 81"/>
                    <a:gd name="T12" fmla="*/ 2 w 80"/>
                    <a:gd name="T13" fmla="*/ 80 h 81"/>
                    <a:gd name="T14" fmla="*/ 41 w 80"/>
                    <a:gd name="T15" fmla="*/ 50 h 81"/>
                    <a:gd name="T16" fmla="*/ 62 w 80"/>
                    <a:gd name="T17" fmla="*/ 27 h 81"/>
                    <a:gd name="T18" fmla="*/ 65 w 80"/>
                    <a:gd name="T19" fmla="*/ 30 h 81"/>
                    <a:gd name="T20" fmla="*/ 79 w 80"/>
                    <a:gd name="T21" fmla="*/ 18 h 81"/>
                    <a:gd name="T22" fmla="*/ 79 w 80"/>
                    <a:gd name="T23" fmla="*/ 11 h 81"/>
                    <a:gd name="T24" fmla="*/ 77 w 80"/>
                    <a:gd name="T25" fmla="*/ 6 h 81"/>
                    <a:gd name="T26" fmla="*/ 72 w 80"/>
                    <a:gd name="T27" fmla="*/ 2 h 81"/>
                    <a:gd name="T28" fmla="*/ 66 w 80"/>
                    <a:gd name="T29" fmla="*/ 0 h 81"/>
                    <a:gd name="T30" fmla="*/ 36 w 80"/>
                    <a:gd name="T31" fmla="*/ 29 h 81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80"/>
                    <a:gd name="T49" fmla="*/ 0 h 81"/>
                    <a:gd name="T50" fmla="*/ 80 w 80"/>
                    <a:gd name="T51" fmla="*/ 81 h 81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80" h="81">
                      <a:moveTo>
                        <a:pt x="36" y="29"/>
                      </a:moveTo>
                      <a:lnTo>
                        <a:pt x="25" y="27"/>
                      </a:lnTo>
                      <a:lnTo>
                        <a:pt x="21" y="43"/>
                      </a:lnTo>
                      <a:lnTo>
                        <a:pt x="3" y="65"/>
                      </a:lnTo>
                      <a:lnTo>
                        <a:pt x="0" y="73"/>
                      </a:lnTo>
                      <a:lnTo>
                        <a:pt x="0" y="78"/>
                      </a:lnTo>
                      <a:lnTo>
                        <a:pt x="2" y="80"/>
                      </a:lnTo>
                      <a:lnTo>
                        <a:pt x="41" y="50"/>
                      </a:lnTo>
                      <a:lnTo>
                        <a:pt x="62" y="27"/>
                      </a:lnTo>
                      <a:lnTo>
                        <a:pt x="65" y="30"/>
                      </a:lnTo>
                      <a:lnTo>
                        <a:pt x="79" y="18"/>
                      </a:lnTo>
                      <a:lnTo>
                        <a:pt x="79" y="11"/>
                      </a:lnTo>
                      <a:lnTo>
                        <a:pt x="77" y="6"/>
                      </a:lnTo>
                      <a:lnTo>
                        <a:pt x="72" y="2"/>
                      </a:lnTo>
                      <a:lnTo>
                        <a:pt x="66" y="0"/>
                      </a:lnTo>
                      <a:lnTo>
                        <a:pt x="36" y="29"/>
                      </a:lnTo>
                    </a:path>
                  </a:pathLst>
                </a:custGeom>
                <a:solidFill>
                  <a:srgbClr val="303030"/>
                </a:solid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8467" name="Group 30"/>
              <p:cNvGrpSpPr>
                <a:grpSpLocks/>
              </p:cNvGrpSpPr>
              <p:nvPr/>
            </p:nvGrpSpPr>
            <p:grpSpPr bwMode="auto">
              <a:xfrm>
                <a:off x="5353" y="3270"/>
                <a:ext cx="184" cy="294"/>
                <a:chOff x="5353" y="3270"/>
                <a:chExt cx="184" cy="294"/>
              </a:xfrm>
            </p:grpSpPr>
            <p:sp>
              <p:nvSpPr>
                <p:cNvPr id="18468" name="Freeform 31"/>
                <p:cNvSpPr>
                  <a:spLocks/>
                </p:cNvSpPr>
                <p:nvPr/>
              </p:nvSpPr>
              <p:spPr bwMode="auto">
                <a:xfrm>
                  <a:off x="5353" y="3270"/>
                  <a:ext cx="184" cy="294"/>
                </a:xfrm>
                <a:custGeom>
                  <a:avLst/>
                  <a:gdLst>
                    <a:gd name="T0" fmla="*/ 16 w 184"/>
                    <a:gd name="T1" fmla="*/ 0 h 294"/>
                    <a:gd name="T2" fmla="*/ 54 w 184"/>
                    <a:gd name="T3" fmla="*/ 12 h 294"/>
                    <a:gd name="T4" fmla="*/ 70 w 184"/>
                    <a:gd name="T5" fmla="*/ 14 h 294"/>
                    <a:gd name="T6" fmla="*/ 84 w 184"/>
                    <a:gd name="T7" fmla="*/ 24 h 294"/>
                    <a:gd name="T8" fmla="*/ 103 w 184"/>
                    <a:gd name="T9" fmla="*/ 36 h 294"/>
                    <a:gd name="T10" fmla="*/ 121 w 184"/>
                    <a:gd name="T11" fmla="*/ 40 h 294"/>
                    <a:gd name="T12" fmla="*/ 135 w 184"/>
                    <a:gd name="T13" fmla="*/ 46 h 294"/>
                    <a:gd name="T14" fmla="*/ 144 w 184"/>
                    <a:gd name="T15" fmla="*/ 62 h 294"/>
                    <a:gd name="T16" fmla="*/ 147 w 184"/>
                    <a:gd name="T17" fmla="*/ 72 h 294"/>
                    <a:gd name="T18" fmla="*/ 149 w 184"/>
                    <a:gd name="T19" fmla="*/ 81 h 294"/>
                    <a:gd name="T20" fmla="*/ 148 w 184"/>
                    <a:gd name="T21" fmla="*/ 92 h 294"/>
                    <a:gd name="T22" fmla="*/ 146 w 184"/>
                    <a:gd name="T23" fmla="*/ 107 h 294"/>
                    <a:gd name="T24" fmla="*/ 147 w 184"/>
                    <a:gd name="T25" fmla="*/ 126 h 294"/>
                    <a:gd name="T26" fmla="*/ 148 w 184"/>
                    <a:gd name="T27" fmla="*/ 153 h 294"/>
                    <a:gd name="T28" fmla="*/ 154 w 184"/>
                    <a:gd name="T29" fmla="*/ 177 h 294"/>
                    <a:gd name="T30" fmla="*/ 159 w 184"/>
                    <a:gd name="T31" fmla="*/ 199 h 294"/>
                    <a:gd name="T32" fmla="*/ 171 w 184"/>
                    <a:gd name="T33" fmla="*/ 218 h 294"/>
                    <a:gd name="T34" fmla="*/ 183 w 184"/>
                    <a:gd name="T35" fmla="*/ 233 h 294"/>
                    <a:gd name="T36" fmla="*/ 165 w 184"/>
                    <a:gd name="T37" fmla="*/ 245 h 294"/>
                    <a:gd name="T38" fmla="*/ 153 w 184"/>
                    <a:gd name="T39" fmla="*/ 259 h 294"/>
                    <a:gd name="T40" fmla="*/ 133 w 184"/>
                    <a:gd name="T41" fmla="*/ 273 h 294"/>
                    <a:gd name="T42" fmla="*/ 126 w 184"/>
                    <a:gd name="T43" fmla="*/ 263 h 294"/>
                    <a:gd name="T44" fmla="*/ 123 w 184"/>
                    <a:gd name="T45" fmla="*/ 246 h 294"/>
                    <a:gd name="T46" fmla="*/ 114 w 184"/>
                    <a:gd name="T47" fmla="*/ 231 h 294"/>
                    <a:gd name="T48" fmla="*/ 107 w 184"/>
                    <a:gd name="T49" fmla="*/ 213 h 294"/>
                    <a:gd name="T50" fmla="*/ 101 w 184"/>
                    <a:gd name="T51" fmla="*/ 199 h 294"/>
                    <a:gd name="T52" fmla="*/ 93 w 184"/>
                    <a:gd name="T53" fmla="*/ 183 h 294"/>
                    <a:gd name="T54" fmla="*/ 90 w 184"/>
                    <a:gd name="T55" fmla="*/ 168 h 294"/>
                    <a:gd name="T56" fmla="*/ 89 w 184"/>
                    <a:gd name="T57" fmla="*/ 155 h 294"/>
                    <a:gd name="T58" fmla="*/ 86 w 184"/>
                    <a:gd name="T59" fmla="*/ 141 h 294"/>
                    <a:gd name="T60" fmla="*/ 82 w 184"/>
                    <a:gd name="T61" fmla="*/ 125 h 294"/>
                    <a:gd name="T62" fmla="*/ 73 w 184"/>
                    <a:gd name="T63" fmla="*/ 79 h 294"/>
                    <a:gd name="T64" fmla="*/ 72 w 184"/>
                    <a:gd name="T65" fmla="*/ 105 h 294"/>
                    <a:gd name="T66" fmla="*/ 80 w 184"/>
                    <a:gd name="T67" fmla="*/ 147 h 294"/>
                    <a:gd name="T68" fmla="*/ 82 w 184"/>
                    <a:gd name="T69" fmla="*/ 173 h 294"/>
                    <a:gd name="T70" fmla="*/ 83 w 184"/>
                    <a:gd name="T71" fmla="*/ 192 h 294"/>
                    <a:gd name="T72" fmla="*/ 86 w 184"/>
                    <a:gd name="T73" fmla="*/ 208 h 294"/>
                    <a:gd name="T74" fmla="*/ 89 w 184"/>
                    <a:gd name="T75" fmla="*/ 231 h 294"/>
                    <a:gd name="T76" fmla="*/ 90 w 184"/>
                    <a:gd name="T77" fmla="*/ 257 h 294"/>
                    <a:gd name="T78" fmla="*/ 89 w 184"/>
                    <a:gd name="T79" fmla="*/ 280 h 294"/>
                    <a:gd name="T80" fmla="*/ 84 w 184"/>
                    <a:gd name="T81" fmla="*/ 288 h 294"/>
                    <a:gd name="T82" fmla="*/ 72 w 184"/>
                    <a:gd name="T83" fmla="*/ 288 h 294"/>
                    <a:gd name="T84" fmla="*/ 60 w 184"/>
                    <a:gd name="T85" fmla="*/ 287 h 294"/>
                    <a:gd name="T86" fmla="*/ 45 w 184"/>
                    <a:gd name="T87" fmla="*/ 291 h 294"/>
                    <a:gd name="T88" fmla="*/ 32 w 184"/>
                    <a:gd name="T89" fmla="*/ 293 h 294"/>
                    <a:gd name="T90" fmla="*/ 27 w 184"/>
                    <a:gd name="T91" fmla="*/ 290 h 294"/>
                    <a:gd name="T92" fmla="*/ 25 w 184"/>
                    <a:gd name="T93" fmla="*/ 273 h 294"/>
                    <a:gd name="T94" fmla="*/ 28 w 184"/>
                    <a:gd name="T95" fmla="*/ 247 h 294"/>
                    <a:gd name="T96" fmla="*/ 30 w 184"/>
                    <a:gd name="T97" fmla="*/ 220 h 294"/>
                    <a:gd name="T98" fmla="*/ 32 w 184"/>
                    <a:gd name="T99" fmla="*/ 202 h 294"/>
                    <a:gd name="T100" fmla="*/ 29 w 184"/>
                    <a:gd name="T101" fmla="*/ 191 h 294"/>
                    <a:gd name="T102" fmla="*/ 25 w 184"/>
                    <a:gd name="T103" fmla="*/ 179 h 294"/>
                    <a:gd name="T104" fmla="*/ 22 w 184"/>
                    <a:gd name="T105" fmla="*/ 159 h 294"/>
                    <a:gd name="T106" fmla="*/ 16 w 184"/>
                    <a:gd name="T107" fmla="*/ 141 h 294"/>
                    <a:gd name="T108" fmla="*/ 7 w 184"/>
                    <a:gd name="T109" fmla="*/ 114 h 294"/>
                    <a:gd name="T110" fmla="*/ 3 w 184"/>
                    <a:gd name="T111" fmla="*/ 103 h 294"/>
                    <a:gd name="T112" fmla="*/ 0 w 184"/>
                    <a:gd name="T113" fmla="*/ 89 h 294"/>
                    <a:gd name="T114" fmla="*/ 0 w 184"/>
                    <a:gd name="T115" fmla="*/ 80 h 294"/>
                    <a:gd name="T116" fmla="*/ 0 w 184"/>
                    <a:gd name="T117" fmla="*/ 68 h 294"/>
                    <a:gd name="T118" fmla="*/ 0 w 184"/>
                    <a:gd name="T119" fmla="*/ 54 h 294"/>
                    <a:gd name="T120" fmla="*/ 3 w 184"/>
                    <a:gd name="T121" fmla="*/ 38 h 294"/>
                    <a:gd name="T122" fmla="*/ 7 w 184"/>
                    <a:gd name="T123" fmla="*/ 19 h 294"/>
                    <a:gd name="T124" fmla="*/ 16 w 184"/>
                    <a:gd name="T125" fmla="*/ 0 h 294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184"/>
                    <a:gd name="T190" fmla="*/ 0 h 294"/>
                    <a:gd name="T191" fmla="*/ 184 w 184"/>
                    <a:gd name="T192" fmla="*/ 294 h 294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184" h="294">
                      <a:moveTo>
                        <a:pt x="16" y="0"/>
                      </a:moveTo>
                      <a:lnTo>
                        <a:pt x="54" y="12"/>
                      </a:lnTo>
                      <a:lnTo>
                        <a:pt x="70" y="14"/>
                      </a:lnTo>
                      <a:lnTo>
                        <a:pt x="84" y="24"/>
                      </a:lnTo>
                      <a:lnTo>
                        <a:pt x="103" y="36"/>
                      </a:lnTo>
                      <a:lnTo>
                        <a:pt x="121" y="40"/>
                      </a:lnTo>
                      <a:lnTo>
                        <a:pt x="135" y="46"/>
                      </a:lnTo>
                      <a:lnTo>
                        <a:pt x="144" y="62"/>
                      </a:lnTo>
                      <a:lnTo>
                        <a:pt x="147" y="72"/>
                      </a:lnTo>
                      <a:lnTo>
                        <a:pt x="149" y="81"/>
                      </a:lnTo>
                      <a:lnTo>
                        <a:pt x="148" y="92"/>
                      </a:lnTo>
                      <a:lnTo>
                        <a:pt x="146" y="107"/>
                      </a:lnTo>
                      <a:lnTo>
                        <a:pt x="147" y="126"/>
                      </a:lnTo>
                      <a:lnTo>
                        <a:pt x="148" y="153"/>
                      </a:lnTo>
                      <a:lnTo>
                        <a:pt x="154" y="177"/>
                      </a:lnTo>
                      <a:lnTo>
                        <a:pt x="159" y="199"/>
                      </a:lnTo>
                      <a:lnTo>
                        <a:pt x="171" y="218"/>
                      </a:lnTo>
                      <a:lnTo>
                        <a:pt x="183" y="233"/>
                      </a:lnTo>
                      <a:lnTo>
                        <a:pt x="165" y="245"/>
                      </a:lnTo>
                      <a:lnTo>
                        <a:pt x="153" y="259"/>
                      </a:lnTo>
                      <a:lnTo>
                        <a:pt x="133" y="273"/>
                      </a:lnTo>
                      <a:lnTo>
                        <a:pt x="126" y="263"/>
                      </a:lnTo>
                      <a:lnTo>
                        <a:pt x="123" y="246"/>
                      </a:lnTo>
                      <a:lnTo>
                        <a:pt x="114" y="231"/>
                      </a:lnTo>
                      <a:lnTo>
                        <a:pt x="107" y="213"/>
                      </a:lnTo>
                      <a:lnTo>
                        <a:pt x="101" y="199"/>
                      </a:lnTo>
                      <a:lnTo>
                        <a:pt x="93" y="183"/>
                      </a:lnTo>
                      <a:lnTo>
                        <a:pt x="90" y="168"/>
                      </a:lnTo>
                      <a:lnTo>
                        <a:pt x="89" y="155"/>
                      </a:lnTo>
                      <a:lnTo>
                        <a:pt x="86" y="141"/>
                      </a:lnTo>
                      <a:lnTo>
                        <a:pt x="82" y="125"/>
                      </a:lnTo>
                      <a:lnTo>
                        <a:pt x="73" y="79"/>
                      </a:lnTo>
                      <a:lnTo>
                        <a:pt x="72" y="105"/>
                      </a:lnTo>
                      <a:lnTo>
                        <a:pt x="80" y="147"/>
                      </a:lnTo>
                      <a:lnTo>
                        <a:pt x="82" y="173"/>
                      </a:lnTo>
                      <a:lnTo>
                        <a:pt x="83" y="192"/>
                      </a:lnTo>
                      <a:lnTo>
                        <a:pt x="86" y="208"/>
                      </a:lnTo>
                      <a:lnTo>
                        <a:pt x="89" y="231"/>
                      </a:lnTo>
                      <a:lnTo>
                        <a:pt x="90" y="257"/>
                      </a:lnTo>
                      <a:lnTo>
                        <a:pt x="89" y="280"/>
                      </a:lnTo>
                      <a:lnTo>
                        <a:pt x="84" y="288"/>
                      </a:lnTo>
                      <a:lnTo>
                        <a:pt x="72" y="288"/>
                      </a:lnTo>
                      <a:lnTo>
                        <a:pt x="60" y="287"/>
                      </a:lnTo>
                      <a:lnTo>
                        <a:pt x="45" y="291"/>
                      </a:lnTo>
                      <a:lnTo>
                        <a:pt x="32" y="293"/>
                      </a:lnTo>
                      <a:lnTo>
                        <a:pt x="27" y="290"/>
                      </a:lnTo>
                      <a:lnTo>
                        <a:pt x="25" y="273"/>
                      </a:lnTo>
                      <a:lnTo>
                        <a:pt x="28" y="247"/>
                      </a:lnTo>
                      <a:lnTo>
                        <a:pt x="30" y="220"/>
                      </a:lnTo>
                      <a:lnTo>
                        <a:pt x="32" y="202"/>
                      </a:lnTo>
                      <a:lnTo>
                        <a:pt x="29" y="191"/>
                      </a:lnTo>
                      <a:lnTo>
                        <a:pt x="25" y="179"/>
                      </a:lnTo>
                      <a:lnTo>
                        <a:pt x="22" y="159"/>
                      </a:lnTo>
                      <a:lnTo>
                        <a:pt x="16" y="141"/>
                      </a:lnTo>
                      <a:lnTo>
                        <a:pt x="7" y="114"/>
                      </a:lnTo>
                      <a:lnTo>
                        <a:pt x="3" y="103"/>
                      </a:lnTo>
                      <a:lnTo>
                        <a:pt x="0" y="89"/>
                      </a:lnTo>
                      <a:lnTo>
                        <a:pt x="0" y="80"/>
                      </a:lnTo>
                      <a:lnTo>
                        <a:pt x="0" y="68"/>
                      </a:lnTo>
                      <a:lnTo>
                        <a:pt x="0" y="54"/>
                      </a:lnTo>
                      <a:lnTo>
                        <a:pt x="3" y="38"/>
                      </a:lnTo>
                      <a:lnTo>
                        <a:pt x="7" y="19"/>
                      </a:lnTo>
                      <a:lnTo>
                        <a:pt x="16" y="0"/>
                      </a:lnTo>
                    </a:path>
                  </a:pathLst>
                </a:custGeom>
                <a:solidFill>
                  <a:srgbClr val="00A080"/>
                </a:solid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8469" name="Group 32"/>
                <p:cNvGrpSpPr>
                  <a:grpSpLocks/>
                </p:cNvGrpSpPr>
                <p:nvPr/>
              </p:nvGrpSpPr>
              <p:grpSpPr bwMode="auto">
                <a:xfrm>
                  <a:off x="5359" y="3279"/>
                  <a:ext cx="145" cy="201"/>
                  <a:chOff x="5359" y="3279"/>
                  <a:chExt cx="145" cy="201"/>
                </a:xfrm>
              </p:grpSpPr>
              <p:sp>
                <p:nvSpPr>
                  <p:cNvPr id="18470" name="Freeform 33"/>
                  <p:cNvSpPr>
                    <a:spLocks/>
                  </p:cNvSpPr>
                  <p:nvPr/>
                </p:nvSpPr>
                <p:spPr bwMode="auto">
                  <a:xfrm>
                    <a:off x="5359" y="3279"/>
                    <a:ext cx="137" cy="53"/>
                  </a:xfrm>
                  <a:custGeom>
                    <a:avLst/>
                    <a:gdLst>
                      <a:gd name="T0" fmla="*/ 5 w 137"/>
                      <a:gd name="T1" fmla="*/ 0 h 53"/>
                      <a:gd name="T2" fmla="*/ 66 w 137"/>
                      <a:gd name="T3" fmla="*/ 11 h 53"/>
                      <a:gd name="T4" fmla="*/ 136 w 137"/>
                      <a:gd name="T5" fmla="*/ 49 h 53"/>
                      <a:gd name="T6" fmla="*/ 133 w 137"/>
                      <a:gd name="T7" fmla="*/ 52 h 53"/>
                      <a:gd name="T8" fmla="*/ 124 w 137"/>
                      <a:gd name="T9" fmla="*/ 47 h 53"/>
                      <a:gd name="T10" fmla="*/ 120 w 137"/>
                      <a:gd name="T11" fmla="*/ 44 h 53"/>
                      <a:gd name="T12" fmla="*/ 111 w 137"/>
                      <a:gd name="T13" fmla="*/ 40 h 53"/>
                      <a:gd name="T14" fmla="*/ 104 w 137"/>
                      <a:gd name="T15" fmla="*/ 40 h 53"/>
                      <a:gd name="T16" fmla="*/ 99 w 137"/>
                      <a:gd name="T17" fmla="*/ 40 h 53"/>
                      <a:gd name="T18" fmla="*/ 92 w 137"/>
                      <a:gd name="T19" fmla="*/ 39 h 53"/>
                      <a:gd name="T20" fmla="*/ 83 w 137"/>
                      <a:gd name="T21" fmla="*/ 38 h 53"/>
                      <a:gd name="T22" fmla="*/ 75 w 137"/>
                      <a:gd name="T23" fmla="*/ 34 h 53"/>
                      <a:gd name="T24" fmla="*/ 71 w 137"/>
                      <a:gd name="T25" fmla="*/ 31 h 53"/>
                      <a:gd name="T26" fmla="*/ 67 w 137"/>
                      <a:gd name="T27" fmla="*/ 27 h 53"/>
                      <a:gd name="T28" fmla="*/ 62 w 137"/>
                      <a:gd name="T29" fmla="*/ 20 h 53"/>
                      <a:gd name="T30" fmla="*/ 57 w 137"/>
                      <a:gd name="T31" fmla="*/ 19 h 53"/>
                      <a:gd name="T32" fmla="*/ 49 w 137"/>
                      <a:gd name="T33" fmla="*/ 16 h 53"/>
                      <a:gd name="T34" fmla="*/ 41 w 137"/>
                      <a:gd name="T35" fmla="*/ 16 h 53"/>
                      <a:gd name="T36" fmla="*/ 33 w 137"/>
                      <a:gd name="T37" fmla="*/ 17 h 53"/>
                      <a:gd name="T38" fmla="*/ 25 w 137"/>
                      <a:gd name="T39" fmla="*/ 19 h 53"/>
                      <a:gd name="T40" fmla="*/ 17 w 137"/>
                      <a:gd name="T41" fmla="*/ 16 h 53"/>
                      <a:gd name="T42" fmla="*/ 8 w 137"/>
                      <a:gd name="T43" fmla="*/ 15 h 53"/>
                      <a:gd name="T44" fmla="*/ 0 w 137"/>
                      <a:gd name="T45" fmla="*/ 19 h 53"/>
                      <a:gd name="T46" fmla="*/ 1 w 137"/>
                      <a:gd name="T47" fmla="*/ 11 h 53"/>
                      <a:gd name="T48" fmla="*/ 4 w 137"/>
                      <a:gd name="T49" fmla="*/ 6 h 53"/>
                      <a:gd name="T50" fmla="*/ 5 w 137"/>
                      <a:gd name="T51" fmla="*/ 0 h 53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w 137"/>
                      <a:gd name="T79" fmla="*/ 0 h 53"/>
                      <a:gd name="T80" fmla="*/ 137 w 137"/>
                      <a:gd name="T81" fmla="*/ 53 h 53"/>
                    </a:gdLst>
                    <a:ahLst/>
                    <a:cxnLst>
                      <a:cxn ang="T52">
                        <a:pos x="T0" y="T1"/>
                      </a:cxn>
                      <a:cxn ang="T53">
                        <a:pos x="T2" y="T3"/>
                      </a:cxn>
                      <a:cxn ang="T54">
                        <a:pos x="T4" y="T5"/>
                      </a:cxn>
                      <a:cxn ang="T55">
                        <a:pos x="T6" y="T7"/>
                      </a:cxn>
                      <a:cxn ang="T56">
                        <a:pos x="T8" y="T9"/>
                      </a:cxn>
                      <a:cxn ang="T57">
                        <a:pos x="T10" y="T11"/>
                      </a:cxn>
                      <a:cxn ang="T58">
                        <a:pos x="T12" y="T13"/>
                      </a:cxn>
                      <a:cxn ang="T59">
                        <a:pos x="T14" y="T15"/>
                      </a:cxn>
                      <a:cxn ang="T60">
                        <a:pos x="T16" y="T17"/>
                      </a:cxn>
                      <a:cxn ang="T61">
                        <a:pos x="T18" y="T19"/>
                      </a:cxn>
                      <a:cxn ang="T62">
                        <a:pos x="T20" y="T21"/>
                      </a:cxn>
                      <a:cxn ang="T63">
                        <a:pos x="T22" y="T23"/>
                      </a:cxn>
                      <a:cxn ang="T64">
                        <a:pos x="T24" y="T25"/>
                      </a:cxn>
                      <a:cxn ang="T65">
                        <a:pos x="T26" y="T27"/>
                      </a:cxn>
                      <a:cxn ang="T66">
                        <a:pos x="T28" y="T29"/>
                      </a:cxn>
                      <a:cxn ang="T67">
                        <a:pos x="T30" y="T31"/>
                      </a:cxn>
                      <a:cxn ang="T68">
                        <a:pos x="T32" y="T33"/>
                      </a:cxn>
                      <a:cxn ang="T69">
                        <a:pos x="T34" y="T35"/>
                      </a:cxn>
                      <a:cxn ang="T70">
                        <a:pos x="T36" y="T37"/>
                      </a:cxn>
                      <a:cxn ang="T71">
                        <a:pos x="T38" y="T39"/>
                      </a:cxn>
                      <a:cxn ang="T72">
                        <a:pos x="T40" y="T41"/>
                      </a:cxn>
                      <a:cxn ang="T73">
                        <a:pos x="T42" y="T43"/>
                      </a:cxn>
                      <a:cxn ang="T74">
                        <a:pos x="T44" y="T45"/>
                      </a:cxn>
                      <a:cxn ang="T75">
                        <a:pos x="T46" y="T47"/>
                      </a:cxn>
                      <a:cxn ang="T76">
                        <a:pos x="T48" y="T49"/>
                      </a:cxn>
                      <a:cxn ang="T77">
                        <a:pos x="T50" y="T51"/>
                      </a:cxn>
                    </a:cxnLst>
                    <a:rect l="T78" t="T79" r="T80" b="T81"/>
                    <a:pathLst>
                      <a:path w="137" h="53">
                        <a:moveTo>
                          <a:pt x="5" y="0"/>
                        </a:moveTo>
                        <a:lnTo>
                          <a:pt x="66" y="11"/>
                        </a:lnTo>
                        <a:lnTo>
                          <a:pt x="136" y="49"/>
                        </a:lnTo>
                        <a:lnTo>
                          <a:pt x="133" y="52"/>
                        </a:lnTo>
                        <a:lnTo>
                          <a:pt x="124" y="47"/>
                        </a:lnTo>
                        <a:lnTo>
                          <a:pt x="120" y="44"/>
                        </a:lnTo>
                        <a:lnTo>
                          <a:pt x="111" y="40"/>
                        </a:lnTo>
                        <a:lnTo>
                          <a:pt x="104" y="40"/>
                        </a:lnTo>
                        <a:lnTo>
                          <a:pt x="99" y="40"/>
                        </a:lnTo>
                        <a:lnTo>
                          <a:pt x="92" y="39"/>
                        </a:lnTo>
                        <a:lnTo>
                          <a:pt x="83" y="38"/>
                        </a:lnTo>
                        <a:lnTo>
                          <a:pt x="75" y="34"/>
                        </a:lnTo>
                        <a:lnTo>
                          <a:pt x="71" y="31"/>
                        </a:lnTo>
                        <a:lnTo>
                          <a:pt x="67" y="27"/>
                        </a:lnTo>
                        <a:lnTo>
                          <a:pt x="62" y="20"/>
                        </a:lnTo>
                        <a:lnTo>
                          <a:pt x="57" y="19"/>
                        </a:lnTo>
                        <a:lnTo>
                          <a:pt x="49" y="16"/>
                        </a:lnTo>
                        <a:lnTo>
                          <a:pt x="41" y="16"/>
                        </a:lnTo>
                        <a:lnTo>
                          <a:pt x="33" y="17"/>
                        </a:lnTo>
                        <a:lnTo>
                          <a:pt x="25" y="19"/>
                        </a:lnTo>
                        <a:lnTo>
                          <a:pt x="17" y="16"/>
                        </a:lnTo>
                        <a:lnTo>
                          <a:pt x="8" y="15"/>
                        </a:lnTo>
                        <a:lnTo>
                          <a:pt x="0" y="19"/>
                        </a:lnTo>
                        <a:lnTo>
                          <a:pt x="1" y="11"/>
                        </a:lnTo>
                        <a:lnTo>
                          <a:pt x="4" y="6"/>
                        </a:lnTo>
                        <a:lnTo>
                          <a:pt x="5" y="0"/>
                        </a:lnTo>
                      </a:path>
                    </a:pathLst>
                  </a:custGeom>
                  <a:solidFill>
                    <a:srgbClr val="006060"/>
                  </a:solidFill>
                  <a:ln w="12700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8471" name="Freeform 34"/>
                  <p:cNvSpPr>
                    <a:spLocks/>
                  </p:cNvSpPr>
                  <p:nvPr/>
                </p:nvSpPr>
                <p:spPr bwMode="auto">
                  <a:xfrm>
                    <a:off x="5383" y="3463"/>
                    <a:ext cx="16" cy="8"/>
                  </a:xfrm>
                  <a:custGeom>
                    <a:avLst/>
                    <a:gdLst>
                      <a:gd name="T0" fmla="*/ 0 w 16"/>
                      <a:gd name="T1" fmla="*/ 7 h 8"/>
                      <a:gd name="T2" fmla="*/ 8 w 16"/>
                      <a:gd name="T3" fmla="*/ 6 h 8"/>
                      <a:gd name="T4" fmla="*/ 11 w 16"/>
                      <a:gd name="T5" fmla="*/ 4 h 8"/>
                      <a:gd name="T6" fmla="*/ 15 w 16"/>
                      <a:gd name="T7" fmla="*/ 0 h 8"/>
                      <a:gd name="T8" fmla="*/ 7 w 16"/>
                      <a:gd name="T9" fmla="*/ 5 h 8"/>
                      <a:gd name="T10" fmla="*/ 0 w 16"/>
                      <a:gd name="T11" fmla="*/ 7 h 8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6"/>
                      <a:gd name="T19" fmla="*/ 0 h 8"/>
                      <a:gd name="T20" fmla="*/ 16 w 16"/>
                      <a:gd name="T21" fmla="*/ 8 h 8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6" h="8">
                        <a:moveTo>
                          <a:pt x="0" y="7"/>
                        </a:moveTo>
                        <a:lnTo>
                          <a:pt x="8" y="6"/>
                        </a:lnTo>
                        <a:lnTo>
                          <a:pt x="11" y="4"/>
                        </a:lnTo>
                        <a:lnTo>
                          <a:pt x="15" y="0"/>
                        </a:lnTo>
                        <a:lnTo>
                          <a:pt x="7" y="5"/>
                        </a:lnTo>
                        <a:lnTo>
                          <a:pt x="0" y="7"/>
                        </a:lnTo>
                      </a:path>
                    </a:pathLst>
                  </a:custGeom>
                  <a:solidFill>
                    <a:srgbClr val="006060"/>
                  </a:solidFill>
                  <a:ln w="12700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18472" name="Group 35"/>
                  <p:cNvGrpSpPr>
                    <a:grpSpLocks/>
                  </p:cNvGrpSpPr>
                  <p:nvPr/>
                </p:nvGrpSpPr>
                <p:grpSpPr bwMode="auto">
                  <a:xfrm>
                    <a:off x="5492" y="3431"/>
                    <a:ext cx="12" cy="25"/>
                    <a:chOff x="5492" y="3431"/>
                    <a:chExt cx="12" cy="25"/>
                  </a:xfrm>
                </p:grpSpPr>
                <p:sp>
                  <p:nvSpPr>
                    <p:cNvPr id="18474" name="Freeform 36"/>
                    <p:cNvSpPr>
                      <a:spLocks/>
                    </p:cNvSpPr>
                    <p:nvPr/>
                  </p:nvSpPr>
                  <p:spPr bwMode="auto">
                    <a:xfrm>
                      <a:off x="5492" y="3431"/>
                      <a:ext cx="11" cy="15"/>
                    </a:xfrm>
                    <a:custGeom>
                      <a:avLst/>
                      <a:gdLst>
                        <a:gd name="T0" fmla="*/ 10 w 11"/>
                        <a:gd name="T1" fmla="*/ 0 h 15"/>
                        <a:gd name="T2" fmla="*/ 7 w 11"/>
                        <a:gd name="T3" fmla="*/ 11 h 15"/>
                        <a:gd name="T4" fmla="*/ 4 w 11"/>
                        <a:gd name="T5" fmla="*/ 13 h 15"/>
                        <a:gd name="T6" fmla="*/ 0 w 11"/>
                        <a:gd name="T7" fmla="*/ 14 h 15"/>
                        <a:gd name="T8" fmla="*/ 5 w 11"/>
                        <a:gd name="T9" fmla="*/ 10 h 15"/>
                        <a:gd name="T10" fmla="*/ 10 w 11"/>
                        <a:gd name="T11" fmla="*/ 0 h 15"/>
                        <a:gd name="T12" fmla="*/ 0 60000 65536"/>
                        <a:gd name="T13" fmla="*/ 0 60000 65536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w 11"/>
                        <a:gd name="T19" fmla="*/ 0 h 15"/>
                        <a:gd name="T20" fmla="*/ 11 w 11"/>
                        <a:gd name="T21" fmla="*/ 15 h 15"/>
                      </a:gdLst>
                      <a:ahLst/>
                      <a:cxnLst>
                        <a:cxn ang="T12">
                          <a:pos x="T0" y="T1"/>
                        </a:cxn>
                        <a:cxn ang="T13">
                          <a:pos x="T2" y="T3"/>
                        </a:cxn>
                        <a:cxn ang="T14">
                          <a:pos x="T4" y="T5"/>
                        </a:cxn>
                        <a:cxn ang="T15">
                          <a:pos x="T6" y="T7"/>
                        </a:cxn>
                        <a:cxn ang="T16">
                          <a:pos x="T8" y="T9"/>
                        </a:cxn>
                        <a:cxn ang="T17">
                          <a:pos x="T10" y="T11"/>
                        </a:cxn>
                      </a:cxnLst>
                      <a:rect l="T18" t="T19" r="T20" b="T21"/>
                      <a:pathLst>
                        <a:path w="11" h="15">
                          <a:moveTo>
                            <a:pt x="10" y="0"/>
                          </a:moveTo>
                          <a:lnTo>
                            <a:pt x="7" y="11"/>
                          </a:lnTo>
                          <a:lnTo>
                            <a:pt x="4" y="13"/>
                          </a:lnTo>
                          <a:lnTo>
                            <a:pt x="0" y="14"/>
                          </a:lnTo>
                          <a:lnTo>
                            <a:pt x="5" y="1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00606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8475" name="Freeform 37"/>
                    <p:cNvSpPr>
                      <a:spLocks/>
                    </p:cNvSpPr>
                    <p:nvPr/>
                  </p:nvSpPr>
                  <p:spPr bwMode="auto">
                    <a:xfrm>
                      <a:off x="5495" y="3432"/>
                      <a:ext cx="9" cy="24"/>
                    </a:xfrm>
                    <a:custGeom>
                      <a:avLst/>
                      <a:gdLst>
                        <a:gd name="T0" fmla="*/ 7 w 9"/>
                        <a:gd name="T1" fmla="*/ 0 h 24"/>
                        <a:gd name="T2" fmla="*/ 7 w 9"/>
                        <a:gd name="T3" fmla="*/ 10 h 24"/>
                        <a:gd name="T4" fmla="*/ 7 w 9"/>
                        <a:gd name="T5" fmla="*/ 14 h 24"/>
                        <a:gd name="T6" fmla="*/ 4 w 9"/>
                        <a:gd name="T7" fmla="*/ 19 h 24"/>
                        <a:gd name="T8" fmla="*/ 0 w 9"/>
                        <a:gd name="T9" fmla="*/ 23 h 24"/>
                        <a:gd name="T10" fmla="*/ 6 w 9"/>
                        <a:gd name="T11" fmla="*/ 19 h 24"/>
                        <a:gd name="T12" fmla="*/ 8 w 9"/>
                        <a:gd name="T13" fmla="*/ 13 h 24"/>
                        <a:gd name="T14" fmla="*/ 7 w 9"/>
                        <a:gd name="T15" fmla="*/ 0 h 2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9"/>
                        <a:gd name="T25" fmla="*/ 0 h 24"/>
                        <a:gd name="T26" fmla="*/ 9 w 9"/>
                        <a:gd name="T27" fmla="*/ 24 h 24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9" h="24">
                          <a:moveTo>
                            <a:pt x="7" y="0"/>
                          </a:moveTo>
                          <a:lnTo>
                            <a:pt x="7" y="10"/>
                          </a:lnTo>
                          <a:lnTo>
                            <a:pt x="7" y="14"/>
                          </a:lnTo>
                          <a:lnTo>
                            <a:pt x="4" y="19"/>
                          </a:lnTo>
                          <a:lnTo>
                            <a:pt x="0" y="23"/>
                          </a:lnTo>
                          <a:lnTo>
                            <a:pt x="6" y="19"/>
                          </a:lnTo>
                          <a:lnTo>
                            <a:pt x="8" y="13"/>
                          </a:lnTo>
                          <a:lnTo>
                            <a:pt x="7" y="0"/>
                          </a:lnTo>
                        </a:path>
                      </a:pathLst>
                    </a:custGeom>
                    <a:solidFill>
                      <a:srgbClr val="00606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8473" name="Freeform 38"/>
                  <p:cNvSpPr>
                    <a:spLocks/>
                  </p:cNvSpPr>
                  <p:nvPr/>
                </p:nvSpPr>
                <p:spPr bwMode="auto">
                  <a:xfrm>
                    <a:off x="5383" y="3472"/>
                    <a:ext cx="16" cy="8"/>
                  </a:xfrm>
                  <a:custGeom>
                    <a:avLst/>
                    <a:gdLst>
                      <a:gd name="T0" fmla="*/ 0 w 16"/>
                      <a:gd name="T1" fmla="*/ 0 h 8"/>
                      <a:gd name="T2" fmla="*/ 4 w 16"/>
                      <a:gd name="T3" fmla="*/ 0 h 8"/>
                      <a:gd name="T4" fmla="*/ 11 w 16"/>
                      <a:gd name="T5" fmla="*/ 1 h 8"/>
                      <a:gd name="T6" fmla="*/ 13 w 16"/>
                      <a:gd name="T7" fmla="*/ 2 h 8"/>
                      <a:gd name="T8" fmla="*/ 13 w 16"/>
                      <a:gd name="T9" fmla="*/ 7 h 8"/>
                      <a:gd name="T10" fmla="*/ 15 w 16"/>
                      <a:gd name="T11" fmla="*/ 1 h 8"/>
                      <a:gd name="T12" fmla="*/ 13 w 16"/>
                      <a:gd name="T13" fmla="*/ 0 h 8"/>
                      <a:gd name="T14" fmla="*/ 0 w 16"/>
                      <a:gd name="T15" fmla="*/ 0 h 8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6"/>
                      <a:gd name="T25" fmla="*/ 0 h 8"/>
                      <a:gd name="T26" fmla="*/ 16 w 16"/>
                      <a:gd name="T27" fmla="*/ 8 h 8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6" h="8">
                        <a:moveTo>
                          <a:pt x="0" y="0"/>
                        </a:moveTo>
                        <a:lnTo>
                          <a:pt x="4" y="0"/>
                        </a:lnTo>
                        <a:lnTo>
                          <a:pt x="11" y="1"/>
                        </a:lnTo>
                        <a:lnTo>
                          <a:pt x="13" y="2"/>
                        </a:lnTo>
                        <a:lnTo>
                          <a:pt x="13" y="7"/>
                        </a:lnTo>
                        <a:lnTo>
                          <a:pt x="15" y="1"/>
                        </a:lnTo>
                        <a:lnTo>
                          <a:pt x="13" y="0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006060"/>
                  </a:solidFill>
                  <a:ln w="12700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18441" name="Group 39"/>
            <p:cNvGrpSpPr>
              <a:grpSpLocks/>
            </p:cNvGrpSpPr>
            <p:nvPr/>
          </p:nvGrpSpPr>
          <p:grpSpPr bwMode="auto">
            <a:xfrm>
              <a:off x="5250" y="3002"/>
              <a:ext cx="287" cy="330"/>
              <a:chOff x="5250" y="3002"/>
              <a:chExt cx="287" cy="330"/>
            </a:xfrm>
          </p:grpSpPr>
          <p:grpSp>
            <p:nvGrpSpPr>
              <p:cNvPr id="18442" name="Group 40"/>
              <p:cNvGrpSpPr>
                <a:grpSpLocks/>
              </p:cNvGrpSpPr>
              <p:nvPr/>
            </p:nvGrpSpPr>
            <p:grpSpPr bwMode="auto">
              <a:xfrm>
                <a:off x="5250" y="3002"/>
                <a:ext cx="87" cy="114"/>
                <a:chOff x="5250" y="3002"/>
                <a:chExt cx="87" cy="114"/>
              </a:xfrm>
            </p:grpSpPr>
            <p:sp>
              <p:nvSpPr>
                <p:cNvPr id="18460" name="Freeform 41"/>
                <p:cNvSpPr>
                  <a:spLocks/>
                </p:cNvSpPr>
                <p:nvPr/>
              </p:nvSpPr>
              <p:spPr bwMode="auto">
                <a:xfrm>
                  <a:off x="5250" y="3002"/>
                  <a:ext cx="87" cy="114"/>
                </a:xfrm>
                <a:custGeom>
                  <a:avLst/>
                  <a:gdLst>
                    <a:gd name="T0" fmla="*/ 8 w 87"/>
                    <a:gd name="T1" fmla="*/ 1 h 114"/>
                    <a:gd name="T2" fmla="*/ 25 w 87"/>
                    <a:gd name="T3" fmla="*/ 11 h 114"/>
                    <a:gd name="T4" fmla="*/ 34 w 87"/>
                    <a:gd name="T5" fmla="*/ 19 h 114"/>
                    <a:gd name="T6" fmla="*/ 48 w 87"/>
                    <a:gd name="T7" fmla="*/ 32 h 114"/>
                    <a:gd name="T8" fmla="*/ 55 w 87"/>
                    <a:gd name="T9" fmla="*/ 31 h 114"/>
                    <a:gd name="T10" fmla="*/ 63 w 87"/>
                    <a:gd name="T11" fmla="*/ 32 h 114"/>
                    <a:gd name="T12" fmla="*/ 68 w 87"/>
                    <a:gd name="T13" fmla="*/ 36 h 114"/>
                    <a:gd name="T14" fmla="*/ 72 w 87"/>
                    <a:gd name="T15" fmla="*/ 41 h 114"/>
                    <a:gd name="T16" fmla="*/ 78 w 87"/>
                    <a:gd name="T17" fmla="*/ 49 h 114"/>
                    <a:gd name="T18" fmla="*/ 84 w 87"/>
                    <a:gd name="T19" fmla="*/ 54 h 114"/>
                    <a:gd name="T20" fmla="*/ 86 w 87"/>
                    <a:gd name="T21" fmla="*/ 62 h 114"/>
                    <a:gd name="T22" fmla="*/ 78 w 87"/>
                    <a:gd name="T23" fmla="*/ 75 h 114"/>
                    <a:gd name="T24" fmla="*/ 76 w 87"/>
                    <a:gd name="T25" fmla="*/ 87 h 114"/>
                    <a:gd name="T26" fmla="*/ 70 w 87"/>
                    <a:gd name="T27" fmla="*/ 100 h 114"/>
                    <a:gd name="T28" fmla="*/ 64 w 87"/>
                    <a:gd name="T29" fmla="*/ 108 h 114"/>
                    <a:gd name="T30" fmla="*/ 57 w 87"/>
                    <a:gd name="T31" fmla="*/ 113 h 114"/>
                    <a:gd name="T32" fmla="*/ 49 w 87"/>
                    <a:gd name="T33" fmla="*/ 113 h 114"/>
                    <a:gd name="T34" fmla="*/ 34 w 87"/>
                    <a:gd name="T35" fmla="*/ 107 h 114"/>
                    <a:gd name="T36" fmla="*/ 24 w 87"/>
                    <a:gd name="T37" fmla="*/ 100 h 114"/>
                    <a:gd name="T38" fmla="*/ 17 w 87"/>
                    <a:gd name="T39" fmla="*/ 93 h 114"/>
                    <a:gd name="T40" fmla="*/ 13 w 87"/>
                    <a:gd name="T41" fmla="*/ 87 h 114"/>
                    <a:gd name="T42" fmla="*/ 12 w 87"/>
                    <a:gd name="T43" fmla="*/ 81 h 114"/>
                    <a:gd name="T44" fmla="*/ 13 w 87"/>
                    <a:gd name="T45" fmla="*/ 77 h 114"/>
                    <a:gd name="T46" fmla="*/ 16 w 87"/>
                    <a:gd name="T47" fmla="*/ 74 h 114"/>
                    <a:gd name="T48" fmla="*/ 16 w 87"/>
                    <a:gd name="T49" fmla="*/ 70 h 114"/>
                    <a:gd name="T50" fmla="*/ 18 w 87"/>
                    <a:gd name="T51" fmla="*/ 66 h 114"/>
                    <a:gd name="T52" fmla="*/ 21 w 87"/>
                    <a:gd name="T53" fmla="*/ 64 h 114"/>
                    <a:gd name="T54" fmla="*/ 25 w 87"/>
                    <a:gd name="T55" fmla="*/ 64 h 114"/>
                    <a:gd name="T56" fmla="*/ 25 w 87"/>
                    <a:gd name="T57" fmla="*/ 59 h 114"/>
                    <a:gd name="T58" fmla="*/ 27 w 87"/>
                    <a:gd name="T59" fmla="*/ 54 h 114"/>
                    <a:gd name="T60" fmla="*/ 31 w 87"/>
                    <a:gd name="T61" fmla="*/ 52 h 114"/>
                    <a:gd name="T62" fmla="*/ 38 w 87"/>
                    <a:gd name="T63" fmla="*/ 48 h 114"/>
                    <a:gd name="T64" fmla="*/ 32 w 87"/>
                    <a:gd name="T65" fmla="*/ 45 h 114"/>
                    <a:gd name="T66" fmla="*/ 25 w 87"/>
                    <a:gd name="T67" fmla="*/ 38 h 114"/>
                    <a:gd name="T68" fmla="*/ 18 w 87"/>
                    <a:gd name="T69" fmla="*/ 31 h 114"/>
                    <a:gd name="T70" fmla="*/ 9 w 87"/>
                    <a:gd name="T71" fmla="*/ 22 h 114"/>
                    <a:gd name="T72" fmla="*/ 2 w 87"/>
                    <a:gd name="T73" fmla="*/ 11 h 114"/>
                    <a:gd name="T74" fmla="*/ 0 w 87"/>
                    <a:gd name="T75" fmla="*/ 8 h 114"/>
                    <a:gd name="T76" fmla="*/ 0 w 87"/>
                    <a:gd name="T77" fmla="*/ 3 h 114"/>
                    <a:gd name="T78" fmla="*/ 2 w 87"/>
                    <a:gd name="T79" fmla="*/ 1 h 114"/>
                    <a:gd name="T80" fmla="*/ 5 w 87"/>
                    <a:gd name="T81" fmla="*/ 0 h 114"/>
                    <a:gd name="T82" fmla="*/ 8 w 87"/>
                    <a:gd name="T83" fmla="*/ 1 h 114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w 87"/>
                    <a:gd name="T127" fmla="*/ 0 h 114"/>
                    <a:gd name="T128" fmla="*/ 87 w 87"/>
                    <a:gd name="T129" fmla="*/ 114 h 114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T126" t="T127" r="T128" b="T129"/>
                  <a:pathLst>
                    <a:path w="87" h="114">
                      <a:moveTo>
                        <a:pt x="8" y="1"/>
                      </a:moveTo>
                      <a:lnTo>
                        <a:pt x="25" y="11"/>
                      </a:lnTo>
                      <a:lnTo>
                        <a:pt x="34" y="19"/>
                      </a:lnTo>
                      <a:lnTo>
                        <a:pt x="48" y="32"/>
                      </a:lnTo>
                      <a:lnTo>
                        <a:pt x="55" y="31"/>
                      </a:lnTo>
                      <a:lnTo>
                        <a:pt x="63" y="32"/>
                      </a:lnTo>
                      <a:lnTo>
                        <a:pt x="68" y="36"/>
                      </a:lnTo>
                      <a:lnTo>
                        <a:pt x="72" y="41"/>
                      </a:lnTo>
                      <a:lnTo>
                        <a:pt x="78" y="49"/>
                      </a:lnTo>
                      <a:lnTo>
                        <a:pt x="84" y="54"/>
                      </a:lnTo>
                      <a:lnTo>
                        <a:pt x="86" y="62"/>
                      </a:lnTo>
                      <a:lnTo>
                        <a:pt x="78" y="75"/>
                      </a:lnTo>
                      <a:lnTo>
                        <a:pt x="76" y="87"/>
                      </a:lnTo>
                      <a:lnTo>
                        <a:pt x="70" y="100"/>
                      </a:lnTo>
                      <a:lnTo>
                        <a:pt x="64" y="108"/>
                      </a:lnTo>
                      <a:lnTo>
                        <a:pt x="57" y="113"/>
                      </a:lnTo>
                      <a:lnTo>
                        <a:pt x="49" y="113"/>
                      </a:lnTo>
                      <a:lnTo>
                        <a:pt x="34" y="107"/>
                      </a:lnTo>
                      <a:lnTo>
                        <a:pt x="24" y="100"/>
                      </a:lnTo>
                      <a:lnTo>
                        <a:pt x="17" y="93"/>
                      </a:lnTo>
                      <a:lnTo>
                        <a:pt x="13" y="87"/>
                      </a:lnTo>
                      <a:lnTo>
                        <a:pt x="12" y="81"/>
                      </a:lnTo>
                      <a:lnTo>
                        <a:pt x="13" y="77"/>
                      </a:lnTo>
                      <a:lnTo>
                        <a:pt x="16" y="74"/>
                      </a:lnTo>
                      <a:lnTo>
                        <a:pt x="16" y="70"/>
                      </a:lnTo>
                      <a:lnTo>
                        <a:pt x="18" y="66"/>
                      </a:lnTo>
                      <a:lnTo>
                        <a:pt x="21" y="64"/>
                      </a:lnTo>
                      <a:lnTo>
                        <a:pt x="25" y="64"/>
                      </a:lnTo>
                      <a:lnTo>
                        <a:pt x="25" y="59"/>
                      </a:lnTo>
                      <a:lnTo>
                        <a:pt x="27" y="54"/>
                      </a:lnTo>
                      <a:lnTo>
                        <a:pt x="31" y="52"/>
                      </a:lnTo>
                      <a:lnTo>
                        <a:pt x="38" y="48"/>
                      </a:lnTo>
                      <a:lnTo>
                        <a:pt x="32" y="45"/>
                      </a:lnTo>
                      <a:lnTo>
                        <a:pt x="25" y="38"/>
                      </a:lnTo>
                      <a:lnTo>
                        <a:pt x="18" y="31"/>
                      </a:lnTo>
                      <a:lnTo>
                        <a:pt x="9" y="22"/>
                      </a:lnTo>
                      <a:lnTo>
                        <a:pt x="2" y="11"/>
                      </a:lnTo>
                      <a:lnTo>
                        <a:pt x="0" y="8"/>
                      </a:lnTo>
                      <a:lnTo>
                        <a:pt x="0" y="3"/>
                      </a:lnTo>
                      <a:lnTo>
                        <a:pt x="2" y="1"/>
                      </a:lnTo>
                      <a:lnTo>
                        <a:pt x="5" y="0"/>
                      </a:lnTo>
                      <a:lnTo>
                        <a:pt x="8" y="1"/>
                      </a:lnTo>
                    </a:path>
                  </a:pathLst>
                </a:custGeom>
                <a:solidFill>
                  <a:srgbClr val="8901F3"/>
                </a:solid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8461" name="Group 42"/>
                <p:cNvGrpSpPr>
                  <a:grpSpLocks/>
                </p:cNvGrpSpPr>
                <p:nvPr/>
              </p:nvGrpSpPr>
              <p:grpSpPr bwMode="auto">
                <a:xfrm>
                  <a:off x="5265" y="3033"/>
                  <a:ext cx="56" cy="50"/>
                  <a:chOff x="5265" y="3033"/>
                  <a:chExt cx="56" cy="50"/>
                </a:xfrm>
              </p:grpSpPr>
              <p:sp>
                <p:nvSpPr>
                  <p:cNvPr id="18462" name="Freeform 43"/>
                  <p:cNvSpPr>
                    <a:spLocks/>
                  </p:cNvSpPr>
                  <p:nvPr/>
                </p:nvSpPr>
                <p:spPr bwMode="auto">
                  <a:xfrm>
                    <a:off x="5265" y="3076"/>
                    <a:ext cx="11" cy="7"/>
                  </a:xfrm>
                  <a:custGeom>
                    <a:avLst/>
                    <a:gdLst>
                      <a:gd name="T0" fmla="*/ 0 w 11"/>
                      <a:gd name="T1" fmla="*/ 0 h 7"/>
                      <a:gd name="T2" fmla="*/ 3 w 11"/>
                      <a:gd name="T3" fmla="*/ 1 h 7"/>
                      <a:gd name="T4" fmla="*/ 7 w 11"/>
                      <a:gd name="T5" fmla="*/ 3 h 7"/>
                      <a:gd name="T6" fmla="*/ 10 w 11"/>
                      <a:gd name="T7" fmla="*/ 6 h 7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1"/>
                      <a:gd name="T13" fmla="*/ 0 h 7"/>
                      <a:gd name="T14" fmla="*/ 11 w 11"/>
                      <a:gd name="T15" fmla="*/ 7 h 7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1" h="7">
                        <a:moveTo>
                          <a:pt x="0" y="0"/>
                        </a:moveTo>
                        <a:lnTo>
                          <a:pt x="3" y="1"/>
                        </a:lnTo>
                        <a:lnTo>
                          <a:pt x="7" y="3"/>
                        </a:lnTo>
                        <a:lnTo>
                          <a:pt x="10" y="6"/>
                        </a:lnTo>
                      </a:path>
                    </a:pathLst>
                  </a:custGeom>
                  <a:solidFill>
                    <a:srgbClr val="8901F3"/>
                  </a:solidFill>
                  <a:ln w="12700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8463" name="Freeform 44"/>
                  <p:cNvSpPr>
                    <a:spLocks/>
                  </p:cNvSpPr>
                  <p:nvPr/>
                </p:nvSpPr>
                <p:spPr bwMode="auto">
                  <a:xfrm>
                    <a:off x="5274" y="3064"/>
                    <a:ext cx="9" cy="9"/>
                  </a:xfrm>
                  <a:custGeom>
                    <a:avLst/>
                    <a:gdLst>
                      <a:gd name="T0" fmla="*/ 0 w 9"/>
                      <a:gd name="T1" fmla="*/ 0 h 9"/>
                      <a:gd name="T2" fmla="*/ 3 w 9"/>
                      <a:gd name="T3" fmla="*/ 1 h 9"/>
                      <a:gd name="T4" fmla="*/ 6 w 9"/>
                      <a:gd name="T5" fmla="*/ 2 h 9"/>
                      <a:gd name="T6" fmla="*/ 7 w 9"/>
                      <a:gd name="T7" fmla="*/ 5 h 9"/>
                      <a:gd name="T8" fmla="*/ 8 w 9"/>
                      <a:gd name="T9" fmla="*/ 8 h 9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9"/>
                      <a:gd name="T16" fmla="*/ 0 h 9"/>
                      <a:gd name="T17" fmla="*/ 9 w 9"/>
                      <a:gd name="T18" fmla="*/ 9 h 9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9" h="9">
                        <a:moveTo>
                          <a:pt x="0" y="0"/>
                        </a:moveTo>
                        <a:lnTo>
                          <a:pt x="3" y="1"/>
                        </a:lnTo>
                        <a:lnTo>
                          <a:pt x="6" y="2"/>
                        </a:lnTo>
                        <a:lnTo>
                          <a:pt x="7" y="5"/>
                        </a:lnTo>
                        <a:lnTo>
                          <a:pt x="8" y="8"/>
                        </a:lnTo>
                      </a:path>
                    </a:pathLst>
                  </a:custGeom>
                  <a:solidFill>
                    <a:srgbClr val="8901F3"/>
                  </a:solidFill>
                  <a:ln w="12700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8464" name="Freeform 45"/>
                  <p:cNvSpPr>
                    <a:spLocks/>
                  </p:cNvSpPr>
                  <p:nvPr/>
                </p:nvSpPr>
                <p:spPr bwMode="auto">
                  <a:xfrm>
                    <a:off x="5282" y="3052"/>
                    <a:ext cx="12" cy="9"/>
                  </a:xfrm>
                  <a:custGeom>
                    <a:avLst/>
                    <a:gdLst>
                      <a:gd name="T0" fmla="*/ 0 w 12"/>
                      <a:gd name="T1" fmla="*/ 0 h 9"/>
                      <a:gd name="T2" fmla="*/ 4 w 12"/>
                      <a:gd name="T3" fmla="*/ 1 h 9"/>
                      <a:gd name="T4" fmla="*/ 8 w 12"/>
                      <a:gd name="T5" fmla="*/ 4 h 9"/>
                      <a:gd name="T6" fmla="*/ 11 w 12"/>
                      <a:gd name="T7" fmla="*/ 8 h 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2"/>
                      <a:gd name="T13" fmla="*/ 0 h 9"/>
                      <a:gd name="T14" fmla="*/ 12 w 12"/>
                      <a:gd name="T15" fmla="*/ 9 h 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2" h="9">
                        <a:moveTo>
                          <a:pt x="0" y="0"/>
                        </a:moveTo>
                        <a:lnTo>
                          <a:pt x="4" y="1"/>
                        </a:lnTo>
                        <a:lnTo>
                          <a:pt x="8" y="4"/>
                        </a:lnTo>
                        <a:lnTo>
                          <a:pt x="11" y="8"/>
                        </a:lnTo>
                      </a:path>
                    </a:pathLst>
                  </a:custGeom>
                  <a:solidFill>
                    <a:srgbClr val="8901F3"/>
                  </a:solidFill>
                  <a:ln w="12700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8465" name="Freeform 46"/>
                  <p:cNvSpPr>
                    <a:spLocks/>
                  </p:cNvSpPr>
                  <p:nvPr/>
                </p:nvSpPr>
                <p:spPr bwMode="auto">
                  <a:xfrm>
                    <a:off x="5297" y="3033"/>
                    <a:ext cx="24" cy="17"/>
                  </a:xfrm>
                  <a:custGeom>
                    <a:avLst/>
                    <a:gdLst>
                      <a:gd name="T0" fmla="*/ 0 w 24"/>
                      <a:gd name="T1" fmla="*/ 0 h 17"/>
                      <a:gd name="T2" fmla="*/ 6 w 24"/>
                      <a:gd name="T3" fmla="*/ 1 h 17"/>
                      <a:gd name="T4" fmla="*/ 11 w 24"/>
                      <a:gd name="T5" fmla="*/ 3 h 17"/>
                      <a:gd name="T6" fmla="*/ 15 w 24"/>
                      <a:gd name="T7" fmla="*/ 8 h 17"/>
                      <a:gd name="T8" fmla="*/ 17 w 24"/>
                      <a:gd name="T9" fmla="*/ 14 h 17"/>
                      <a:gd name="T10" fmla="*/ 23 w 24"/>
                      <a:gd name="T11" fmla="*/ 16 h 17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24"/>
                      <a:gd name="T19" fmla="*/ 0 h 17"/>
                      <a:gd name="T20" fmla="*/ 24 w 24"/>
                      <a:gd name="T21" fmla="*/ 17 h 17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24" h="17">
                        <a:moveTo>
                          <a:pt x="0" y="0"/>
                        </a:moveTo>
                        <a:lnTo>
                          <a:pt x="6" y="1"/>
                        </a:lnTo>
                        <a:lnTo>
                          <a:pt x="11" y="3"/>
                        </a:lnTo>
                        <a:lnTo>
                          <a:pt x="15" y="8"/>
                        </a:lnTo>
                        <a:lnTo>
                          <a:pt x="17" y="14"/>
                        </a:lnTo>
                        <a:lnTo>
                          <a:pt x="23" y="16"/>
                        </a:lnTo>
                      </a:path>
                    </a:pathLst>
                  </a:custGeom>
                  <a:solidFill>
                    <a:srgbClr val="8901F3"/>
                  </a:solidFill>
                  <a:ln w="12700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8443" name="Group 47"/>
              <p:cNvGrpSpPr>
                <a:grpSpLocks/>
              </p:cNvGrpSpPr>
              <p:nvPr/>
            </p:nvGrpSpPr>
            <p:grpSpPr bwMode="auto">
              <a:xfrm>
                <a:off x="5307" y="3063"/>
                <a:ext cx="230" cy="269"/>
                <a:chOff x="5307" y="3063"/>
                <a:chExt cx="230" cy="269"/>
              </a:xfrm>
            </p:grpSpPr>
            <p:grpSp>
              <p:nvGrpSpPr>
                <p:cNvPr id="18444" name="Group 48"/>
                <p:cNvGrpSpPr>
                  <a:grpSpLocks/>
                </p:cNvGrpSpPr>
                <p:nvPr/>
              </p:nvGrpSpPr>
              <p:grpSpPr bwMode="auto">
                <a:xfrm>
                  <a:off x="5307" y="3063"/>
                  <a:ext cx="228" cy="78"/>
                  <a:chOff x="5307" y="3063"/>
                  <a:chExt cx="228" cy="78"/>
                </a:xfrm>
              </p:grpSpPr>
              <p:grpSp>
                <p:nvGrpSpPr>
                  <p:cNvPr id="18453" name="Group 49"/>
                  <p:cNvGrpSpPr>
                    <a:grpSpLocks/>
                  </p:cNvGrpSpPr>
                  <p:nvPr/>
                </p:nvGrpSpPr>
                <p:grpSpPr bwMode="auto">
                  <a:xfrm>
                    <a:off x="5434" y="3088"/>
                    <a:ext cx="101" cy="53"/>
                    <a:chOff x="5434" y="3088"/>
                    <a:chExt cx="101" cy="53"/>
                  </a:xfrm>
                </p:grpSpPr>
                <p:sp>
                  <p:nvSpPr>
                    <p:cNvPr id="18457" name="Freeform 50"/>
                    <p:cNvSpPr>
                      <a:spLocks/>
                    </p:cNvSpPr>
                    <p:nvPr/>
                  </p:nvSpPr>
                  <p:spPr bwMode="auto">
                    <a:xfrm>
                      <a:off x="5444" y="3088"/>
                      <a:ext cx="91" cy="53"/>
                    </a:xfrm>
                    <a:custGeom>
                      <a:avLst/>
                      <a:gdLst>
                        <a:gd name="T0" fmla="*/ 0 w 91"/>
                        <a:gd name="T1" fmla="*/ 52 h 53"/>
                        <a:gd name="T2" fmla="*/ 8 w 91"/>
                        <a:gd name="T3" fmla="*/ 16 h 53"/>
                        <a:gd name="T4" fmla="*/ 30 w 91"/>
                        <a:gd name="T5" fmla="*/ 9 h 53"/>
                        <a:gd name="T6" fmla="*/ 59 w 91"/>
                        <a:gd name="T7" fmla="*/ 3 h 53"/>
                        <a:gd name="T8" fmla="*/ 90 w 91"/>
                        <a:gd name="T9" fmla="*/ 0 h 53"/>
                        <a:gd name="T10" fmla="*/ 69 w 91"/>
                        <a:gd name="T11" fmla="*/ 48 h 53"/>
                        <a:gd name="T12" fmla="*/ 44 w 91"/>
                        <a:gd name="T13" fmla="*/ 42 h 53"/>
                        <a:gd name="T14" fmla="*/ 0 w 91"/>
                        <a:gd name="T15" fmla="*/ 52 h 53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91"/>
                        <a:gd name="T25" fmla="*/ 0 h 53"/>
                        <a:gd name="T26" fmla="*/ 91 w 91"/>
                        <a:gd name="T27" fmla="*/ 53 h 53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91" h="53">
                          <a:moveTo>
                            <a:pt x="0" y="52"/>
                          </a:moveTo>
                          <a:lnTo>
                            <a:pt x="8" y="16"/>
                          </a:lnTo>
                          <a:lnTo>
                            <a:pt x="30" y="9"/>
                          </a:lnTo>
                          <a:lnTo>
                            <a:pt x="59" y="3"/>
                          </a:lnTo>
                          <a:lnTo>
                            <a:pt x="90" y="0"/>
                          </a:lnTo>
                          <a:lnTo>
                            <a:pt x="69" y="48"/>
                          </a:lnTo>
                          <a:lnTo>
                            <a:pt x="44" y="42"/>
                          </a:lnTo>
                          <a:lnTo>
                            <a:pt x="0" y="52"/>
                          </a:lnTo>
                        </a:path>
                      </a:pathLst>
                    </a:custGeom>
                    <a:solidFill>
                      <a:srgbClr val="8901F3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8458" name="Freeform 51"/>
                    <p:cNvSpPr>
                      <a:spLocks/>
                    </p:cNvSpPr>
                    <p:nvPr/>
                  </p:nvSpPr>
                  <p:spPr bwMode="auto">
                    <a:xfrm>
                      <a:off x="5434" y="3105"/>
                      <a:ext cx="23" cy="26"/>
                    </a:xfrm>
                    <a:custGeom>
                      <a:avLst/>
                      <a:gdLst>
                        <a:gd name="T0" fmla="*/ 0 w 23"/>
                        <a:gd name="T1" fmla="*/ 17 h 26"/>
                        <a:gd name="T2" fmla="*/ 4 w 23"/>
                        <a:gd name="T3" fmla="*/ 6 h 26"/>
                        <a:gd name="T4" fmla="*/ 18 w 23"/>
                        <a:gd name="T5" fmla="*/ 0 h 26"/>
                        <a:gd name="T6" fmla="*/ 22 w 23"/>
                        <a:gd name="T7" fmla="*/ 17 h 26"/>
                        <a:gd name="T8" fmla="*/ 13 w 23"/>
                        <a:gd name="T9" fmla="*/ 25 h 26"/>
                        <a:gd name="T10" fmla="*/ 0 w 23"/>
                        <a:gd name="T11" fmla="*/ 17 h 26"/>
                        <a:gd name="T12" fmla="*/ 0 60000 65536"/>
                        <a:gd name="T13" fmla="*/ 0 60000 65536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w 23"/>
                        <a:gd name="T19" fmla="*/ 0 h 26"/>
                        <a:gd name="T20" fmla="*/ 23 w 23"/>
                        <a:gd name="T21" fmla="*/ 26 h 26"/>
                      </a:gdLst>
                      <a:ahLst/>
                      <a:cxnLst>
                        <a:cxn ang="T12">
                          <a:pos x="T0" y="T1"/>
                        </a:cxn>
                        <a:cxn ang="T13">
                          <a:pos x="T2" y="T3"/>
                        </a:cxn>
                        <a:cxn ang="T14">
                          <a:pos x="T4" y="T5"/>
                        </a:cxn>
                        <a:cxn ang="T15">
                          <a:pos x="T6" y="T7"/>
                        </a:cxn>
                        <a:cxn ang="T16">
                          <a:pos x="T8" y="T9"/>
                        </a:cxn>
                        <a:cxn ang="T17">
                          <a:pos x="T10" y="T11"/>
                        </a:cxn>
                      </a:cxnLst>
                      <a:rect l="T18" t="T19" r="T20" b="T21"/>
                      <a:pathLst>
                        <a:path w="23" h="26">
                          <a:moveTo>
                            <a:pt x="0" y="17"/>
                          </a:moveTo>
                          <a:lnTo>
                            <a:pt x="4" y="6"/>
                          </a:lnTo>
                          <a:lnTo>
                            <a:pt x="18" y="0"/>
                          </a:lnTo>
                          <a:lnTo>
                            <a:pt x="22" y="17"/>
                          </a:lnTo>
                          <a:lnTo>
                            <a:pt x="13" y="25"/>
                          </a:lnTo>
                          <a:lnTo>
                            <a:pt x="0" y="17"/>
                          </a:lnTo>
                        </a:path>
                      </a:pathLst>
                    </a:custGeom>
                    <a:solidFill>
                      <a:srgbClr val="8901F3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8459" name="Freeform 52"/>
                    <p:cNvSpPr>
                      <a:spLocks/>
                    </p:cNvSpPr>
                    <p:nvPr/>
                  </p:nvSpPr>
                  <p:spPr bwMode="auto">
                    <a:xfrm>
                      <a:off x="5452" y="3123"/>
                      <a:ext cx="6" cy="9"/>
                    </a:xfrm>
                    <a:custGeom>
                      <a:avLst/>
                      <a:gdLst>
                        <a:gd name="T0" fmla="*/ 3 w 6"/>
                        <a:gd name="T1" fmla="*/ 0 h 9"/>
                        <a:gd name="T2" fmla="*/ 5 w 6"/>
                        <a:gd name="T3" fmla="*/ 8 h 9"/>
                        <a:gd name="T4" fmla="*/ 0 w 6"/>
                        <a:gd name="T5" fmla="*/ 4 h 9"/>
                        <a:gd name="T6" fmla="*/ 3 w 6"/>
                        <a:gd name="T7" fmla="*/ 0 h 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6"/>
                        <a:gd name="T13" fmla="*/ 0 h 9"/>
                        <a:gd name="T14" fmla="*/ 6 w 6"/>
                        <a:gd name="T15" fmla="*/ 9 h 9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6" h="9">
                          <a:moveTo>
                            <a:pt x="3" y="0"/>
                          </a:moveTo>
                          <a:lnTo>
                            <a:pt x="5" y="8"/>
                          </a:lnTo>
                          <a:lnTo>
                            <a:pt x="0" y="4"/>
                          </a:lnTo>
                          <a:lnTo>
                            <a:pt x="3" y="0"/>
                          </a:lnTo>
                        </a:path>
                      </a:pathLst>
                    </a:custGeom>
                    <a:solidFill>
                      <a:srgbClr val="8901F3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8454" name="Group 53"/>
                  <p:cNvGrpSpPr>
                    <a:grpSpLocks/>
                  </p:cNvGrpSpPr>
                  <p:nvPr/>
                </p:nvGrpSpPr>
                <p:grpSpPr bwMode="auto">
                  <a:xfrm>
                    <a:off x="5307" y="3063"/>
                    <a:ext cx="62" cy="73"/>
                    <a:chOff x="5307" y="3063"/>
                    <a:chExt cx="62" cy="73"/>
                  </a:xfrm>
                </p:grpSpPr>
                <p:sp>
                  <p:nvSpPr>
                    <p:cNvPr id="18455" name="Freeform 54"/>
                    <p:cNvSpPr>
                      <a:spLocks/>
                    </p:cNvSpPr>
                    <p:nvPr/>
                  </p:nvSpPr>
                  <p:spPr bwMode="auto">
                    <a:xfrm>
                      <a:off x="5307" y="3063"/>
                      <a:ext cx="62" cy="73"/>
                    </a:xfrm>
                    <a:custGeom>
                      <a:avLst/>
                      <a:gdLst>
                        <a:gd name="T0" fmla="*/ 0 w 62"/>
                        <a:gd name="T1" fmla="*/ 56 h 73"/>
                        <a:gd name="T2" fmla="*/ 10 w 62"/>
                        <a:gd name="T3" fmla="*/ 46 h 73"/>
                        <a:gd name="T4" fmla="*/ 19 w 62"/>
                        <a:gd name="T5" fmla="*/ 30 h 73"/>
                        <a:gd name="T6" fmla="*/ 25 w 62"/>
                        <a:gd name="T7" fmla="*/ 10 h 73"/>
                        <a:gd name="T8" fmla="*/ 31 w 62"/>
                        <a:gd name="T9" fmla="*/ 0 h 73"/>
                        <a:gd name="T10" fmla="*/ 38 w 62"/>
                        <a:gd name="T11" fmla="*/ 5 h 73"/>
                        <a:gd name="T12" fmla="*/ 49 w 62"/>
                        <a:gd name="T13" fmla="*/ 12 h 73"/>
                        <a:gd name="T14" fmla="*/ 61 w 62"/>
                        <a:gd name="T15" fmla="*/ 16 h 73"/>
                        <a:gd name="T16" fmla="*/ 43 w 62"/>
                        <a:gd name="T17" fmla="*/ 35 h 73"/>
                        <a:gd name="T18" fmla="*/ 37 w 62"/>
                        <a:gd name="T19" fmla="*/ 44 h 73"/>
                        <a:gd name="T20" fmla="*/ 34 w 62"/>
                        <a:gd name="T21" fmla="*/ 54 h 73"/>
                        <a:gd name="T22" fmla="*/ 28 w 62"/>
                        <a:gd name="T23" fmla="*/ 62 h 73"/>
                        <a:gd name="T24" fmla="*/ 25 w 62"/>
                        <a:gd name="T25" fmla="*/ 72 h 73"/>
                        <a:gd name="T26" fmla="*/ 19 w 62"/>
                        <a:gd name="T27" fmla="*/ 65 h 73"/>
                        <a:gd name="T28" fmla="*/ 11 w 62"/>
                        <a:gd name="T29" fmla="*/ 60 h 73"/>
                        <a:gd name="T30" fmla="*/ 0 w 62"/>
                        <a:gd name="T31" fmla="*/ 56 h 73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w 62"/>
                        <a:gd name="T49" fmla="*/ 0 h 73"/>
                        <a:gd name="T50" fmla="*/ 62 w 62"/>
                        <a:gd name="T51" fmla="*/ 73 h 73"/>
                      </a:gdLst>
                      <a:ahLst/>
                      <a:cxnLst>
                        <a:cxn ang="T32">
                          <a:pos x="T0" y="T1"/>
                        </a:cxn>
                        <a:cxn ang="T33">
                          <a:pos x="T2" y="T3"/>
                        </a:cxn>
                        <a:cxn ang="T34">
                          <a:pos x="T4" y="T5"/>
                        </a:cxn>
                        <a:cxn ang="T35">
                          <a:pos x="T6" y="T7"/>
                        </a:cxn>
                        <a:cxn ang="T36">
                          <a:pos x="T8" y="T9"/>
                        </a:cxn>
                        <a:cxn ang="T37">
                          <a:pos x="T10" y="T11"/>
                        </a:cxn>
                        <a:cxn ang="T38">
                          <a:pos x="T12" y="T13"/>
                        </a:cxn>
                        <a:cxn ang="T39">
                          <a:pos x="T14" y="T15"/>
                        </a:cxn>
                        <a:cxn ang="T40">
                          <a:pos x="T16" y="T17"/>
                        </a:cxn>
                        <a:cxn ang="T41">
                          <a:pos x="T18" y="T19"/>
                        </a:cxn>
                        <a:cxn ang="T42">
                          <a:pos x="T20" y="T21"/>
                        </a:cxn>
                        <a:cxn ang="T43">
                          <a:pos x="T22" y="T23"/>
                        </a:cxn>
                        <a:cxn ang="T44">
                          <a:pos x="T24" y="T25"/>
                        </a:cxn>
                        <a:cxn ang="T45">
                          <a:pos x="T26" y="T27"/>
                        </a:cxn>
                        <a:cxn ang="T46">
                          <a:pos x="T28" y="T29"/>
                        </a:cxn>
                        <a:cxn ang="T47">
                          <a:pos x="T30" y="T31"/>
                        </a:cxn>
                      </a:cxnLst>
                      <a:rect l="T48" t="T49" r="T50" b="T51"/>
                      <a:pathLst>
                        <a:path w="62" h="73">
                          <a:moveTo>
                            <a:pt x="0" y="56"/>
                          </a:moveTo>
                          <a:lnTo>
                            <a:pt x="10" y="46"/>
                          </a:lnTo>
                          <a:lnTo>
                            <a:pt x="19" y="30"/>
                          </a:lnTo>
                          <a:lnTo>
                            <a:pt x="25" y="10"/>
                          </a:lnTo>
                          <a:lnTo>
                            <a:pt x="31" y="0"/>
                          </a:lnTo>
                          <a:lnTo>
                            <a:pt x="38" y="5"/>
                          </a:lnTo>
                          <a:lnTo>
                            <a:pt x="49" y="12"/>
                          </a:lnTo>
                          <a:lnTo>
                            <a:pt x="61" y="16"/>
                          </a:lnTo>
                          <a:lnTo>
                            <a:pt x="43" y="35"/>
                          </a:lnTo>
                          <a:lnTo>
                            <a:pt x="37" y="44"/>
                          </a:lnTo>
                          <a:lnTo>
                            <a:pt x="34" y="54"/>
                          </a:lnTo>
                          <a:lnTo>
                            <a:pt x="28" y="62"/>
                          </a:lnTo>
                          <a:lnTo>
                            <a:pt x="25" y="72"/>
                          </a:lnTo>
                          <a:lnTo>
                            <a:pt x="19" y="65"/>
                          </a:lnTo>
                          <a:lnTo>
                            <a:pt x="11" y="60"/>
                          </a:lnTo>
                          <a:lnTo>
                            <a:pt x="0" y="56"/>
                          </a:lnTo>
                        </a:path>
                      </a:pathLst>
                    </a:custGeom>
                    <a:solidFill>
                      <a:srgbClr val="8901F3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8456" name="Freeform 55"/>
                    <p:cNvSpPr>
                      <a:spLocks/>
                    </p:cNvSpPr>
                    <p:nvPr/>
                  </p:nvSpPr>
                  <p:spPr bwMode="auto">
                    <a:xfrm>
                      <a:off x="5341" y="3073"/>
                      <a:ext cx="8" cy="9"/>
                    </a:xfrm>
                    <a:custGeom>
                      <a:avLst/>
                      <a:gdLst>
                        <a:gd name="T0" fmla="*/ 5 w 8"/>
                        <a:gd name="T1" fmla="*/ 0 h 9"/>
                        <a:gd name="T2" fmla="*/ 0 w 8"/>
                        <a:gd name="T3" fmla="*/ 6 h 9"/>
                        <a:gd name="T4" fmla="*/ 3 w 8"/>
                        <a:gd name="T5" fmla="*/ 8 h 9"/>
                        <a:gd name="T6" fmla="*/ 7 w 8"/>
                        <a:gd name="T7" fmla="*/ 2 h 9"/>
                        <a:gd name="T8" fmla="*/ 5 w 8"/>
                        <a:gd name="T9" fmla="*/ 0 h 9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8"/>
                        <a:gd name="T16" fmla="*/ 0 h 9"/>
                        <a:gd name="T17" fmla="*/ 8 w 8"/>
                        <a:gd name="T18" fmla="*/ 9 h 9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8" h="9">
                          <a:moveTo>
                            <a:pt x="5" y="0"/>
                          </a:moveTo>
                          <a:lnTo>
                            <a:pt x="0" y="6"/>
                          </a:lnTo>
                          <a:lnTo>
                            <a:pt x="3" y="8"/>
                          </a:lnTo>
                          <a:lnTo>
                            <a:pt x="7" y="2"/>
                          </a:lnTo>
                          <a:lnTo>
                            <a:pt x="5" y="0"/>
                          </a:lnTo>
                        </a:path>
                      </a:pathLst>
                    </a:custGeom>
                    <a:solidFill>
                      <a:srgbClr val="8901F3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18445" name="Group 56"/>
                <p:cNvGrpSpPr>
                  <a:grpSpLocks/>
                </p:cNvGrpSpPr>
                <p:nvPr/>
              </p:nvGrpSpPr>
              <p:grpSpPr bwMode="auto">
                <a:xfrm>
                  <a:off x="5325" y="3076"/>
                  <a:ext cx="212" cy="256"/>
                  <a:chOff x="5325" y="3076"/>
                  <a:chExt cx="212" cy="256"/>
                </a:xfrm>
              </p:grpSpPr>
              <p:sp>
                <p:nvSpPr>
                  <p:cNvPr id="18446" name="Freeform 57"/>
                  <p:cNvSpPr>
                    <a:spLocks/>
                  </p:cNvSpPr>
                  <p:nvPr/>
                </p:nvSpPr>
                <p:spPr bwMode="auto">
                  <a:xfrm>
                    <a:off x="5325" y="3077"/>
                    <a:ext cx="212" cy="255"/>
                  </a:xfrm>
                  <a:custGeom>
                    <a:avLst/>
                    <a:gdLst>
                      <a:gd name="T0" fmla="*/ 16 w 212"/>
                      <a:gd name="T1" fmla="*/ 65 h 255"/>
                      <a:gd name="T2" fmla="*/ 3 w 212"/>
                      <a:gd name="T3" fmla="*/ 57 h 255"/>
                      <a:gd name="T4" fmla="*/ 7 w 212"/>
                      <a:gd name="T5" fmla="*/ 48 h 255"/>
                      <a:gd name="T6" fmla="*/ 16 w 212"/>
                      <a:gd name="T7" fmla="*/ 33 h 255"/>
                      <a:gd name="T8" fmla="*/ 31 w 212"/>
                      <a:gd name="T9" fmla="*/ 15 h 255"/>
                      <a:gd name="T10" fmla="*/ 44 w 212"/>
                      <a:gd name="T11" fmla="*/ 0 h 255"/>
                      <a:gd name="T12" fmla="*/ 55 w 212"/>
                      <a:gd name="T13" fmla="*/ 9 h 255"/>
                      <a:gd name="T14" fmla="*/ 71 w 212"/>
                      <a:gd name="T15" fmla="*/ 26 h 255"/>
                      <a:gd name="T16" fmla="*/ 85 w 212"/>
                      <a:gd name="T17" fmla="*/ 33 h 255"/>
                      <a:gd name="T18" fmla="*/ 104 w 212"/>
                      <a:gd name="T19" fmla="*/ 39 h 255"/>
                      <a:gd name="T20" fmla="*/ 119 w 212"/>
                      <a:gd name="T21" fmla="*/ 49 h 255"/>
                      <a:gd name="T22" fmla="*/ 135 w 212"/>
                      <a:gd name="T23" fmla="*/ 58 h 255"/>
                      <a:gd name="T24" fmla="*/ 151 w 212"/>
                      <a:gd name="T25" fmla="*/ 51 h 255"/>
                      <a:gd name="T26" fmla="*/ 167 w 212"/>
                      <a:gd name="T27" fmla="*/ 46 h 255"/>
                      <a:gd name="T28" fmla="*/ 181 w 212"/>
                      <a:gd name="T29" fmla="*/ 45 h 255"/>
                      <a:gd name="T30" fmla="*/ 194 w 212"/>
                      <a:gd name="T31" fmla="*/ 48 h 255"/>
                      <a:gd name="T32" fmla="*/ 205 w 212"/>
                      <a:gd name="T33" fmla="*/ 55 h 255"/>
                      <a:gd name="T34" fmla="*/ 209 w 212"/>
                      <a:gd name="T35" fmla="*/ 63 h 255"/>
                      <a:gd name="T36" fmla="*/ 211 w 212"/>
                      <a:gd name="T37" fmla="*/ 70 h 255"/>
                      <a:gd name="T38" fmla="*/ 209 w 212"/>
                      <a:gd name="T39" fmla="*/ 79 h 255"/>
                      <a:gd name="T40" fmla="*/ 205 w 212"/>
                      <a:gd name="T41" fmla="*/ 90 h 255"/>
                      <a:gd name="T42" fmla="*/ 199 w 212"/>
                      <a:gd name="T43" fmla="*/ 102 h 255"/>
                      <a:gd name="T44" fmla="*/ 195 w 212"/>
                      <a:gd name="T45" fmla="*/ 115 h 255"/>
                      <a:gd name="T46" fmla="*/ 192 w 212"/>
                      <a:gd name="T47" fmla="*/ 129 h 255"/>
                      <a:gd name="T48" fmla="*/ 192 w 212"/>
                      <a:gd name="T49" fmla="*/ 145 h 255"/>
                      <a:gd name="T50" fmla="*/ 192 w 212"/>
                      <a:gd name="T51" fmla="*/ 164 h 255"/>
                      <a:gd name="T52" fmla="*/ 188 w 212"/>
                      <a:gd name="T53" fmla="*/ 185 h 255"/>
                      <a:gd name="T54" fmla="*/ 183 w 212"/>
                      <a:gd name="T55" fmla="*/ 203 h 255"/>
                      <a:gd name="T56" fmla="*/ 179 w 212"/>
                      <a:gd name="T57" fmla="*/ 213 h 255"/>
                      <a:gd name="T58" fmla="*/ 175 w 212"/>
                      <a:gd name="T59" fmla="*/ 228 h 255"/>
                      <a:gd name="T60" fmla="*/ 173 w 212"/>
                      <a:gd name="T61" fmla="*/ 254 h 255"/>
                      <a:gd name="T62" fmla="*/ 162 w 212"/>
                      <a:gd name="T63" fmla="*/ 245 h 255"/>
                      <a:gd name="T64" fmla="*/ 146 w 212"/>
                      <a:gd name="T65" fmla="*/ 238 h 255"/>
                      <a:gd name="T66" fmla="*/ 133 w 212"/>
                      <a:gd name="T67" fmla="*/ 238 h 255"/>
                      <a:gd name="T68" fmla="*/ 121 w 212"/>
                      <a:gd name="T69" fmla="*/ 233 h 255"/>
                      <a:gd name="T70" fmla="*/ 104 w 212"/>
                      <a:gd name="T71" fmla="*/ 220 h 255"/>
                      <a:gd name="T72" fmla="*/ 80 w 212"/>
                      <a:gd name="T73" fmla="*/ 213 h 255"/>
                      <a:gd name="T74" fmla="*/ 63 w 212"/>
                      <a:gd name="T75" fmla="*/ 215 h 255"/>
                      <a:gd name="T76" fmla="*/ 48 w 212"/>
                      <a:gd name="T77" fmla="*/ 210 h 255"/>
                      <a:gd name="T78" fmla="*/ 35 w 212"/>
                      <a:gd name="T79" fmla="*/ 202 h 255"/>
                      <a:gd name="T80" fmla="*/ 28 w 212"/>
                      <a:gd name="T81" fmla="*/ 198 h 255"/>
                      <a:gd name="T82" fmla="*/ 14 w 212"/>
                      <a:gd name="T83" fmla="*/ 194 h 255"/>
                      <a:gd name="T84" fmla="*/ 0 w 212"/>
                      <a:gd name="T85" fmla="*/ 192 h 255"/>
                      <a:gd name="T86" fmla="*/ 14 w 212"/>
                      <a:gd name="T87" fmla="*/ 168 h 255"/>
                      <a:gd name="T88" fmla="*/ 26 w 212"/>
                      <a:gd name="T89" fmla="*/ 153 h 255"/>
                      <a:gd name="T90" fmla="*/ 37 w 212"/>
                      <a:gd name="T91" fmla="*/ 138 h 255"/>
                      <a:gd name="T92" fmla="*/ 46 w 212"/>
                      <a:gd name="T93" fmla="*/ 127 h 255"/>
                      <a:gd name="T94" fmla="*/ 56 w 212"/>
                      <a:gd name="T95" fmla="*/ 118 h 255"/>
                      <a:gd name="T96" fmla="*/ 60 w 212"/>
                      <a:gd name="T97" fmla="*/ 106 h 255"/>
                      <a:gd name="T98" fmla="*/ 53 w 212"/>
                      <a:gd name="T99" fmla="*/ 96 h 255"/>
                      <a:gd name="T100" fmla="*/ 44 w 212"/>
                      <a:gd name="T101" fmla="*/ 90 h 255"/>
                      <a:gd name="T102" fmla="*/ 28 w 212"/>
                      <a:gd name="T103" fmla="*/ 78 h 255"/>
                      <a:gd name="T104" fmla="*/ 16 w 212"/>
                      <a:gd name="T105" fmla="*/ 65 h 255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w 212"/>
                      <a:gd name="T160" fmla="*/ 0 h 255"/>
                      <a:gd name="T161" fmla="*/ 212 w 212"/>
                      <a:gd name="T162" fmla="*/ 255 h 255"/>
                    </a:gdLst>
                    <a:ahLst/>
                    <a:cxnLst>
                      <a:cxn ang="T106">
                        <a:pos x="T0" y="T1"/>
                      </a:cxn>
                      <a:cxn ang="T107">
                        <a:pos x="T2" y="T3"/>
                      </a:cxn>
                      <a:cxn ang="T108">
                        <a:pos x="T4" y="T5"/>
                      </a:cxn>
                      <a:cxn ang="T109">
                        <a:pos x="T6" y="T7"/>
                      </a:cxn>
                      <a:cxn ang="T110">
                        <a:pos x="T8" y="T9"/>
                      </a:cxn>
                      <a:cxn ang="T111">
                        <a:pos x="T10" y="T11"/>
                      </a:cxn>
                      <a:cxn ang="T112">
                        <a:pos x="T12" y="T13"/>
                      </a:cxn>
                      <a:cxn ang="T113">
                        <a:pos x="T14" y="T15"/>
                      </a:cxn>
                      <a:cxn ang="T114">
                        <a:pos x="T16" y="T17"/>
                      </a:cxn>
                      <a:cxn ang="T115">
                        <a:pos x="T18" y="T19"/>
                      </a:cxn>
                      <a:cxn ang="T116">
                        <a:pos x="T20" y="T21"/>
                      </a:cxn>
                      <a:cxn ang="T117">
                        <a:pos x="T22" y="T23"/>
                      </a:cxn>
                      <a:cxn ang="T118">
                        <a:pos x="T24" y="T25"/>
                      </a:cxn>
                      <a:cxn ang="T119">
                        <a:pos x="T26" y="T27"/>
                      </a:cxn>
                      <a:cxn ang="T120">
                        <a:pos x="T28" y="T29"/>
                      </a:cxn>
                      <a:cxn ang="T121">
                        <a:pos x="T30" y="T31"/>
                      </a:cxn>
                      <a:cxn ang="T122">
                        <a:pos x="T32" y="T33"/>
                      </a:cxn>
                      <a:cxn ang="T123">
                        <a:pos x="T34" y="T35"/>
                      </a:cxn>
                      <a:cxn ang="T124">
                        <a:pos x="T36" y="T37"/>
                      </a:cxn>
                      <a:cxn ang="T125">
                        <a:pos x="T38" y="T39"/>
                      </a:cxn>
                      <a:cxn ang="T126">
                        <a:pos x="T40" y="T41"/>
                      </a:cxn>
                      <a:cxn ang="T127">
                        <a:pos x="T42" y="T43"/>
                      </a:cxn>
                      <a:cxn ang="T128">
                        <a:pos x="T44" y="T45"/>
                      </a:cxn>
                      <a:cxn ang="T129">
                        <a:pos x="T46" y="T47"/>
                      </a:cxn>
                      <a:cxn ang="T130">
                        <a:pos x="T48" y="T49"/>
                      </a:cxn>
                      <a:cxn ang="T131">
                        <a:pos x="T50" y="T51"/>
                      </a:cxn>
                      <a:cxn ang="T132">
                        <a:pos x="T52" y="T53"/>
                      </a:cxn>
                      <a:cxn ang="T133">
                        <a:pos x="T54" y="T55"/>
                      </a:cxn>
                      <a:cxn ang="T134">
                        <a:pos x="T56" y="T57"/>
                      </a:cxn>
                      <a:cxn ang="T135">
                        <a:pos x="T58" y="T59"/>
                      </a:cxn>
                      <a:cxn ang="T136">
                        <a:pos x="T60" y="T61"/>
                      </a:cxn>
                      <a:cxn ang="T137">
                        <a:pos x="T62" y="T63"/>
                      </a:cxn>
                      <a:cxn ang="T138">
                        <a:pos x="T64" y="T65"/>
                      </a:cxn>
                      <a:cxn ang="T139">
                        <a:pos x="T66" y="T67"/>
                      </a:cxn>
                      <a:cxn ang="T140">
                        <a:pos x="T68" y="T69"/>
                      </a:cxn>
                      <a:cxn ang="T141">
                        <a:pos x="T70" y="T71"/>
                      </a:cxn>
                      <a:cxn ang="T142">
                        <a:pos x="T72" y="T73"/>
                      </a:cxn>
                      <a:cxn ang="T143">
                        <a:pos x="T74" y="T75"/>
                      </a:cxn>
                      <a:cxn ang="T144">
                        <a:pos x="T76" y="T77"/>
                      </a:cxn>
                      <a:cxn ang="T145">
                        <a:pos x="T78" y="T79"/>
                      </a:cxn>
                      <a:cxn ang="T146">
                        <a:pos x="T80" y="T81"/>
                      </a:cxn>
                      <a:cxn ang="T147">
                        <a:pos x="T82" y="T83"/>
                      </a:cxn>
                      <a:cxn ang="T148">
                        <a:pos x="T84" y="T85"/>
                      </a:cxn>
                      <a:cxn ang="T149">
                        <a:pos x="T86" y="T87"/>
                      </a:cxn>
                      <a:cxn ang="T150">
                        <a:pos x="T88" y="T89"/>
                      </a:cxn>
                      <a:cxn ang="T151">
                        <a:pos x="T90" y="T91"/>
                      </a:cxn>
                      <a:cxn ang="T152">
                        <a:pos x="T92" y="T93"/>
                      </a:cxn>
                      <a:cxn ang="T153">
                        <a:pos x="T94" y="T95"/>
                      </a:cxn>
                      <a:cxn ang="T154">
                        <a:pos x="T96" y="T97"/>
                      </a:cxn>
                      <a:cxn ang="T155">
                        <a:pos x="T98" y="T99"/>
                      </a:cxn>
                      <a:cxn ang="T156">
                        <a:pos x="T100" y="T101"/>
                      </a:cxn>
                      <a:cxn ang="T157">
                        <a:pos x="T102" y="T103"/>
                      </a:cxn>
                      <a:cxn ang="T158">
                        <a:pos x="T104" y="T105"/>
                      </a:cxn>
                    </a:cxnLst>
                    <a:rect l="T159" t="T160" r="T161" b="T162"/>
                    <a:pathLst>
                      <a:path w="212" h="255">
                        <a:moveTo>
                          <a:pt x="16" y="65"/>
                        </a:moveTo>
                        <a:lnTo>
                          <a:pt x="3" y="57"/>
                        </a:lnTo>
                        <a:lnTo>
                          <a:pt x="7" y="48"/>
                        </a:lnTo>
                        <a:lnTo>
                          <a:pt x="16" y="33"/>
                        </a:lnTo>
                        <a:lnTo>
                          <a:pt x="31" y="15"/>
                        </a:lnTo>
                        <a:lnTo>
                          <a:pt x="44" y="0"/>
                        </a:lnTo>
                        <a:lnTo>
                          <a:pt x="55" y="9"/>
                        </a:lnTo>
                        <a:lnTo>
                          <a:pt x="71" y="26"/>
                        </a:lnTo>
                        <a:lnTo>
                          <a:pt x="85" y="33"/>
                        </a:lnTo>
                        <a:lnTo>
                          <a:pt x="104" y="39"/>
                        </a:lnTo>
                        <a:lnTo>
                          <a:pt x="119" y="49"/>
                        </a:lnTo>
                        <a:lnTo>
                          <a:pt x="135" y="58"/>
                        </a:lnTo>
                        <a:lnTo>
                          <a:pt x="151" y="51"/>
                        </a:lnTo>
                        <a:lnTo>
                          <a:pt x="167" y="46"/>
                        </a:lnTo>
                        <a:lnTo>
                          <a:pt x="181" y="45"/>
                        </a:lnTo>
                        <a:lnTo>
                          <a:pt x="194" y="48"/>
                        </a:lnTo>
                        <a:lnTo>
                          <a:pt x="205" y="55"/>
                        </a:lnTo>
                        <a:lnTo>
                          <a:pt x="209" y="63"/>
                        </a:lnTo>
                        <a:lnTo>
                          <a:pt x="211" y="70"/>
                        </a:lnTo>
                        <a:lnTo>
                          <a:pt x="209" y="79"/>
                        </a:lnTo>
                        <a:lnTo>
                          <a:pt x="205" y="90"/>
                        </a:lnTo>
                        <a:lnTo>
                          <a:pt x="199" y="102"/>
                        </a:lnTo>
                        <a:lnTo>
                          <a:pt x="195" y="115"/>
                        </a:lnTo>
                        <a:lnTo>
                          <a:pt x="192" y="129"/>
                        </a:lnTo>
                        <a:lnTo>
                          <a:pt x="192" y="145"/>
                        </a:lnTo>
                        <a:lnTo>
                          <a:pt x="192" y="164"/>
                        </a:lnTo>
                        <a:lnTo>
                          <a:pt x="188" y="185"/>
                        </a:lnTo>
                        <a:lnTo>
                          <a:pt x="183" y="203"/>
                        </a:lnTo>
                        <a:lnTo>
                          <a:pt x="179" y="213"/>
                        </a:lnTo>
                        <a:lnTo>
                          <a:pt x="175" y="228"/>
                        </a:lnTo>
                        <a:lnTo>
                          <a:pt x="173" y="254"/>
                        </a:lnTo>
                        <a:lnTo>
                          <a:pt x="162" y="245"/>
                        </a:lnTo>
                        <a:lnTo>
                          <a:pt x="146" y="238"/>
                        </a:lnTo>
                        <a:lnTo>
                          <a:pt x="133" y="238"/>
                        </a:lnTo>
                        <a:lnTo>
                          <a:pt x="121" y="233"/>
                        </a:lnTo>
                        <a:lnTo>
                          <a:pt x="104" y="220"/>
                        </a:lnTo>
                        <a:lnTo>
                          <a:pt x="80" y="213"/>
                        </a:lnTo>
                        <a:lnTo>
                          <a:pt x="63" y="215"/>
                        </a:lnTo>
                        <a:lnTo>
                          <a:pt x="48" y="210"/>
                        </a:lnTo>
                        <a:lnTo>
                          <a:pt x="35" y="202"/>
                        </a:lnTo>
                        <a:lnTo>
                          <a:pt x="28" y="198"/>
                        </a:lnTo>
                        <a:lnTo>
                          <a:pt x="14" y="194"/>
                        </a:lnTo>
                        <a:lnTo>
                          <a:pt x="0" y="192"/>
                        </a:lnTo>
                        <a:lnTo>
                          <a:pt x="14" y="168"/>
                        </a:lnTo>
                        <a:lnTo>
                          <a:pt x="26" y="153"/>
                        </a:lnTo>
                        <a:lnTo>
                          <a:pt x="37" y="138"/>
                        </a:lnTo>
                        <a:lnTo>
                          <a:pt x="46" y="127"/>
                        </a:lnTo>
                        <a:lnTo>
                          <a:pt x="56" y="118"/>
                        </a:lnTo>
                        <a:lnTo>
                          <a:pt x="60" y="106"/>
                        </a:lnTo>
                        <a:lnTo>
                          <a:pt x="53" y="96"/>
                        </a:lnTo>
                        <a:lnTo>
                          <a:pt x="44" y="90"/>
                        </a:lnTo>
                        <a:lnTo>
                          <a:pt x="28" y="78"/>
                        </a:lnTo>
                        <a:lnTo>
                          <a:pt x="16" y="65"/>
                        </a:lnTo>
                      </a:path>
                    </a:pathLst>
                  </a:custGeom>
                  <a:solidFill>
                    <a:srgbClr val="8901F3"/>
                  </a:solidFill>
                  <a:ln w="12700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18447" name="Group 58"/>
                  <p:cNvGrpSpPr>
                    <a:grpSpLocks/>
                  </p:cNvGrpSpPr>
                  <p:nvPr/>
                </p:nvGrpSpPr>
                <p:grpSpPr bwMode="auto">
                  <a:xfrm>
                    <a:off x="5330" y="3076"/>
                    <a:ext cx="188" cy="149"/>
                    <a:chOff x="5330" y="3076"/>
                    <a:chExt cx="188" cy="149"/>
                  </a:xfrm>
                </p:grpSpPr>
                <p:sp>
                  <p:nvSpPr>
                    <p:cNvPr id="18448" name="Freeform 59"/>
                    <p:cNvSpPr>
                      <a:spLocks/>
                    </p:cNvSpPr>
                    <p:nvPr/>
                  </p:nvSpPr>
                  <p:spPr bwMode="auto">
                    <a:xfrm>
                      <a:off x="5383" y="3184"/>
                      <a:ext cx="26" cy="41"/>
                    </a:xfrm>
                    <a:custGeom>
                      <a:avLst/>
                      <a:gdLst>
                        <a:gd name="T0" fmla="*/ 0 w 26"/>
                        <a:gd name="T1" fmla="*/ 0 h 41"/>
                        <a:gd name="T2" fmla="*/ 8 w 26"/>
                        <a:gd name="T3" fmla="*/ 6 h 41"/>
                        <a:gd name="T4" fmla="*/ 13 w 26"/>
                        <a:gd name="T5" fmla="*/ 11 h 41"/>
                        <a:gd name="T6" fmla="*/ 18 w 26"/>
                        <a:gd name="T7" fmla="*/ 16 h 41"/>
                        <a:gd name="T8" fmla="*/ 21 w 26"/>
                        <a:gd name="T9" fmla="*/ 24 h 41"/>
                        <a:gd name="T10" fmla="*/ 25 w 26"/>
                        <a:gd name="T11" fmla="*/ 40 h 41"/>
                        <a:gd name="T12" fmla="*/ 24 w 26"/>
                        <a:gd name="T13" fmla="*/ 24 h 41"/>
                        <a:gd name="T14" fmla="*/ 22 w 26"/>
                        <a:gd name="T15" fmla="*/ 11 h 41"/>
                        <a:gd name="T16" fmla="*/ 15 w 26"/>
                        <a:gd name="T17" fmla="*/ 8 h 41"/>
                        <a:gd name="T18" fmla="*/ 6 w 26"/>
                        <a:gd name="T19" fmla="*/ 3 h 41"/>
                        <a:gd name="T20" fmla="*/ 0 w 26"/>
                        <a:gd name="T21" fmla="*/ 0 h 41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w 26"/>
                        <a:gd name="T34" fmla="*/ 0 h 41"/>
                        <a:gd name="T35" fmla="*/ 26 w 26"/>
                        <a:gd name="T36" fmla="*/ 41 h 41"/>
                      </a:gdLst>
                      <a:ahLst/>
                      <a:cxnLst>
                        <a:cxn ang="T22">
                          <a:pos x="T0" y="T1"/>
                        </a:cxn>
                        <a:cxn ang="T23">
                          <a:pos x="T2" y="T3"/>
                        </a:cxn>
                        <a:cxn ang="T24">
                          <a:pos x="T4" y="T5"/>
                        </a:cxn>
                        <a:cxn ang="T25">
                          <a:pos x="T6" y="T7"/>
                        </a:cxn>
                        <a:cxn ang="T26">
                          <a:pos x="T8" y="T9"/>
                        </a:cxn>
                        <a:cxn ang="T27">
                          <a:pos x="T10" y="T11"/>
                        </a:cxn>
                        <a:cxn ang="T28">
                          <a:pos x="T12" y="T13"/>
                        </a:cxn>
                        <a:cxn ang="T29">
                          <a:pos x="T14" y="T15"/>
                        </a:cxn>
                        <a:cxn ang="T30">
                          <a:pos x="T16" y="T17"/>
                        </a:cxn>
                        <a:cxn ang="T31">
                          <a:pos x="T18" y="T19"/>
                        </a:cxn>
                        <a:cxn ang="T32">
                          <a:pos x="T20" y="T21"/>
                        </a:cxn>
                      </a:cxnLst>
                      <a:rect l="T33" t="T34" r="T35" b="T36"/>
                      <a:pathLst>
                        <a:path w="26" h="41">
                          <a:moveTo>
                            <a:pt x="0" y="0"/>
                          </a:moveTo>
                          <a:lnTo>
                            <a:pt x="8" y="6"/>
                          </a:lnTo>
                          <a:lnTo>
                            <a:pt x="13" y="11"/>
                          </a:lnTo>
                          <a:lnTo>
                            <a:pt x="18" y="16"/>
                          </a:lnTo>
                          <a:lnTo>
                            <a:pt x="21" y="24"/>
                          </a:lnTo>
                          <a:lnTo>
                            <a:pt x="25" y="40"/>
                          </a:lnTo>
                          <a:lnTo>
                            <a:pt x="24" y="24"/>
                          </a:lnTo>
                          <a:lnTo>
                            <a:pt x="22" y="11"/>
                          </a:lnTo>
                          <a:lnTo>
                            <a:pt x="15" y="8"/>
                          </a:lnTo>
                          <a:lnTo>
                            <a:pt x="6" y="3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8901F3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8449" name="Freeform 60"/>
                    <p:cNvSpPr>
                      <a:spLocks/>
                    </p:cNvSpPr>
                    <p:nvPr/>
                  </p:nvSpPr>
                  <p:spPr bwMode="auto">
                    <a:xfrm>
                      <a:off x="5451" y="3128"/>
                      <a:ext cx="20" cy="25"/>
                    </a:xfrm>
                    <a:custGeom>
                      <a:avLst/>
                      <a:gdLst>
                        <a:gd name="T0" fmla="*/ 0 w 20"/>
                        <a:gd name="T1" fmla="*/ 0 h 25"/>
                        <a:gd name="T2" fmla="*/ 3 w 20"/>
                        <a:gd name="T3" fmla="*/ 4 h 25"/>
                        <a:gd name="T4" fmla="*/ 7 w 20"/>
                        <a:gd name="T5" fmla="*/ 7 h 25"/>
                        <a:gd name="T6" fmla="*/ 9 w 20"/>
                        <a:gd name="T7" fmla="*/ 11 h 25"/>
                        <a:gd name="T8" fmla="*/ 9 w 20"/>
                        <a:gd name="T9" fmla="*/ 16 h 25"/>
                        <a:gd name="T10" fmla="*/ 8 w 20"/>
                        <a:gd name="T11" fmla="*/ 24 h 25"/>
                        <a:gd name="T12" fmla="*/ 12 w 20"/>
                        <a:gd name="T13" fmla="*/ 13 h 25"/>
                        <a:gd name="T14" fmla="*/ 13 w 20"/>
                        <a:gd name="T15" fmla="*/ 7 h 25"/>
                        <a:gd name="T16" fmla="*/ 14 w 20"/>
                        <a:gd name="T17" fmla="*/ 4 h 25"/>
                        <a:gd name="T18" fmla="*/ 19 w 20"/>
                        <a:gd name="T19" fmla="*/ 0 h 25"/>
                        <a:gd name="T20" fmla="*/ 10 w 20"/>
                        <a:gd name="T21" fmla="*/ 4 h 25"/>
                        <a:gd name="T22" fmla="*/ 8 w 20"/>
                        <a:gd name="T23" fmla="*/ 5 h 25"/>
                        <a:gd name="T24" fmla="*/ 0 w 20"/>
                        <a:gd name="T25" fmla="*/ 0 h 25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60000 65536"/>
                        <a:gd name="T37" fmla="*/ 0 60000 65536"/>
                        <a:gd name="T38" fmla="*/ 0 60000 65536"/>
                        <a:gd name="T39" fmla="*/ 0 w 20"/>
                        <a:gd name="T40" fmla="*/ 0 h 25"/>
                        <a:gd name="T41" fmla="*/ 20 w 20"/>
                        <a:gd name="T42" fmla="*/ 25 h 25"/>
                      </a:gdLst>
                      <a:ahLst/>
                      <a:cxnLst>
                        <a:cxn ang="T26">
                          <a:pos x="T0" y="T1"/>
                        </a:cxn>
                        <a:cxn ang="T27">
                          <a:pos x="T2" y="T3"/>
                        </a:cxn>
                        <a:cxn ang="T28">
                          <a:pos x="T4" y="T5"/>
                        </a:cxn>
                        <a:cxn ang="T29">
                          <a:pos x="T6" y="T7"/>
                        </a:cxn>
                        <a:cxn ang="T30">
                          <a:pos x="T8" y="T9"/>
                        </a:cxn>
                        <a:cxn ang="T31">
                          <a:pos x="T10" y="T11"/>
                        </a:cxn>
                        <a:cxn ang="T32">
                          <a:pos x="T12" y="T13"/>
                        </a:cxn>
                        <a:cxn ang="T33">
                          <a:pos x="T14" y="T15"/>
                        </a:cxn>
                        <a:cxn ang="T34">
                          <a:pos x="T16" y="T17"/>
                        </a:cxn>
                        <a:cxn ang="T35">
                          <a:pos x="T18" y="T19"/>
                        </a:cxn>
                        <a:cxn ang="T36">
                          <a:pos x="T20" y="T21"/>
                        </a:cxn>
                        <a:cxn ang="T37">
                          <a:pos x="T22" y="T23"/>
                        </a:cxn>
                        <a:cxn ang="T38">
                          <a:pos x="T24" y="T25"/>
                        </a:cxn>
                      </a:cxnLst>
                      <a:rect l="T39" t="T40" r="T41" b="T42"/>
                      <a:pathLst>
                        <a:path w="20" h="25">
                          <a:moveTo>
                            <a:pt x="0" y="0"/>
                          </a:moveTo>
                          <a:lnTo>
                            <a:pt x="3" y="4"/>
                          </a:lnTo>
                          <a:lnTo>
                            <a:pt x="7" y="7"/>
                          </a:lnTo>
                          <a:lnTo>
                            <a:pt x="9" y="11"/>
                          </a:lnTo>
                          <a:lnTo>
                            <a:pt x="9" y="16"/>
                          </a:lnTo>
                          <a:lnTo>
                            <a:pt x="8" y="24"/>
                          </a:lnTo>
                          <a:lnTo>
                            <a:pt x="12" y="13"/>
                          </a:lnTo>
                          <a:lnTo>
                            <a:pt x="13" y="7"/>
                          </a:lnTo>
                          <a:lnTo>
                            <a:pt x="14" y="4"/>
                          </a:lnTo>
                          <a:lnTo>
                            <a:pt x="19" y="0"/>
                          </a:lnTo>
                          <a:lnTo>
                            <a:pt x="10" y="4"/>
                          </a:lnTo>
                          <a:lnTo>
                            <a:pt x="8" y="5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8901F3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8450" name="Freeform 61"/>
                    <p:cNvSpPr>
                      <a:spLocks/>
                    </p:cNvSpPr>
                    <p:nvPr/>
                  </p:nvSpPr>
                  <p:spPr bwMode="auto">
                    <a:xfrm>
                      <a:off x="5482" y="3192"/>
                      <a:ext cx="36" cy="29"/>
                    </a:xfrm>
                    <a:custGeom>
                      <a:avLst/>
                      <a:gdLst>
                        <a:gd name="T0" fmla="*/ 35 w 36"/>
                        <a:gd name="T1" fmla="*/ 5 h 29"/>
                        <a:gd name="T2" fmla="*/ 33 w 36"/>
                        <a:gd name="T3" fmla="*/ 8 h 29"/>
                        <a:gd name="T4" fmla="*/ 28 w 36"/>
                        <a:gd name="T5" fmla="*/ 9 h 29"/>
                        <a:gd name="T6" fmla="*/ 24 w 36"/>
                        <a:gd name="T7" fmla="*/ 8 h 29"/>
                        <a:gd name="T8" fmla="*/ 18 w 36"/>
                        <a:gd name="T9" fmla="*/ 4 h 29"/>
                        <a:gd name="T10" fmla="*/ 8 w 36"/>
                        <a:gd name="T11" fmla="*/ 0 h 29"/>
                        <a:gd name="T12" fmla="*/ 0 w 36"/>
                        <a:gd name="T13" fmla="*/ 0 h 29"/>
                        <a:gd name="T14" fmla="*/ 9 w 36"/>
                        <a:gd name="T15" fmla="*/ 1 h 29"/>
                        <a:gd name="T16" fmla="*/ 15 w 36"/>
                        <a:gd name="T17" fmla="*/ 5 h 29"/>
                        <a:gd name="T18" fmla="*/ 18 w 36"/>
                        <a:gd name="T19" fmla="*/ 8 h 29"/>
                        <a:gd name="T20" fmla="*/ 24 w 36"/>
                        <a:gd name="T21" fmla="*/ 11 h 29"/>
                        <a:gd name="T22" fmla="*/ 28 w 36"/>
                        <a:gd name="T23" fmla="*/ 13 h 29"/>
                        <a:gd name="T24" fmla="*/ 27 w 36"/>
                        <a:gd name="T25" fmla="*/ 16 h 29"/>
                        <a:gd name="T26" fmla="*/ 22 w 36"/>
                        <a:gd name="T27" fmla="*/ 17 h 29"/>
                        <a:gd name="T28" fmla="*/ 17 w 36"/>
                        <a:gd name="T29" fmla="*/ 17 h 29"/>
                        <a:gd name="T30" fmla="*/ 12 w 36"/>
                        <a:gd name="T31" fmla="*/ 19 h 29"/>
                        <a:gd name="T32" fmla="*/ 8 w 36"/>
                        <a:gd name="T33" fmla="*/ 21 h 29"/>
                        <a:gd name="T34" fmla="*/ 15 w 36"/>
                        <a:gd name="T35" fmla="*/ 21 h 29"/>
                        <a:gd name="T36" fmla="*/ 20 w 36"/>
                        <a:gd name="T37" fmla="*/ 20 h 29"/>
                        <a:gd name="T38" fmla="*/ 24 w 36"/>
                        <a:gd name="T39" fmla="*/ 21 h 29"/>
                        <a:gd name="T40" fmla="*/ 28 w 36"/>
                        <a:gd name="T41" fmla="*/ 19 h 29"/>
                        <a:gd name="T42" fmla="*/ 30 w 36"/>
                        <a:gd name="T43" fmla="*/ 17 h 29"/>
                        <a:gd name="T44" fmla="*/ 31 w 36"/>
                        <a:gd name="T45" fmla="*/ 21 h 29"/>
                        <a:gd name="T46" fmla="*/ 29 w 36"/>
                        <a:gd name="T47" fmla="*/ 24 h 29"/>
                        <a:gd name="T48" fmla="*/ 24 w 36"/>
                        <a:gd name="T49" fmla="*/ 28 h 29"/>
                        <a:gd name="T50" fmla="*/ 31 w 36"/>
                        <a:gd name="T51" fmla="*/ 25 h 29"/>
                        <a:gd name="T52" fmla="*/ 34 w 36"/>
                        <a:gd name="T53" fmla="*/ 22 h 29"/>
                        <a:gd name="T54" fmla="*/ 33 w 36"/>
                        <a:gd name="T55" fmla="*/ 14 h 29"/>
                        <a:gd name="T56" fmla="*/ 35 w 36"/>
                        <a:gd name="T57" fmla="*/ 5 h 29"/>
                        <a:gd name="T58" fmla="*/ 0 60000 65536"/>
                        <a:gd name="T59" fmla="*/ 0 60000 65536"/>
                        <a:gd name="T60" fmla="*/ 0 60000 65536"/>
                        <a:gd name="T61" fmla="*/ 0 60000 65536"/>
                        <a:gd name="T62" fmla="*/ 0 60000 65536"/>
                        <a:gd name="T63" fmla="*/ 0 60000 65536"/>
                        <a:gd name="T64" fmla="*/ 0 60000 65536"/>
                        <a:gd name="T65" fmla="*/ 0 60000 655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w 36"/>
                        <a:gd name="T88" fmla="*/ 0 h 29"/>
                        <a:gd name="T89" fmla="*/ 36 w 36"/>
                        <a:gd name="T90" fmla="*/ 29 h 29"/>
                      </a:gdLst>
                      <a:ahLst/>
                      <a:cxnLst>
                        <a:cxn ang="T58">
                          <a:pos x="T0" y="T1"/>
                        </a:cxn>
                        <a:cxn ang="T59">
                          <a:pos x="T2" y="T3"/>
                        </a:cxn>
                        <a:cxn ang="T60">
                          <a:pos x="T4" y="T5"/>
                        </a:cxn>
                        <a:cxn ang="T61">
                          <a:pos x="T6" y="T7"/>
                        </a:cxn>
                        <a:cxn ang="T62">
                          <a:pos x="T8" y="T9"/>
                        </a:cxn>
                        <a:cxn ang="T63">
                          <a:pos x="T10" y="T11"/>
                        </a:cxn>
                        <a:cxn ang="T64">
                          <a:pos x="T12" y="T13"/>
                        </a:cxn>
                        <a:cxn ang="T65">
                          <a:pos x="T14" y="T15"/>
                        </a:cxn>
                        <a:cxn ang="T66">
                          <a:pos x="T16" y="T17"/>
                        </a:cxn>
                        <a:cxn ang="T67">
                          <a:pos x="T18" y="T19"/>
                        </a:cxn>
                        <a:cxn ang="T68">
                          <a:pos x="T20" y="T21"/>
                        </a:cxn>
                        <a:cxn ang="T69">
                          <a:pos x="T22" y="T23"/>
                        </a:cxn>
                        <a:cxn ang="T70">
                          <a:pos x="T24" y="T25"/>
                        </a:cxn>
                        <a:cxn ang="T71">
                          <a:pos x="T26" y="T27"/>
                        </a:cxn>
                        <a:cxn ang="T72">
                          <a:pos x="T28" y="T29"/>
                        </a:cxn>
                        <a:cxn ang="T73">
                          <a:pos x="T30" y="T31"/>
                        </a:cxn>
                        <a:cxn ang="T74">
                          <a:pos x="T32" y="T33"/>
                        </a:cxn>
                        <a:cxn ang="T75">
                          <a:pos x="T34" y="T35"/>
                        </a:cxn>
                        <a:cxn ang="T76">
                          <a:pos x="T36" y="T37"/>
                        </a:cxn>
                        <a:cxn ang="T77">
                          <a:pos x="T38" y="T39"/>
                        </a:cxn>
                        <a:cxn ang="T78">
                          <a:pos x="T40" y="T41"/>
                        </a:cxn>
                        <a:cxn ang="T79">
                          <a:pos x="T42" y="T43"/>
                        </a:cxn>
                        <a:cxn ang="T80">
                          <a:pos x="T44" y="T45"/>
                        </a:cxn>
                        <a:cxn ang="T81">
                          <a:pos x="T46" y="T47"/>
                        </a:cxn>
                        <a:cxn ang="T82">
                          <a:pos x="T48" y="T49"/>
                        </a:cxn>
                        <a:cxn ang="T83">
                          <a:pos x="T50" y="T51"/>
                        </a:cxn>
                        <a:cxn ang="T84">
                          <a:pos x="T52" y="T53"/>
                        </a:cxn>
                        <a:cxn ang="T85">
                          <a:pos x="T54" y="T55"/>
                        </a:cxn>
                        <a:cxn ang="T86">
                          <a:pos x="T56" y="T57"/>
                        </a:cxn>
                      </a:cxnLst>
                      <a:rect l="T87" t="T88" r="T89" b="T90"/>
                      <a:pathLst>
                        <a:path w="36" h="29">
                          <a:moveTo>
                            <a:pt x="35" y="5"/>
                          </a:moveTo>
                          <a:lnTo>
                            <a:pt x="33" y="8"/>
                          </a:lnTo>
                          <a:lnTo>
                            <a:pt x="28" y="9"/>
                          </a:lnTo>
                          <a:lnTo>
                            <a:pt x="24" y="8"/>
                          </a:lnTo>
                          <a:lnTo>
                            <a:pt x="18" y="4"/>
                          </a:lnTo>
                          <a:lnTo>
                            <a:pt x="8" y="0"/>
                          </a:lnTo>
                          <a:lnTo>
                            <a:pt x="0" y="0"/>
                          </a:lnTo>
                          <a:lnTo>
                            <a:pt x="9" y="1"/>
                          </a:lnTo>
                          <a:lnTo>
                            <a:pt x="15" y="5"/>
                          </a:lnTo>
                          <a:lnTo>
                            <a:pt x="18" y="8"/>
                          </a:lnTo>
                          <a:lnTo>
                            <a:pt x="24" y="11"/>
                          </a:lnTo>
                          <a:lnTo>
                            <a:pt x="28" y="13"/>
                          </a:lnTo>
                          <a:lnTo>
                            <a:pt x="27" y="16"/>
                          </a:lnTo>
                          <a:lnTo>
                            <a:pt x="22" y="17"/>
                          </a:lnTo>
                          <a:lnTo>
                            <a:pt x="17" y="17"/>
                          </a:lnTo>
                          <a:lnTo>
                            <a:pt x="12" y="19"/>
                          </a:lnTo>
                          <a:lnTo>
                            <a:pt x="8" y="21"/>
                          </a:lnTo>
                          <a:lnTo>
                            <a:pt x="15" y="21"/>
                          </a:lnTo>
                          <a:lnTo>
                            <a:pt x="20" y="20"/>
                          </a:lnTo>
                          <a:lnTo>
                            <a:pt x="24" y="21"/>
                          </a:lnTo>
                          <a:lnTo>
                            <a:pt x="28" y="19"/>
                          </a:lnTo>
                          <a:lnTo>
                            <a:pt x="30" y="17"/>
                          </a:lnTo>
                          <a:lnTo>
                            <a:pt x="31" y="21"/>
                          </a:lnTo>
                          <a:lnTo>
                            <a:pt x="29" y="24"/>
                          </a:lnTo>
                          <a:lnTo>
                            <a:pt x="24" y="28"/>
                          </a:lnTo>
                          <a:lnTo>
                            <a:pt x="31" y="25"/>
                          </a:lnTo>
                          <a:lnTo>
                            <a:pt x="34" y="22"/>
                          </a:lnTo>
                          <a:lnTo>
                            <a:pt x="33" y="14"/>
                          </a:lnTo>
                          <a:lnTo>
                            <a:pt x="35" y="5"/>
                          </a:lnTo>
                        </a:path>
                      </a:pathLst>
                    </a:custGeom>
                    <a:solidFill>
                      <a:srgbClr val="8901F3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8451" name="Freeform 62"/>
                    <p:cNvSpPr>
                      <a:spLocks/>
                    </p:cNvSpPr>
                    <p:nvPr/>
                  </p:nvSpPr>
                  <p:spPr bwMode="auto">
                    <a:xfrm>
                      <a:off x="5392" y="3109"/>
                      <a:ext cx="18" cy="8"/>
                    </a:xfrm>
                    <a:custGeom>
                      <a:avLst/>
                      <a:gdLst>
                        <a:gd name="T0" fmla="*/ 17 w 18"/>
                        <a:gd name="T1" fmla="*/ 0 h 8"/>
                        <a:gd name="T2" fmla="*/ 9 w 18"/>
                        <a:gd name="T3" fmla="*/ 1 h 8"/>
                        <a:gd name="T4" fmla="*/ 0 w 18"/>
                        <a:gd name="T5" fmla="*/ 7 h 8"/>
                        <a:gd name="T6" fmla="*/ 4 w 18"/>
                        <a:gd name="T7" fmla="*/ 3 h 8"/>
                        <a:gd name="T8" fmla="*/ 9 w 18"/>
                        <a:gd name="T9" fmla="*/ 0 h 8"/>
                        <a:gd name="T10" fmla="*/ 17 w 18"/>
                        <a:gd name="T11" fmla="*/ 0 h 8"/>
                        <a:gd name="T12" fmla="*/ 0 60000 65536"/>
                        <a:gd name="T13" fmla="*/ 0 60000 65536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w 18"/>
                        <a:gd name="T19" fmla="*/ 0 h 8"/>
                        <a:gd name="T20" fmla="*/ 18 w 18"/>
                        <a:gd name="T21" fmla="*/ 8 h 8"/>
                      </a:gdLst>
                      <a:ahLst/>
                      <a:cxnLst>
                        <a:cxn ang="T12">
                          <a:pos x="T0" y="T1"/>
                        </a:cxn>
                        <a:cxn ang="T13">
                          <a:pos x="T2" y="T3"/>
                        </a:cxn>
                        <a:cxn ang="T14">
                          <a:pos x="T4" y="T5"/>
                        </a:cxn>
                        <a:cxn ang="T15">
                          <a:pos x="T6" y="T7"/>
                        </a:cxn>
                        <a:cxn ang="T16">
                          <a:pos x="T8" y="T9"/>
                        </a:cxn>
                        <a:cxn ang="T17">
                          <a:pos x="T10" y="T11"/>
                        </a:cxn>
                      </a:cxnLst>
                      <a:rect l="T18" t="T19" r="T20" b="T21"/>
                      <a:pathLst>
                        <a:path w="18" h="8">
                          <a:moveTo>
                            <a:pt x="17" y="0"/>
                          </a:moveTo>
                          <a:lnTo>
                            <a:pt x="9" y="1"/>
                          </a:lnTo>
                          <a:lnTo>
                            <a:pt x="0" y="7"/>
                          </a:lnTo>
                          <a:lnTo>
                            <a:pt x="4" y="3"/>
                          </a:lnTo>
                          <a:lnTo>
                            <a:pt x="9" y="0"/>
                          </a:lnTo>
                          <a:lnTo>
                            <a:pt x="17" y="0"/>
                          </a:lnTo>
                        </a:path>
                      </a:pathLst>
                    </a:custGeom>
                    <a:solidFill>
                      <a:srgbClr val="8901F3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8452" name="Freeform 63"/>
                    <p:cNvSpPr>
                      <a:spLocks/>
                    </p:cNvSpPr>
                    <p:nvPr/>
                  </p:nvSpPr>
                  <p:spPr bwMode="auto">
                    <a:xfrm>
                      <a:off x="5330" y="3076"/>
                      <a:ext cx="38" cy="53"/>
                    </a:xfrm>
                    <a:custGeom>
                      <a:avLst/>
                      <a:gdLst>
                        <a:gd name="T0" fmla="*/ 0 w 38"/>
                        <a:gd name="T1" fmla="*/ 52 h 53"/>
                        <a:gd name="T2" fmla="*/ 4 w 38"/>
                        <a:gd name="T3" fmla="*/ 43 h 53"/>
                        <a:gd name="T4" fmla="*/ 7 w 38"/>
                        <a:gd name="T5" fmla="*/ 39 h 53"/>
                        <a:gd name="T6" fmla="*/ 11 w 38"/>
                        <a:gd name="T7" fmla="*/ 33 h 53"/>
                        <a:gd name="T8" fmla="*/ 15 w 38"/>
                        <a:gd name="T9" fmla="*/ 28 h 53"/>
                        <a:gd name="T10" fmla="*/ 20 w 38"/>
                        <a:gd name="T11" fmla="*/ 22 h 53"/>
                        <a:gd name="T12" fmla="*/ 23 w 38"/>
                        <a:gd name="T13" fmla="*/ 19 h 53"/>
                        <a:gd name="T14" fmla="*/ 29 w 38"/>
                        <a:gd name="T15" fmla="*/ 13 h 53"/>
                        <a:gd name="T16" fmla="*/ 32 w 38"/>
                        <a:gd name="T17" fmla="*/ 8 h 53"/>
                        <a:gd name="T18" fmla="*/ 37 w 38"/>
                        <a:gd name="T19" fmla="*/ 4 h 53"/>
                        <a:gd name="T20" fmla="*/ 37 w 38"/>
                        <a:gd name="T21" fmla="*/ 0 h 53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w 38"/>
                        <a:gd name="T34" fmla="*/ 0 h 53"/>
                        <a:gd name="T35" fmla="*/ 38 w 38"/>
                        <a:gd name="T36" fmla="*/ 53 h 53"/>
                      </a:gdLst>
                      <a:ahLst/>
                      <a:cxnLst>
                        <a:cxn ang="T22">
                          <a:pos x="T0" y="T1"/>
                        </a:cxn>
                        <a:cxn ang="T23">
                          <a:pos x="T2" y="T3"/>
                        </a:cxn>
                        <a:cxn ang="T24">
                          <a:pos x="T4" y="T5"/>
                        </a:cxn>
                        <a:cxn ang="T25">
                          <a:pos x="T6" y="T7"/>
                        </a:cxn>
                        <a:cxn ang="T26">
                          <a:pos x="T8" y="T9"/>
                        </a:cxn>
                        <a:cxn ang="T27">
                          <a:pos x="T10" y="T11"/>
                        </a:cxn>
                        <a:cxn ang="T28">
                          <a:pos x="T12" y="T13"/>
                        </a:cxn>
                        <a:cxn ang="T29">
                          <a:pos x="T14" y="T15"/>
                        </a:cxn>
                        <a:cxn ang="T30">
                          <a:pos x="T16" y="T17"/>
                        </a:cxn>
                        <a:cxn ang="T31">
                          <a:pos x="T18" y="T19"/>
                        </a:cxn>
                        <a:cxn ang="T32">
                          <a:pos x="T20" y="T21"/>
                        </a:cxn>
                      </a:cxnLst>
                      <a:rect l="T33" t="T34" r="T35" b="T36"/>
                      <a:pathLst>
                        <a:path w="38" h="53">
                          <a:moveTo>
                            <a:pt x="0" y="52"/>
                          </a:moveTo>
                          <a:lnTo>
                            <a:pt x="4" y="43"/>
                          </a:lnTo>
                          <a:lnTo>
                            <a:pt x="7" y="39"/>
                          </a:lnTo>
                          <a:lnTo>
                            <a:pt x="11" y="33"/>
                          </a:lnTo>
                          <a:lnTo>
                            <a:pt x="15" y="28"/>
                          </a:lnTo>
                          <a:lnTo>
                            <a:pt x="20" y="22"/>
                          </a:lnTo>
                          <a:lnTo>
                            <a:pt x="23" y="19"/>
                          </a:lnTo>
                          <a:lnTo>
                            <a:pt x="29" y="13"/>
                          </a:lnTo>
                          <a:lnTo>
                            <a:pt x="32" y="8"/>
                          </a:lnTo>
                          <a:lnTo>
                            <a:pt x="37" y="4"/>
                          </a:lnTo>
                          <a:lnTo>
                            <a:pt x="37" y="0"/>
                          </a:lnTo>
                        </a:path>
                      </a:pathLst>
                    </a:custGeom>
                    <a:solidFill>
                      <a:srgbClr val="8901F3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</p:grpSp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704850" y="2154238"/>
            <a:ext cx="7593013" cy="26685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>
              <a:lnSpc>
                <a:spcPct val="95000"/>
              </a:lnSpc>
              <a:spcBef>
                <a:spcPct val="50000"/>
              </a:spcBef>
            </a:pPr>
            <a:r>
              <a:rPr lang="th-TH">
                <a:latin typeface="Times New Roman" pitchFamily="18" charset="0"/>
                <a:cs typeface="CordiaUPC" pitchFamily="34" charset="-34"/>
              </a:rPr>
              <a:t>	</a:t>
            </a:r>
            <a:r>
              <a:rPr lang="th-TH" sz="44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การทำความสะอาด (ปัด กวาด เช็ด ถู)</a:t>
            </a:r>
          </a:p>
          <a:p>
            <a:pPr algn="ctr">
              <a:lnSpc>
                <a:spcPct val="95000"/>
              </a:lnSpc>
              <a:spcBef>
                <a:spcPct val="50000"/>
              </a:spcBef>
            </a:pPr>
            <a:r>
              <a:rPr lang="th-TH" sz="44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และตรวจสอบเครื่องจักร เครื่องมือ อุปกรณ์</a:t>
            </a:r>
          </a:p>
          <a:p>
            <a:pPr algn="ctr">
              <a:lnSpc>
                <a:spcPct val="95000"/>
              </a:lnSpc>
              <a:spcBef>
                <a:spcPct val="50000"/>
              </a:spcBef>
            </a:pPr>
            <a:r>
              <a:rPr lang="th-TH" sz="44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รวมทั้งบริเวณสถานที่ทำงาน</a:t>
            </a:r>
          </a:p>
        </p:txBody>
      </p:sp>
      <p:sp>
        <p:nvSpPr>
          <p:cNvPr id="19459" name="Line 3"/>
          <p:cNvSpPr>
            <a:spLocks noChangeShapeType="1"/>
          </p:cNvSpPr>
          <p:nvPr/>
        </p:nvSpPr>
        <p:spPr bwMode="auto">
          <a:xfrm>
            <a:off x="585788" y="1905000"/>
            <a:ext cx="7972425" cy="0"/>
          </a:xfrm>
          <a:prstGeom prst="line">
            <a:avLst/>
          </a:prstGeom>
          <a:noFill/>
          <a:ln w="508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563563" y="1144588"/>
            <a:ext cx="7945437" cy="8207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h-TH" sz="48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นิยามของ สะอาด</a:t>
            </a:r>
            <a:endParaRPr lang="th-TH" sz="4800" b="1">
              <a:latin typeface="Times New Roman" pitchFamily="18" charset="0"/>
              <a:cs typeface="CordiaUPC" pitchFamily="34" charset="-34"/>
            </a:endParaRPr>
          </a:p>
        </p:txBody>
      </p:sp>
      <p:pic>
        <p:nvPicPr>
          <p:cNvPr id="19461" name="Picture 5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92525" y="4800600"/>
            <a:ext cx="1844675" cy="10509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563563" y="1525588"/>
            <a:ext cx="8580437" cy="4460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lnSpc>
                <a:spcPct val="85000"/>
              </a:lnSpc>
              <a:spcBef>
                <a:spcPct val="50000"/>
              </a:spcBef>
              <a:buSzPct val="75000"/>
              <a:buFont typeface="ZapfDingbats BT" charset="2"/>
              <a:buNone/>
            </a:pPr>
            <a:r>
              <a:rPr lang="th-TH" sz="34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1.  การมองเห็น   :  รอยแตกหรือน้ำมันรั่ว ฯลฯ</a:t>
            </a:r>
          </a:p>
          <a:p>
            <a:pPr>
              <a:lnSpc>
                <a:spcPct val="85000"/>
              </a:lnSpc>
              <a:spcBef>
                <a:spcPct val="50000"/>
              </a:spcBef>
              <a:buSzPct val="75000"/>
              <a:buFont typeface="ZapfDingbats BT" charset="2"/>
              <a:buNone/>
            </a:pPr>
            <a:r>
              <a:rPr lang="th-TH" sz="34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2.  การได้ยิน	     :  เสียงที่ผิดปกติจากเครื่องจักร ฯลฯ</a:t>
            </a:r>
          </a:p>
          <a:p>
            <a:pPr>
              <a:lnSpc>
                <a:spcPct val="85000"/>
              </a:lnSpc>
              <a:spcBef>
                <a:spcPct val="50000"/>
              </a:spcBef>
              <a:buSzPct val="75000"/>
              <a:buFont typeface="ZapfDingbats BT" charset="2"/>
              <a:buNone/>
            </a:pPr>
            <a:r>
              <a:rPr lang="th-TH" sz="34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3.  การได้กลิ่น     :  กลิ่นไหม้จากส่วนที่หมุนได้ของเครื่องจักร ฯลฯ</a:t>
            </a:r>
          </a:p>
          <a:p>
            <a:pPr>
              <a:lnSpc>
                <a:spcPct val="85000"/>
              </a:lnSpc>
              <a:spcBef>
                <a:spcPct val="50000"/>
              </a:spcBef>
              <a:buSzPct val="75000"/>
              <a:buFont typeface="ZapfDingbats BT" charset="2"/>
              <a:buNone/>
            </a:pPr>
            <a:r>
              <a:rPr lang="th-TH" sz="34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4.  การสัมผัส	     :  การสั่นสะเทือนของเครื่องจักร อุณหภูมิ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th-TH" sz="34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		        ที่ผิดปกติของเครื่องจักร ฯลฯ</a:t>
            </a:r>
          </a:p>
          <a:p>
            <a:pPr>
              <a:lnSpc>
                <a:spcPct val="85000"/>
              </a:lnSpc>
              <a:spcBef>
                <a:spcPct val="50000"/>
              </a:spcBef>
              <a:buSzPct val="75000"/>
              <a:buFont typeface="ZapfDingbats BT" charset="2"/>
              <a:buNone/>
            </a:pPr>
            <a:r>
              <a:rPr lang="th-TH" sz="34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5.  การชิมรส	     :  ชิมรสจากผลิตภัณฑ์ (อาหาร) ฯลฯ</a:t>
            </a:r>
            <a:endParaRPr lang="th-TH" sz="3400" b="1">
              <a:latin typeface="Times New Roman" pitchFamily="18" charset="0"/>
              <a:cs typeface="CordiaUPC" pitchFamily="34" charset="-34"/>
            </a:endParaRPr>
          </a:p>
        </p:txBody>
      </p:sp>
      <p:sp>
        <p:nvSpPr>
          <p:cNvPr id="20483" name="Line 3"/>
          <p:cNvSpPr>
            <a:spLocks noChangeShapeType="1"/>
          </p:cNvSpPr>
          <p:nvPr/>
        </p:nvSpPr>
        <p:spPr bwMode="auto">
          <a:xfrm>
            <a:off x="585788" y="1219200"/>
            <a:ext cx="7972425" cy="0"/>
          </a:xfrm>
          <a:prstGeom prst="line">
            <a:avLst/>
          </a:prstGeom>
          <a:noFill/>
          <a:ln w="508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493713" y="458788"/>
            <a:ext cx="6538912" cy="758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44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ประสาทสัมผัสทั้ง 5 ได้แก่</a:t>
            </a:r>
            <a:endParaRPr lang="th-TH" sz="4400" b="1">
              <a:latin typeface="Times New Roman" pitchFamily="18" charset="0"/>
              <a:cs typeface="CordiaUPC" pitchFamily="34" charset="-34"/>
            </a:endParaRPr>
          </a:p>
        </p:txBody>
      </p:sp>
      <p:pic>
        <p:nvPicPr>
          <p:cNvPr id="20485" name="Picture 5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26338" y="288925"/>
            <a:ext cx="844550" cy="8112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774700" y="1068388"/>
            <a:ext cx="8140700" cy="54530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  <a:buSzPct val="85000"/>
              <a:buFont typeface="ZapfDingbats BT" charset="2"/>
              <a:buNone/>
            </a:pPr>
            <a:r>
              <a:rPr lang="th-TH" sz="3200" b="1">
                <a:latin typeface="Times New Roman" pitchFamily="18" charset="0"/>
                <a:cs typeface="CordiaUPC" pitchFamily="34" charset="-34"/>
              </a:rPr>
              <a:t> </a:t>
            </a:r>
            <a:r>
              <a:rPr lang="th-TH" sz="32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1. มอบหมายความเป็นเจ้าของ</a:t>
            </a:r>
          </a:p>
          <a:p>
            <a:pPr>
              <a:lnSpc>
                <a:spcPct val="75000"/>
              </a:lnSpc>
              <a:spcBef>
                <a:spcPct val="50000"/>
              </a:spcBef>
              <a:buSzPct val="85000"/>
              <a:buFont typeface="ZapfDingbats BT" charset="2"/>
              <a:buNone/>
            </a:pPr>
            <a:r>
              <a:rPr lang="th-TH" sz="32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 2. ศึกษาวิธีการใช้งานเครื่องจักรและอุปกรณ์</a:t>
            </a:r>
          </a:p>
          <a:p>
            <a:pPr>
              <a:lnSpc>
                <a:spcPct val="75000"/>
              </a:lnSpc>
              <a:spcBef>
                <a:spcPct val="50000"/>
              </a:spcBef>
              <a:buSzPct val="85000"/>
              <a:buFont typeface="ZapfDingbats BT" charset="2"/>
              <a:buNone/>
            </a:pPr>
            <a:r>
              <a:rPr lang="th-TH" sz="32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 3. กำหนดเวลาทำความสะอาด </a:t>
            </a:r>
          </a:p>
          <a:p>
            <a:pPr>
              <a:lnSpc>
                <a:spcPct val="75000"/>
              </a:lnSpc>
              <a:spcBef>
                <a:spcPct val="50000"/>
              </a:spcBef>
              <a:buSzPct val="85000"/>
              <a:buFont typeface="ZapfDingbats BT" charset="2"/>
              <a:buNone/>
            </a:pPr>
            <a:r>
              <a:rPr lang="th-TH" sz="32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	 -  ก่อนและหลังการใช้งาน</a:t>
            </a: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th-TH" sz="32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  	 -  ก่อนทำงานและหลังเลิกงาน</a:t>
            </a: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th-TH" sz="32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	 -  วันทำความสะอาดใหญ่ประจำปี</a:t>
            </a:r>
          </a:p>
          <a:p>
            <a:pPr>
              <a:lnSpc>
                <a:spcPct val="75000"/>
              </a:lnSpc>
              <a:spcBef>
                <a:spcPct val="50000"/>
              </a:spcBef>
              <a:buSzPct val="85000"/>
              <a:buFont typeface="ZapfDingbats BT" charset="2"/>
              <a:buNone/>
            </a:pPr>
            <a:r>
              <a:rPr lang="th-TH" sz="32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 4. กำหนดรายละเอียดของการทำความสะอาด</a:t>
            </a:r>
          </a:p>
          <a:p>
            <a:pPr>
              <a:lnSpc>
                <a:spcPct val="75000"/>
              </a:lnSpc>
              <a:spcBef>
                <a:spcPct val="50000"/>
              </a:spcBef>
              <a:buSzPct val="85000"/>
              <a:buFont typeface="ZapfDingbats BT" charset="2"/>
              <a:buNone/>
            </a:pPr>
            <a:r>
              <a:rPr lang="th-TH" sz="32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 5. ใช้อุปกรณ์และวิธีการทำความสะอาดที่ถูกต้อง</a:t>
            </a:r>
          </a:p>
          <a:p>
            <a:pPr>
              <a:lnSpc>
                <a:spcPct val="75000"/>
              </a:lnSpc>
              <a:spcBef>
                <a:spcPct val="50000"/>
              </a:spcBef>
              <a:buSzPct val="85000"/>
              <a:buFont typeface="ZapfDingbats BT" charset="2"/>
              <a:buNone/>
            </a:pPr>
            <a:r>
              <a:rPr lang="th-TH" sz="32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 6. ทำความสะอาดทุกวันจนเป็นนิสัย</a:t>
            </a:r>
          </a:p>
        </p:txBody>
      </p:sp>
      <p:sp>
        <p:nvSpPr>
          <p:cNvPr id="21507" name="Line 3"/>
          <p:cNvSpPr>
            <a:spLocks noChangeShapeType="1"/>
          </p:cNvSpPr>
          <p:nvPr/>
        </p:nvSpPr>
        <p:spPr bwMode="auto">
          <a:xfrm>
            <a:off x="657225" y="990600"/>
            <a:ext cx="7970838" cy="0"/>
          </a:xfrm>
          <a:prstGeom prst="line">
            <a:avLst/>
          </a:prstGeom>
          <a:noFill/>
          <a:ln w="508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635000" y="306388"/>
            <a:ext cx="6186488" cy="758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44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ขั้นตอนการทำความสะอาด</a:t>
            </a:r>
            <a:endParaRPr lang="th-TH" sz="4400" b="1">
              <a:latin typeface="Times New Roman" pitchFamily="18" charset="0"/>
              <a:cs typeface="CordiaUPC" pitchFamily="34" charset="-34"/>
            </a:endParaRPr>
          </a:p>
        </p:txBody>
      </p:sp>
      <p:pic>
        <p:nvPicPr>
          <p:cNvPr id="21509" name="Picture 5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86600" y="4648200"/>
            <a:ext cx="1784350" cy="10588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ChangeArrowheads="1"/>
          </p:cNvSpPr>
          <p:nvPr/>
        </p:nvSpPr>
        <p:spPr bwMode="auto">
          <a:xfrm flipH="1">
            <a:off x="1271588" y="2597150"/>
            <a:ext cx="6459537" cy="1703388"/>
          </a:xfrm>
          <a:prstGeom prst="wedgeRoundRectCallout">
            <a:avLst>
              <a:gd name="adj1" fmla="val -41671"/>
              <a:gd name="adj2" fmla="val 66667"/>
              <a:gd name="adj3" fmla="val 16667"/>
            </a:avLst>
          </a:prstGeom>
          <a:solidFill>
            <a:srgbClr val="FCFEB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915988" y="915988"/>
            <a:ext cx="7170737" cy="28336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h-TH" sz="48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หัวใจของ สะอาด</a:t>
            </a:r>
            <a:endParaRPr lang="th-TH" sz="4800" b="1">
              <a:latin typeface="Times New Roman" pitchFamily="18" charset="0"/>
              <a:cs typeface="CordiaUPC" pitchFamily="34" charset="-34"/>
            </a:endParaRPr>
          </a:p>
          <a:p>
            <a:pPr algn="ctr">
              <a:spcBef>
                <a:spcPct val="50000"/>
              </a:spcBef>
            </a:pPr>
            <a:endParaRPr lang="th-TH" sz="4800" b="1">
              <a:latin typeface="Times New Roman" pitchFamily="18" charset="0"/>
              <a:cs typeface="CordiaUPC" pitchFamily="34" charset="-34"/>
            </a:endParaRPr>
          </a:p>
          <a:p>
            <a:pPr algn="ctr">
              <a:spcBef>
                <a:spcPct val="50000"/>
              </a:spcBef>
            </a:pPr>
            <a:r>
              <a:rPr lang="th-TH" sz="4000" b="1">
                <a:latin typeface="Times New Roman" pitchFamily="18" charset="0"/>
                <a:cs typeface="CordiaUPC" pitchFamily="34" charset="-34"/>
              </a:rPr>
              <a:t>การทำความสะอาดเป็นการตรวจสอบ</a:t>
            </a:r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>
            <a:off x="727075" y="1905000"/>
            <a:ext cx="7970838" cy="0"/>
          </a:xfrm>
          <a:prstGeom prst="line">
            <a:avLst/>
          </a:prstGeom>
          <a:noFill/>
          <a:ln w="508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2533" name="Group 5"/>
          <p:cNvGrpSpPr>
            <a:grpSpLocks/>
          </p:cNvGrpSpPr>
          <p:nvPr/>
        </p:nvGrpSpPr>
        <p:grpSpPr bwMode="auto">
          <a:xfrm>
            <a:off x="7481888" y="4265613"/>
            <a:ext cx="682625" cy="1425575"/>
            <a:chOff x="5106" y="2687"/>
            <a:chExt cx="466" cy="898"/>
          </a:xfrm>
        </p:grpSpPr>
        <p:grpSp>
          <p:nvGrpSpPr>
            <p:cNvPr id="22534" name="Group 6"/>
            <p:cNvGrpSpPr>
              <a:grpSpLocks/>
            </p:cNvGrpSpPr>
            <p:nvPr/>
          </p:nvGrpSpPr>
          <p:grpSpPr bwMode="auto">
            <a:xfrm>
              <a:off x="5186" y="2687"/>
              <a:ext cx="386" cy="419"/>
              <a:chOff x="5186" y="2687"/>
              <a:chExt cx="386" cy="419"/>
            </a:xfrm>
          </p:grpSpPr>
          <p:grpSp>
            <p:nvGrpSpPr>
              <p:cNvPr id="22573" name="Group 7"/>
              <p:cNvGrpSpPr>
                <a:grpSpLocks/>
              </p:cNvGrpSpPr>
              <p:nvPr/>
            </p:nvGrpSpPr>
            <p:grpSpPr bwMode="auto">
              <a:xfrm>
                <a:off x="5186" y="2687"/>
                <a:ext cx="386" cy="419"/>
                <a:chOff x="5186" y="2687"/>
                <a:chExt cx="386" cy="419"/>
              </a:xfrm>
            </p:grpSpPr>
            <p:grpSp>
              <p:nvGrpSpPr>
                <p:cNvPr id="22577" name="Group 8"/>
                <p:cNvGrpSpPr>
                  <a:grpSpLocks/>
                </p:cNvGrpSpPr>
                <p:nvPr/>
              </p:nvGrpSpPr>
              <p:grpSpPr bwMode="auto">
                <a:xfrm>
                  <a:off x="5186" y="2707"/>
                  <a:ext cx="352" cy="399"/>
                  <a:chOff x="5186" y="2707"/>
                  <a:chExt cx="352" cy="399"/>
                </a:xfrm>
              </p:grpSpPr>
              <p:sp>
                <p:nvSpPr>
                  <p:cNvPr id="22587" name="Freeform 9"/>
                  <p:cNvSpPr>
                    <a:spLocks/>
                  </p:cNvSpPr>
                  <p:nvPr/>
                </p:nvSpPr>
                <p:spPr bwMode="auto">
                  <a:xfrm>
                    <a:off x="5186" y="2707"/>
                    <a:ext cx="352" cy="399"/>
                  </a:xfrm>
                  <a:custGeom>
                    <a:avLst/>
                    <a:gdLst>
                      <a:gd name="T0" fmla="*/ 309 w 352"/>
                      <a:gd name="T1" fmla="*/ 194 h 399"/>
                      <a:gd name="T2" fmla="*/ 332 w 352"/>
                      <a:gd name="T3" fmla="*/ 156 h 399"/>
                      <a:gd name="T4" fmla="*/ 348 w 352"/>
                      <a:gd name="T5" fmla="*/ 103 h 399"/>
                      <a:gd name="T6" fmla="*/ 350 w 352"/>
                      <a:gd name="T7" fmla="*/ 59 h 399"/>
                      <a:gd name="T8" fmla="*/ 327 w 352"/>
                      <a:gd name="T9" fmla="*/ 20 h 399"/>
                      <a:gd name="T10" fmla="*/ 286 w 352"/>
                      <a:gd name="T11" fmla="*/ 2 h 399"/>
                      <a:gd name="T12" fmla="*/ 242 w 352"/>
                      <a:gd name="T13" fmla="*/ 3 h 399"/>
                      <a:gd name="T14" fmla="*/ 215 w 352"/>
                      <a:gd name="T15" fmla="*/ 17 h 399"/>
                      <a:gd name="T16" fmla="*/ 206 w 352"/>
                      <a:gd name="T17" fmla="*/ 33 h 399"/>
                      <a:gd name="T18" fmla="*/ 189 w 352"/>
                      <a:gd name="T19" fmla="*/ 59 h 399"/>
                      <a:gd name="T20" fmla="*/ 173 w 352"/>
                      <a:gd name="T21" fmla="*/ 82 h 399"/>
                      <a:gd name="T22" fmla="*/ 137 w 352"/>
                      <a:gd name="T23" fmla="*/ 86 h 399"/>
                      <a:gd name="T24" fmla="*/ 96 w 352"/>
                      <a:gd name="T25" fmla="*/ 77 h 399"/>
                      <a:gd name="T26" fmla="*/ 47 w 352"/>
                      <a:gd name="T27" fmla="*/ 71 h 399"/>
                      <a:gd name="T28" fmla="*/ 22 w 352"/>
                      <a:gd name="T29" fmla="*/ 77 h 399"/>
                      <a:gd name="T30" fmla="*/ 4 w 352"/>
                      <a:gd name="T31" fmla="*/ 96 h 399"/>
                      <a:gd name="T32" fmla="*/ 4 w 352"/>
                      <a:gd name="T33" fmla="*/ 124 h 399"/>
                      <a:gd name="T34" fmla="*/ 18 w 352"/>
                      <a:gd name="T35" fmla="*/ 139 h 399"/>
                      <a:gd name="T36" fmla="*/ 61 w 352"/>
                      <a:gd name="T37" fmla="*/ 151 h 399"/>
                      <a:gd name="T38" fmla="*/ 111 w 352"/>
                      <a:gd name="T39" fmla="*/ 160 h 399"/>
                      <a:gd name="T40" fmla="*/ 139 w 352"/>
                      <a:gd name="T41" fmla="*/ 160 h 399"/>
                      <a:gd name="T42" fmla="*/ 139 w 352"/>
                      <a:gd name="T43" fmla="*/ 183 h 399"/>
                      <a:gd name="T44" fmla="*/ 177 w 352"/>
                      <a:gd name="T45" fmla="*/ 185 h 399"/>
                      <a:gd name="T46" fmla="*/ 174 w 352"/>
                      <a:gd name="T47" fmla="*/ 200 h 399"/>
                      <a:gd name="T48" fmla="*/ 173 w 352"/>
                      <a:gd name="T49" fmla="*/ 215 h 399"/>
                      <a:gd name="T50" fmla="*/ 135 w 352"/>
                      <a:gd name="T51" fmla="*/ 212 h 399"/>
                      <a:gd name="T52" fmla="*/ 120 w 352"/>
                      <a:gd name="T53" fmla="*/ 259 h 399"/>
                      <a:gd name="T54" fmla="*/ 111 w 352"/>
                      <a:gd name="T55" fmla="*/ 311 h 399"/>
                      <a:gd name="T56" fmla="*/ 110 w 352"/>
                      <a:gd name="T57" fmla="*/ 356 h 399"/>
                      <a:gd name="T58" fmla="*/ 119 w 352"/>
                      <a:gd name="T59" fmla="*/ 388 h 399"/>
                      <a:gd name="T60" fmla="*/ 137 w 352"/>
                      <a:gd name="T61" fmla="*/ 398 h 399"/>
                      <a:gd name="T62" fmla="*/ 169 w 352"/>
                      <a:gd name="T63" fmla="*/ 394 h 399"/>
                      <a:gd name="T64" fmla="*/ 197 w 352"/>
                      <a:gd name="T65" fmla="*/ 382 h 399"/>
                      <a:gd name="T66" fmla="*/ 215 w 352"/>
                      <a:gd name="T67" fmla="*/ 357 h 399"/>
                      <a:gd name="T68" fmla="*/ 226 w 352"/>
                      <a:gd name="T69" fmla="*/ 333 h 399"/>
                      <a:gd name="T70" fmla="*/ 241 w 352"/>
                      <a:gd name="T71" fmla="*/ 305 h 399"/>
                      <a:gd name="T72" fmla="*/ 263 w 352"/>
                      <a:gd name="T73" fmla="*/ 283 h 399"/>
                      <a:gd name="T74" fmla="*/ 280 w 352"/>
                      <a:gd name="T75" fmla="*/ 259 h 399"/>
                      <a:gd name="T76" fmla="*/ 297 w 352"/>
                      <a:gd name="T77" fmla="*/ 223 h 399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w 352"/>
                      <a:gd name="T118" fmla="*/ 0 h 399"/>
                      <a:gd name="T119" fmla="*/ 352 w 352"/>
                      <a:gd name="T120" fmla="*/ 399 h 399"/>
                    </a:gdLst>
                    <a:ahLst/>
                    <a:cxnLst>
                      <a:cxn ang="T78">
                        <a:pos x="T0" y="T1"/>
                      </a:cxn>
                      <a:cxn ang="T79">
                        <a:pos x="T2" y="T3"/>
                      </a:cxn>
                      <a:cxn ang="T80">
                        <a:pos x="T4" y="T5"/>
                      </a:cxn>
                      <a:cxn ang="T81">
                        <a:pos x="T6" y="T7"/>
                      </a:cxn>
                      <a:cxn ang="T82">
                        <a:pos x="T8" y="T9"/>
                      </a:cxn>
                      <a:cxn ang="T83">
                        <a:pos x="T10" y="T11"/>
                      </a:cxn>
                      <a:cxn ang="T84">
                        <a:pos x="T12" y="T13"/>
                      </a:cxn>
                      <a:cxn ang="T85">
                        <a:pos x="T14" y="T15"/>
                      </a:cxn>
                      <a:cxn ang="T86">
                        <a:pos x="T16" y="T17"/>
                      </a:cxn>
                      <a:cxn ang="T87">
                        <a:pos x="T18" y="T19"/>
                      </a:cxn>
                      <a:cxn ang="T88">
                        <a:pos x="T20" y="T21"/>
                      </a:cxn>
                      <a:cxn ang="T89">
                        <a:pos x="T22" y="T23"/>
                      </a:cxn>
                      <a:cxn ang="T90">
                        <a:pos x="T24" y="T25"/>
                      </a:cxn>
                      <a:cxn ang="T91">
                        <a:pos x="T26" y="T27"/>
                      </a:cxn>
                      <a:cxn ang="T92">
                        <a:pos x="T28" y="T29"/>
                      </a:cxn>
                      <a:cxn ang="T93">
                        <a:pos x="T30" y="T31"/>
                      </a:cxn>
                      <a:cxn ang="T94">
                        <a:pos x="T32" y="T33"/>
                      </a:cxn>
                      <a:cxn ang="T95">
                        <a:pos x="T34" y="T35"/>
                      </a:cxn>
                      <a:cxn ang="T96">
                        <a:pos x="T36" y="T37"/>
                      </a:cxn>
                      <a:cxn ang="T97">
                        <a:pos x="T38" y="T39"/>
                      </a:cxn>
                      <a:cxn ang="T98">
                        <a:pos x="T40" y="T41"/>
                      </a:cxn>
                      <a:cxn ang="T99">
                        <a:pos x="T42" y="T43"/>
                      </a:cxn>
                      <a:cxn ang="T100">
                        <a:pos x="T44" y="T45"/>
                      </a:cxn>
                      <a:cxn ang="T101">
                        <a:pos x="T46" y="T47"/>
                      </a:cxn>
                      <a:cxn ang="T102">
                        <a:pos x="T48" y="T49"/>
                      </a:cxn>
                      <a:cxn ang="T103">
                        <a:pos x="T50" y="T51"/>
                      </a:cxn>
                      <a:cxn ang="T104">
                        <a:pos x="T52" y="T53"/>
                      </a:cxn>
                      <a:cxn ang="T105">
                        <a:pos x="T54" y="T55"/>
                      </a:cxn>
                      <a:cxn ang="T106">
                        <a:pos x="T56" y="T57"/>
                      </a:cxn>
                      <a:cxn ang="T107">
                        <a:pos x="T58" y="T59"/>
                      </a:cxn>
                      <a:cxn ang="T108">
                        <a:pos x="T60" y="T61"/>
                      </a:cxn>
                      <a:cxn ang="T109">
                        <a:pos x="T62" y="T63"/>
                      </a:cxn>
                      <a:cxn ang="T110">
                        <a:pos x="T64" y="T65"/>
                      </a:cxn>
                      <a:cxn ang="T111">
                        <a:pos x="T66" y="T67"/>
                      </a:cxn>
                      <a:cxn ang="T112">
                        <a:pos x="T68" y="T69"/>
                      </a:cxn>
                      <a:cxn ang="T113">
                        <a:pos x="T70" y="T71"/>
                      </a:cxn>
                      <a:cxn ang="T114">
                        <a:pos x="T72" y="T73"/>
                      </a:cxn>
                      <a:cxn ang="T115">
                        <a:pos x="T74" y="T75"/>
                      </a:cxn>
                      <a:cxn ang="T116">
                        <a:pos x="T76" y="T77"/>
                      </a:cxn>
                    </a:cxnLst>
                    <a:rect l="T117" t="T118" r="T119" b="T120"/>
                    <a:pathLst>
                      <a:path w="352" h="399">
                        <a:moveTo>
                          <a:pt x="297" y="223"/>
                        </a:moveTo>
                        <a:lnTo>
                          <a:pt x="309" y="194"/>
                        </a:lnTo>
                        <a:lnTo>
                          <a:pt x="323" y="174"/>
                        </a:lnTo>
                        <a:lnTo>
                          <a:pt x="332" y="156"/>
                        </a:lnTo>
                        <a:lnTo>
                          <a:pt x="342" y="134"/>
                        </a:lnTo>
                        <a:lnTo>
                          <a:pt x="348" y="103"/>
                        </a:lnTo>
                        <a:lnTo>
                          <a:pt x="351" y="83"/>
                        </a:lnTo>
                        <a:lnTo>
                          <a:pt x="350" y="59"/>
                        </a:lnTo>
                        <a:lnTo>
                          <a:pt x="339" y="37"/>
                        </a:lnTo>
                        <a:lnTo>
                          <a:pt x="327" y="20"/>
                        </a:lnTo>
                        <a:lnTo>
                          <a:pt x="311" y="9"/>
                        </a:lnTo>
                        <a:lnTo>
                          <a:pt x="286" y="2"/>
                        </a:lnTo>
                        <a:lnTo>
                          <a:pt x="264" y="0"/>
                        </a:lnTo>
                        <a:lnTo>
                          <a:pt x="242" y="3"/>
                        </a:lnTo>
                        <a:lnTo>
                          <a:pt x="226" y="10"/>
                        </a:lnTo>
                        <a:lnTo>
                          <a:pt x="215" y="17"/>
                        </a:lnTo>
                        <a:lnTo>
                          <a:pt x="213" y="26"/>
                        </a:lnTo>
                        <a:lnTo>
                          <a:pt x="206" y="33"/>
                        </a:lnTo>
                        <a:lnTo>
                          <a:pt x="195" y="46"/>
                        </a:lnTo>
                        <a:lnTo>
                          <a:pt x="189" y="59"/>
                        </a:lnTo>
                        <a:lnTo>
                          <a:pt x="181" y="74"/>
                        </a:lnTo>
                        <a:lnTo>
                          <a:pt x="173" y="82"/>
                        </a:lnTo>
                        <a:lnTo>
                          <a:pt x="155" y="87"/>
                        </a:lnTo>
                        <a:lnTo>
                          <a:pt x="137" y="86"/>
                        </a:lnTo>
                        <a:lnTo>
                          <a:pt x="116" y="81"/>
                        </a:lnTo>
                        <a:lnTo>
                          <a:pt x="96" y="77"/>
                        </a:lnTo>
                        <a:lnTo>
                          <a:pt x="69" y="73"/>
                        </a:lnTo>
                        <a:lnTo>
                          <a:pt x="47" y="71"/>
                        </a:lnTo>
                        <a:lnTo>
                          <a:pt x="34" y="73"/>
                        </a:lnTo>
                        <a:lnTo>
                          <a:pt x="22" y="77"/>
                        </a:lnTo>
                        <a:lnTo>
                          <a:pt x="10" y="86"/>
                        </a:lnTo>
                        <a:lnTo>
                          <a:pt x="4" y="96"/>
                        </a:lnTo>
                        <a:lnTo>
                          <a:pt x="0" y="110"/>
                        </a:lnTo>
                        <a:lnTo>
                          <a:pt x="4" y="124"/>
                        </a:lnTo>
                        <a:lnTo>
                          <a:pt x="10" y="133"/>
                        </a:lnTo>
                        <a:lnTo>
                          <a:pt x="18" y="139"/>
                        </a:lnTo>
                        <a:lnTo>
                          <a:pt x="33" y="146"/>
                        </a:lnTo>
                        <a:lnTo>
                          <a:pt x="61" y="151"/>
                        </a:lnTo>
                        <a:lnTo>
                          <a:pt x="83" y="156"/>
                        </a:lnTo>
                        <a:lnTo>
                          <a:pt x="111" y="160"/>
                        </a:lnTo>
                        <a:lnTo>
                          <a:pt x="131" y="161"/>
                        </a:lnTo>
                        <a:lnTo>
                          <a:pt x="139" y="160"/>
                        </a:lnTo>
                        <a:lnTo>
                          <a:pt x="142" y="170"/>
                        </a:lnTo>
                        <a:lnTo>
                          <a:pt x="139" y="183"/>
                        </a:lnTo>
                        <a:lnTo>
                          <a:pt x="158" y="188"/>
                        </a:lnTo>
                        <a:lnTo>
                          <a:pt x="177" y="185"/>
                        </a:lnTo>
                        <a:lnTo>
                          <a:pt x="176" y="193"/>
                        </a:lnTo>
                        <a:lnTo>
                          <a:pt x="174" y="200"/>
                        </a:lnTo>
                        <a:lnTo>
                          <a:pt x="173" y="209"/>
                        </a:lnTo>
                        <a:lnTo>
                          <a:pt x="173" y="215"/>
                        </a:lnTo>
                        <a:lnTo>
                          <a:pt x="153" y="218"/>
                        </a:lnTo>
                        <a:lnTo>
                          <a:pt x="135" y="212"/>
                        </a:lnTo>
                        <a:lnTo>
                          <a:pt x="127" y="232"/>
                        </a:lnTo>
                        <a:lnTo>
                          <a:pt x="120" y="259"/>
                        </a:lnTo>
                        <a:lnTo>
                          <a:pt x="115" y="281"/>
                        </a:lnTo>
                        <a:lnTo>
                          <a:pt x="111" y="311"/>
                        </a:lnTo>
                        <a:lnTo>
                          <a:pt x="109" y="334"/>
                        </a:lnTo>
                        <a:lnTo>
                          <a:pt x="110" y="356"/>
                        </a:lnTo>
                        <a:lnTo>
                          <a:pt x="112" y="373"/>
                        </a:lnTo>
                        <a:lnTo>
                          <a:pt x="119" y="388"/>
                        </a:lnTo>
                        <a:lnTo>
                          <a:pt x="126" y="396"/>
                        </a:lnTo>
                        <a:lnTo>
                          <a:pt x="137" y="398"/>
                        </a:lnTo>
                        <a:lnTo>
                          <a:pt x="153" y="395"/>
                        </a:lnTo>
                        <a:lnTo>
                          <a:pt x="169" y="394"/>
                        </a:lnTo>
                        <a:lnTo>
                          <a:pt x="183" y="389"/>
                        </a:lnTo>
                        <a:lnTo>
                          <a:pt x="197" y="382"/>
                        </a:lnTo>
                        <a:lnTo>
                          <a:pt x="206" y="370"/>
                        </a:lnTo>
                        <a:lnTo>
                          <a:pt x="215" y="357"/>
                        </a:lnTo>
                        <a:lnTo>
                          <a:pt x="221" y="345"/>
                        </a:lnTo>
                        <a:lnTo>
                          <a:pt x="226" y="333"/>
                        </a:lnTo>
                        <a:lnTo>
                          <a:pt x="231" y="317"/>
                        </a:lnTo>
                        <a:lnTo>
                          <a:pt x="241" y="305"/>
                        </a:lnTo>
                        <a:lnTo>
                          <a:pt x="252" y="295"/>
                        </a:lnTo>
                        <a:lnTo>
                          <a:pt x="263" y="283"/>
                        </a:lnTo>
                        <a:lnTo>
                          <a:pt x="272" y="273"/>
                        </a:lnTo>
                        <a:lnTo>
                          <a:pt x="280" y="259"/>
                        </a:lnTo>
                        <a:lnTo>
                          <a:pt x="288" y="243"/>
                        </a:lnTo>
                        <a:lnTo>
                          <a:pt x="297" y="223"/>
                        </a:lnTo>
                      </a:path>
                    </a:pathLst>
                  </a:custGeom>
                  <a:solidFill>
                    <a:srgbClr val="E0A080"/>
                  </a:solidFill>
                  <a:ln w="12700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22588" name="Group 10"/>
                  <p:cNvGrpSpPr>
                    <a:grpSpLocks/>
                  </p:cNvGrpSpPr>
                  <p:nvPr/>
                </p:nvGrpSpPr>
                <p:grpSpPr bwMode="auto">
                  <a:xfrm>
                    <a:off x="5324" y="2851"/>
                    <a:ext cx="58" cy="110"/>
                    <a:chOff x="5324" y="2851"/>
                    <a:chExt cx="58" cy="110"/>
                  </a:xfrm>
                </p:grpSpPr>
                <p:sp>
                  <p:nvSpPr>
                    <p:cNvPr id="22589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5360" y="2853"/>
                      <a:ext cx="22" cy="108"/>
                    </a:xfrm>
                    <a:custGeom>
                      <a:avLst/>
                      <a:gdLst>
                        <a:gd name="T0" fmla="*/ 9 w 22"/>
                        <a:gd name="T1" fmla="*/ 107 h 108"/>
                        <a:gd name="T2" fmla="*/ 4 w 22"/>
                        <a:gd name="T3" fmla="*/ 93 h 108"/>
                        <a:gd name="T4" fmla="*/ 2 w 22"/>
                        <a:gd name="T5" fmla="*/ 78 h 108"/>
                        <a:gd name="T6" fmla="*/ 0 w 22"/>
                        <a:gd name="T7" fmla="*/ 63 h 108"/>
                        <a:gd name="T8" fmla="*/ 2 w 22"/>
                        <a:gd name="T9" fmla="*/ 44 h 108"/>
                        <a:gd name="T10" fmla="*/ 6 w 22"/>
                        <a:gd name="T11" fmla="*/ 27 h 108"/>
                        <a:gd name="T12" fmla="*/ 14 w 22"/>
                        <a:gd name="T13" fmla="*/ 12 h 108"/>
                        <a:gd name="T14" fmla="*/ 21 w 22"/>
                        <a:gd name="T15" fmla="*/ 0 h 108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22"/>
                        <a:gd name="T25" fmla="*/ 0 h 108"/>
                        <a:gd name="T26" fmla="*/ 22 w 22"/>
                        <a:gd name="T27" fmla="*/ 108 h 108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22" h="108">
                          <a:moveTo>
                            <a:pt x="9" y="107"/>
                          </a:moveTo>
                          <a:lnTo>
                            <a:pt x="4" y="93"/>
                          </a:lnTo>
                          <a:lnTo>
                            <a:pt x="2" y="78"/>
                          </a:lnTo>
                          <a:lnTo>
                            <a:pt x="0" y="63"/>
                          </a:lnTo>
                          <a:lnTo>
                            <a:pt x="2" y="44"/>
                          </a:lnTo>
                          <a:lnTo>
                            <a:pt x="6" y="27"/>
                          </a:lnTo>
                          <a:lnTo>
                            <a:pt x="14" y="12"/>
                          </a:lnTo>
                          <a:lnTo>
                            <a:pt x="21" y="0"/>
                          </a:lnTo>
                        </a:path>
                      </a:pathLst>
                    </a:custGeom>
                    <a:noFill/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2590" name="Freeform 12"/>
                    <p:cNvSpPr>
                      <a:spLocks/>
                    </p:cNvSpPr>
                    <p:nvPr/>
                  </p:nvSpPr>
                  <p:spPr bwMode="auto">
                    <a:xfrm>
                      <a:off x="5324" y="2851"/>
                      <a:ext cx="27" cy="19"/>
                    </a:xfrm>
                    <a:custGeom>
                      <a:avLst/>
                      <a:gdLst>
                        <a:gd name="T0" fmla="*/ 0 w 27"/>
                        <a:gd name="T1" fmla="*/ 18 h 19"/>
                        <a:gd name="T2" fmla="*/ 12 w 27"/>
                        <a:gd name="T3" fmla="*/ 17 h 19"/>
                        <a:gd name="T4" fmla="*/ 24 w 27"/>
                        <a:gd name="T5" fmla="*/ 12 h 19"/>
                        <a:gd name="T6" fmla="*/ 26 w 27"/>
                        <a:gd name="T7" fmla="*/ 3 h 19"/>
                        <a:gd name="T8" fmla="*/ 20 w 27"/>
                        <a:gd name="T9" fmla="*/ 0 h 19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27"/>
                        <a:gd name="T16" fmla="*/ 0 h 19"/>
                        <a:gd name="T17" fmla="*/ 27 w 27"/>
                        <a:gd name="T18" fmla="*/ 19 h 19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27" h="19">
                          <a:moveTo>
                            <a:pt x="0" y="18"/>
                          </a:moveTo>
                          <a:lnTo>
                            <a:pt x="12" y="17"/>
                          </a:lnTo>
                          <a:lnTo>
                            <a:pt x="24" y="12"/>
                          </a:lnTo>
                          <a:lnTo>
                            <a:pt x="26" y="3"/>
                          </a:lnTo>
                          <a:lnTo>
                            <a:pt x="20" y="0"/>
                          </a:lnTo>
                        </a:path>
                      </a:pathLst>
                    </a:custGeom>
                    <a:noFill/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22578" name="Group 13"/>
                <p:cNvGrpSpPr>
                  <a:grpSpLocks/>
                </p:cNvGrpSpPr>
                <p:nvPr/>
              </p:nvGrpSpPr>
              <p:grpSpPr bwMode="auto">
                <a:xfrm>
                  <a:off x="5387" y="2687"/>
                  <a:ext cx="185" cy="211"/>
                  <a:chOff x="5387" y="2687"/>
                  <a:chExt cx="185" cy="211"/>
                </a:xfrm>
              </p:grpSpPr>
              <p:sp>
                <p:nvSpPr>
                  <p:cNvPr id="22579" name="Freeform 14"/>
                  <p:cNvSpPr>
                    <a:spLocks/>
                  </p:cNvSpPr>
                  <p:nvPr/>
                </p:nvSpPr>
                <p:spPr bwMode="auto">
                  <a:xfrm>
                    <a:off x="5387" y="2687"/>
                    <a:ext cx="185" cy="211"/>
                  </a:xfrm>
                  <a:custGeom>
                    <a:avLst/>
                    <a:gdLst>
                      <a:gd name="T0" fmla="*/ 6 w 185"/>
                      <a:gd name="T1" fmla="*/ 24 h 211"/>
                      <a:gd name="T2" fmla="*/ 32 w 185"/>
                      <a:gd name="T3" fmla="*/ 17 h 211"/>
                      <a:gd name="T4" fmla="*/ 49 w 185"/>
                      <a:gd name="T5" fmla="*/ 5 h 211"/>
                      <a:gd name="T6" fmla="*/ 65 w 185"/>
                      <a:gd name="T7" fmla="*/ 0 h 211"/>
                      <a:gd name="T8" fmla="*/ 81 w 185"/>
                      <a:gd name="T9" fmla="*/ 7 h 211"/>
                      <a:gd name="T10" fmla="*/ 104 w 185"/>
                      <a:gd name="T11" fmla="*/ 13 h 211"/>
                      <a:gd name="T12" fmla="*/ 123 w 185"/>
                      <a:gd name="T13" fmla="*/ 10 h 211"/>
                      <a:gd name="T14" fmla="*/ 141 w 185"/>
                      <a:gd name="T15" fmla="*/ 16 h 211"/>
                      <a:gd name="T16" fmla="*/ 159 w 185"/>
                      <a:gd name="T17" fmla="*/ 26 h 211"/>
                      <a:gd name="T18" fmla="*/ 180 w 185"/>
                      <a:gd name="T19" fmla="*/ 45 h 211"/>
                      <a:gd name="T20" fmla="*/ 184 w 185"/>
                      <a:gd name="T21" fmla="*/ 84 h 211"/>
                      <a:gd name="T22" fmla="*/ 175 w 185"/>
                      <a:gd name="T23" fmla="*/ 125 h 211"/>
                      <a:gd name="T24" fmla="*/ 172 w 185"/>
                      <a:gd name="T25" fmla="*/ 148 h 211"/>
                      <a:gd name="T26" fmla="*/ 156 w 185"/>
                      <a:gd name="T27" fmla="*/ 155 h 211"/>
                      <a:gd name="T28" fmla="*/ 145 w 185"/>
                      <a:gd name="T29" fmla="*/ 169 h 211"/>
                      <a:gd name="T30" fmla="*/ 140 w 185"/>
                      <a:gd name="T31" fmla="*/ 192 h 211"/>
                      <a:gd name="T32" fmla="*/ 118 w 185"/>
                      <a:gd name="T33" fmla="*/ 205 h 211"/>
                      <a:gd name="T34" fmla="*/ 94 w 185"/>
                      <a:gd name="T35" fmla="*/ 210 h 211"/>
                      <a:gd name="T36" fmla="*/ 80 w 185"/>
                      <a:gd name="T37" fmla="*/ 206 h 211"/>
                      <a:gd name="T38" fmla="*/ 78 w 185"/>
                      <a:gd name="T39" fmla="*/ 192 h 211"/>
                      <a:gd name="T40" fmla="*/ 84 w 185"/>
                      <a:gd name="T41" fmla="*/ 177 h 211"/>
                      <a:gd name="T42" fmla="*/ 76 w 185"/>
                      <a:gd name="T43" fmla="*/ 164 h 211"/>
                      <a:gd name="T44" fmla="*/ 50 w 185"/>
                      <a:gd name="T45" fmla="*/ 168 h 211"/>
                      <a:gd name="T46" fmla="*/ 36 w 185"/>
                      <a:gd name="T47" fmla="*/ 160 h 211"/>
                      <a:gd name="T48" fmla="*/ 55 w 185"/>
                      <a:gd name="T49" fmla="*/ 148 h 211"/>
                      <a:gd name="T50" fmla="*/ 62 w 185"/>
                      <a:gd name="T51" fmla="*/ 134 h 211"/>
                      <a:gd name="T52" fmla="*/ 60 w 185"/>
                      <a:gd name="T53" fmla="*/ 123 h 211"/>
                      <a:gd name="T54" fmla="*/ 49 w 185"/>
                      <a:gd name="T55" fmla="*/ 106 h 211"/>
                      <a:gd name="T56" fmla="*/ 48 w 185"/>
                      <a:gd name="T57" fmla="*/ 90 h 211"/>
                      <a:gd name="T58" fmla="*/ 54 w 185"/>
                      <a:gd name="T59" fmla="*/ 79 h 211"/>
                      <a:gd name="T60" fmla="*/ 71 w 185"/>
                      <a:gd name="T61" fmla="*/ 70 h 211"/>
                      <a:gd name="T62" fmla="*/ 85 w 185"/>
                      <a:gd name="T63" fmla="*/ 62 h 211"/>
                      <a:gd name="T64" fmla="*/ 86 w 185"/>
                      <a:gd name="T65" fmla="*/ 56 h 211"/>
                      <a:gd name="T66" fmla="*/ 80 w 185"/>
                      <a:gd name="T67" fmla="*/ 49 h 211"/>
                      <a:gd name="T68" fmla="*/ 76 w 185"/>
                      <a:gd name="T69" fmla="*/ 47 h 211"/>
                      <a:gd name="T70" fmla="*/ 57 w 185"/>
                      <a:gd name="T71" fmla="*/ 49 h 211"/>
                      <a:gd name="T72" fmla="*/ 41 w 185"/>
                      <a:gd name="T73" fmla="*/ 47 h 211"/>
                      <a:gd name="T74" fmla="*/ 30 w 185"/>
                      <a:gd name="T75" fmla="*/ 42 h 211"/>
                      <a:gd name="T76" fmla="*/ 19 w 185"/>
                      <a:gd name="T77" fmla="*/ 35 h 211"/>
                      <a:gd name="T78" fmla="*/ 0 w 185"/>
                      <a:gd name="T79" fmla="*/ 32 h 211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w 185"/>
                      <a:gd name="T121" fmla="*/ 0 h 211"/>
                      <a:gd name="T122" fmla="*/ 185 w 185"/>
                      <a:gd name="T123" fmla="*/ 211 h 211"/>
                    </a:gdLst>
                    <a:ahLst/>
                    <a:cxnLst>
                      <a:cxn ang="T80">
                        <a:pos x="T0" y="T1"/>
                      </a:cxn>
                      <a:cxn ang="T81">
                        <a:pos x="T2" y="T3"/>
                      </a:cxn>
                      <a:cxn ang="T82">
                        <a:pos x="T4" y="T5"/>
                      </a:cxn>
                      <a:cxn ang="T83">
                        <a:pos x="T6" y="T7"/>
                      </a:cxn>
                      <a:cxn ang="T84">
                        <a:pos x="T8" y="T9"/>
                      </a:cxn>
                      <a:cxn ang="T85">
                        <a:pos x="T10" y="T11"/>
                      </a:cxn>
                      <a:cxn ang="T86">
                        <a:pos x="T12" y="T13"/>
                      </a:cxn>
                      <a:cxn ang="T87">
                        <a:pos x="T14" y="T15"/>
                      </a:cxn>
                      <a:cxn ang="T88">
                        <a:pos x="T16" y="T17"/>
                      </a:cxn>
                      <a:cxn ang="T89">
                        <a:pos x="T18" y="T19"/>
                      </a:cxn>
                      <a:cxn ang="T90">
                        <a:pos x="T20" y="T21"/>
                      </a:cxn>
                      <a:cxn ang="T91">
                        <a:pos x="T22" y="T23"/>
                      </a:cxn>
                      <a:cxn ang="T92">
                        <a:pos x="T24" y="T25"/>
                      </a:cxn>
                      <a:cxn ang="T93">
                        <a:pos x="T26" y="T27"/>
                      </a:cxn>
                      <a:cxn ang="T94">
                        <a:pos x="T28" y="T29"/>
                      </a:cxn>
                      <a:cxn ang="T95">
                        <a:pos x="T30" y="T31"/>
                      </a:cxn>
                      <a:cxn ang="T96">
                        <a:pos x="T32" y="T33"/>
                      </a:cxn>
                      <a:cxn ang="T97">
                        <a:pos x="T34" y="T35"/>
                      </a:cxn>
                      <a:cxn ang="T98">
                        <a:pos x="T36" y="T37"/>
                      </a:cxn>
                      <a:cxn ang="T99">
                        <a:pos x="T38" y="T39"/>
                      </a:cxn>
                      <a:cxn ang="T100">
                        <a:pos x="T40" y="T41"/>
                      </a:cxn>
                      <a:cxn ang="T101">
                        <a:pos x="T42" y="T43"/>
                      </a:cxn>
                      <a:cxn ang="T102">
                        <a:pos x="T44" y="T45"/>
                      </a:cxn>
                      <a:cxn ang="T103">
                        <a:pos x="T46" y="T47"/>
                      </a:cxn>
                      <a:cxn ang="T104">
                        <a:pos x="T48" y="T49"/>
                      </a:cxn>
                      <a:cxn ang="T105">
                        <a:pos x="T50" y="T51"/>
                      </a:cxn>
                      <a:cxn ang="T106">
                        <a:pos x="T52" y="T53"/>
                      </a:cxn>
                      <a:cxn ang="T107">
                        <a:pos x="T54" y="T55"/>
                      </a:cxn>
                      <a:cxn ang="T108">
                        <a:pos x="T56" y="T57"/>
                      </a:cxn>
                      <a:cxn ang="T109">
                        <a:pos x="T58" y="T59"/>
                      </a:cxn>
                      <a:cxn ang="T110">
                        <a:pos x="T60" y="T61"/>
                      </a:cxn>
                      <a:cxn ang="T111">
                        <a:pos x="T62" y="T63"/>
                      </a:cxn>
                      <a:cxn ang="T112">
                        <a:pos x="T64" y="T65"/>
                      </a:cxn>
                      <a:cxn ang="T113">
                        <a:pos x="T66" y="T67"/>
                      </a:cxn>
                      <a:cxn ang="T114">
                        <a:pos x="T68" y="T69"/>
                      </a:cxn>
                      <a:cxn ang="T115">
                        <a:pos x="T70" y="T71"/>
                      </a:cxn>
                      <a:cxn ang="T116">
                        <a:pos x="T72" y="T73"/>
                      </a:cxn>
                      <a:cxn ang="T117">
                        <a:pos x="T74" y="T75"/>
                      </a:cxn>
                      <a:cxn ang="T118">
                        <a:pos x="T76" y="T77"/>
                      </a:cxn>
                      <a:cxn ang="T119">
                        <a:pos x="T78" y="T79"/>
                      </a:cxn>
                    </a:cxnLst>
                    <a:rect l="T120" t="T121" r="T122" b="T123"/>
                    <a:pathLst>
                      <a:path w="185" h="211">
                        <a:moveTo>
                          <a:pt x="0" y="32"/>
                        </a:moveTo>
                        <a:lnTo>
                          <a:pt x="6" y="24"/>
                        </a:lnTo>
                        <a:lnTo>
                          <a:pt x="17" y="18"/>
                        </a:lnTo>
                        <a:lnTo>
                          <a:pt x="32" y="17"/>
                        </a:lnTo>
                        <a:lnTo>
                          <a:pt x="40" y="10"/>
                        </a:lnTo>
                        <a:lnTo>
                          <a:pt x="49" y="5"/>
                        </a:lnTo>
                        <a:lnTo>
                          <a:pt x="56" y="1"/>
                        </a:lnTo>
                        <a:lnTo>
                          <a:pt x="65" y="0"/>
                        </a:lnTo>
                        <a:lnTo>
                          <a:pt x="73" y="1"/>
                        </a:lnTo>
                        <a:lnTo>
                          <a:pt x="81" y="7"/>
                        </a:lnTo>
                        <a:lnTo>
                          <a:pt x="91" y="11"/>
                        </a:lnTo>
                        <a:lnTo>
                          <a:pt x="104" y="13"/>
                        </a:lnTo>
                        <a:lnTo>
                          <a:pt x="113" y="12"/>
                        </a:lnTo>
                        <a:lnTo>
                          <a:pt x="123" y="10"/>
                        </a:lnTo>
                        <a:lnTo>
                          <a:pt x="132" y="12"/>
                        </a:lnTo>
                        <a:lnTo>
                          <a:pt x="141" y="16"/>
                        </a:lnTo>
                        <a:lnTo>
                          <a:pt x="151" y="21"/>
                        </a:lnTo>
                        <a:lnTo>
                          <a:pt x="159" y="26"/>
                        </a:lnTo>
                        <a:lnTo>
                          <a:pt x="170" y="35"/>
                        </a:lnTo>
                        <a:lnTo>
                          <a:pt x="180" y="45"/>
                        </a:lnTo>
                        <a:lnTo>
                          <a:pt x="183" y="61"/>
                        </a:lnTo>
                        <a:lnTo>
                          <a:pt x="184" y="84"/>
                        </a:lnTo>
                        <a:lnTo>
                          <a:pt x="181" y="107"/>
                        </a:lnTo>
                        <a:lnTo>
                          <a:pt x="175" y="125"/>
                        </a:lnTo>
                        <a:lnTo>
                          <a:pt x="174" y="137"/>
                        </a:lnTo>
                        <a:lnTo>
                          <a:pt x="172" y="148"/>
                        </a:lnTo>
                        <a:lnTo>
                          <a:pt x="163" y="153"/>
                        </a:lnTo>
                        <a:lnTo>
                          <a:pt x="156" y="155"/>
                        </a:lnTo>
                        <a:lnTo>
                          <a:pt x="149" y="161"/>
                        </a:lnTo>
                        <a:lnTo>
                          <a:pt x="145" y="169"/>
                        </a:lnTo>
                        <a:lnTo>
                          <a:pt x="144" y="181"/>
                        </a:lnTo>
                        <a:lnTo>
                          <a:pt x="140" y="192"/>
                        </a:lnTo>
                        <a:lnTo>
                          <a:pt x="131" y="199"/>
                        </a:lnTo>
                        <a:lnTo>
                          <a:pt x="118" y="205"/>
                        </a:lnTo>
                        <a:lnTo>
                          <a:pt x="106" y="208"/>
                        </a:lnTo>
                        <a:lnTo>
                          <a:pt x="94" y="210"/>
                        </a:lnTo>
                        <a:lnTo>
                          <a:pt x="85" y="209"/>
                        </a:lnTo>
                        <a:lnTo>
                          <a:pt x="80" y="206"/>
                        </a:lnTo>
                        <a:lnTo>
                          <a:pt x="78" y="200"/>
                        </a:lnTo>
                        <a:lnTo>
                          <a:pt x="78" y="192"/>
                        </a:lnTo>
                        <a:lnTo>
                          <a:pt x="81" y="185"/>
                        </a:lnTo>
                        <a:lnTo>
                          <a:pt x="84" y="177"/>
                        </a:lnTo>
                        <a:lnTo>
                          <a:pt x="83" y="169"/>
                        </a:lnTo>
                        <a:lnTo>
                          <a:pt x="76" y="164"/>
                        </a:lnTo>
                        <a:lnTo>
                          <a:pt x="67" y="164"/>
                        </a:lnTo>
                        <a:lnTo>
                          <a:pt x="50" y="168"/>
                        </a:lnTo>
                        <a:lnTo>
                          <a:pt x="44" y="162"/>
                        </a:lnTo>
                        <a:lnTo>
                          <a:pt x="36" y="160"/>
                        </a:lnTo>
                        <a:lnTo>
                          <a:pt x="45" y="155"/>
                        </a:lnTo>
                        <a:lnTo>
                          <a:pt x="55" y="148"/>
                        </a:lnTo>
                        <a:lnTo>
                          <a:pt x="60" y="141"/>
                        </a:lnTo>
                        <a:lnTo>
                          <a:pt x="62" y="134"/>
                        </a:lnTo>
                        <a:lnTo>
                          <a:pt x="62" y="128"/>
                        </a:lnTo>
                        <a:lnTo>
                          <a:pt x="60" y="123"/>
                        </a:lnTo>
                        <a:lnTo>
                          <a:pt x="54" y="115"/>
                        </a:lnTo>
                        <a:lnTo>
                          <a:pt x="49" y="106"/>
                        </a:lnTo>
                        <a:lnTo>
                          <a:pt x="48" y="99"/>
                        </a:lnTo>
                        <a:lnTo>
                          <a:pt x="48" y="90"/>
                        </a:lnTo>
                        <a:lnTo>
                          <a:pt x="49" y="84"/>
                        </a:lnTo>
                        <a:lnTo>
                          <a:pt x="54" y="79"/>
                        </a:lnTo>
                        <a:lnTo>
                          <a:pt x="62" y="75"/>
                        </a:lnTo>
                        <a:lnTo>
                          <a:pt x="71" y="70"/>
                        </a:lnTo>
                        <a:lnTo>
                          <a:pt x="78" y="67"/>
                        </a:lnTo>
                        <a:lnTo>
                          <a:pt x="85" y="62"/>
                        </a:lnTo>
                        <a:lnTo>
                          <a:pt x="90" y="56"/>
                        </a:lnTo>
                        <a:lnTo>
                          <a:pt x="86" y="56"/>
                        </a:lnTo>
                        <a:lnTo>
                          <a:pt x="81" y="51"/>
                        </a:lnTo>
                        <a:lnTo>
                          <a:pt x="80" y="49"/>
                        </a:lnTo>
                        <a:lnTo>
                          <a:pt x="80" y="46"/>
                        </a:lnTo>
                        <a:lnTo>
                          <a:pt x="76" y="47"/>
                        </a:lnTo>
                        <a:lnTo>
                          <a:pt x="66" y="48"/>
                        </a:lnTo>
                        <a:lnTo>
                          <a:pt x="57" y="49"/>
                        </a:lnTo>
                        <a:lnTo>
                          <a:pt x="49" y="49"/>
                        </a:lnTo>
                        <a:lnTo>
                          <a:pt x="41" y="47"/>
                        </a:lnTo>
                        <a:lnTo>
                          <a:pt x="35" y="46"/>
                        </a:lnTo>
                        <a:lnTo>
                          <a:pt x="30" y="42"/>
                        </a:lnTo>
                        <a:lnTo>
                          <a:pt x="25" y="38"/>
                        </a:lnTo>
                        <a:lnTo>
                          <a:pt x="19" y="35"/>
                        </a:lnTo>
                        <a:lnTo>
                          <a:pt x="9" y="34"/>
                        </a:lnTo>
                        <a:lnTo>
                          <a:pt x="0" y="32"/>
                        </a:lnTo>
                      </a:path>
                    </a:pathLst>
                  </a:custGeom>
                  <a:solidFill>
                    <a:srgbClr val="A04000"/>
                  </a:solidFill>
                  <a:ln w="12700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22580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5392" y="2710"/>
                    <a:ext cx="96" cy="146"/>
                    <a:chOff x="5392" y="2710"/>
                    <a:chExt cx="96" cy="146"/>
                  </a:xfrm>
                </p:grpSpPr>
                <p:sp>
                  <p:nvSpPr>
                    <p:cNvPr id="22581" name="Freeform 16"/>
                    <p:cNvSpPr>
                      <a:spLocks/>
                    </p:cNvSpPr>
                    <p:nvPr/>
                  </p:nvSpPr>
                  <p:spPr bwMode="auto">
                    <a:xfrm>
                      <a:off x="5472" y="2728"/>
                      <a:ext cx="16" cy="21"/>
                    </a:xfrm>
                    <a:custGeom>
                      <a:avLst/>
                      <a:gdLst>
                        <a:gd name="T0" fmla="*/ 0 w 16"/>
                        <a:gd name="T1" fmla="*/ 15 h 21"/>
                        <a:gd name="T2" fmla="*/ 9 w 16"/>
                        <a:gd name="T3" fmla="*/ 12 h 21"/>
                        <a:gd name="T4" fmla="*/ 12 w 16"/>
                        <a:gd name="T5" fmla="*/ 6 h 21"/>
                        <a:gd name="T6" fmla="*/ 14 w 16"/>
                        <a:gd name="T7" fmla="*/ 0 h 21"/>
                        <a:gd name="T8" fmla="*/ 14 w 16"/>
                        <a:gd name="T9" fmla="*/ 8 h 21"/>
                        <a:gd name="T10" fmla="*/ 11 w 16"/>
                        <a:gd name="T11" fmla="*/ 15 h 21"/>
                        <a:gd name="T12" fmla="*/ 7 w 16"/>
                        <a:gd name="T13" fmla="*/ 17 h 21"/>
                        <a:gd name="T14" fmla="*/ 11 w 16"/>
                        <a:gd name="T15" fmla="*/ 19 h 21"/>
                        <a:gd name="T16" fmla="*/ 15 w 16"/>
                        <a:gd name="T17" fmla="*/ 19 h 21"/>
                        <a:gd name="T18" fmla="*/ 11 w 16"/>
                        <a:gd name="T19" fmla="*/ 20 h 21"/>
                        <a:gd name="T20" fmla="*/ 0 w 16"/>
                        <a:gd name="T21" fmla="*/ 15 h 21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w 16"/>
                        <a:gd name="T34" fmla="*/ 0 h 21"/>
                        <a:gd name="T35" fmla="*/ 16 w 16"/>
                        <a:gd name="T36" fmla="*/ 21 h 21"/>
                      </a:gdLst>
                      <a:ahLst/>
                      <a:cxnLst>
                        <a:cxn ang="T22">
                          <a:pos x="T0" y="T1"/>
                        </a:cxn>
                        <a:cxn ang="T23">
                          <a:pos x="T2" y="T3"/>
                        </a:cxn>
                        <a:cxn ang="T24">
                          <a:pos x="T4" y="T5"/>
                        </a:cxn>
                        <a:cxn ang="T25">
                          <a:pos x="T6" y="T7"/>
                        </a:cxn>
                        <a:cxn ang="T26">
                          <a:pos x="T8" y="T9"/>
                        </a:cxn>
                        <a:cxn ang="T27">
                          <a:pos x="T10" y="T11"/>
                        </a:cxn>
                        <a:cxn ang="T28">
                          <a:pos x="T12" y="T13"/>
                        </a:cxn>
                        <a:cxn ang="T29">
                          <a:pos x="T14" y="T15"/>
                        </a:cxn>
                        <a:cxn ang="T30">
                          <a:pos x="T16" y="T17"/>
                        </a:cxn>
                        <a:cxn ang="T31">
                          <a:pos x="T18" y="T19"/>
                        </a:cxn>
                        <a:cxn ang="T32">
                          <a:pos x="T20" y="T21"/>
                        </a:cxn>
                      </a:cxnLst>
                      <a:rect l="T33" t="T34" r="T35" b="T36"/>
                      <a:pathLst>
                        <a:path w="16" h="21">
                          <a:moveTo>
                            <a:pt x="0" y="15"/>
                          </a:moveTo>
                          <a:lnTo>
                            <a:pt x="9" y="12"/>
                          </a:lnTo>
                          <a:lnTo>
                            <a:pt x="12" y="6"/>
                          </a:lnTo>
                          <a:lnTo>
                            <a:pt x="14" y="0"/>
                          </a:lnTo>
                          <a:lnTo>
                            <a:pt x="14" y="8"/>
                          </a:lnTo>
                          <a:lnTo>
                            <a:pt x="11" y="15"/>
                          </a:lnTo>
                          <a:lnTo>
                            <a:pt x="7" y="17"/>
                          </a:lnTo>
                          <a:lnTo>
                            <a:pt x="11" y="19"/>
                          </a:lnTo>
                          <a:lnTo>
                            <a:pt x="15" y="19"/>
                          </a:lnTo>
                          <a:lnTo>
                            <a:pt x="11" y="20"/>
                          </a:lnTo>
                          <a:lnTo>
                            <a:pt x="0" y="15"/>
                          </a:lnTo>
                        </a:path>
                      </a:pathLst>
                    </a:custGeom>
                    <a:solidFill>
                      <a:srgbClr val="60402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2582" name="Freeform 17"/>
                    <p:cNvSpPr>
                      <a:spLocks/>
                    </p:cNvSpPr>
                    <p:nvPr/>
                  </p:nvSpPr>
                  <p:spPr bwMode="auto">
                    <a:xfrm>
                      <a:off x="5449" y="2817"/>
                      <a:ext cx="8" cy="5"/>
                    </a:xfrm>
                    <a:custGeom>
                      <a:avLst/>
                      <a:gdLst>
                        <a:gd name="T0" fmla="*/ 0 w 8"/>
                        <a:gd name="T1" fmla="*/ 3 h 5"/>
                        <a:gd name="T2" fmla="*/ 3 w 8"/>
                        <a:gd name="T3" fmla="*/ 2 h 5"/>
                        <a:gd name="T4" fmla="*/ 7 w 8"/>
                        <a:gd name="T5" fmla="*/ 0 h 5"/>
                        <a:gd name="T6" fmla="*/ 5 w 8"/>
                        <a:gd name="T7" fmla="*/ 4 h 5"/>
                        <a:gd name="T8" fmla="*/ 0 w 8"/>
                        <a:gd name="T9" fmla="*/ 3 h 5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8"/>
                        <a:gd name="T16" fmla="*/ 0 h 5"/>
                        <a:gd name="T17" fmla="*/ 8 w 8"/>
                        <a:gd name="T18" fmla="*/ 5 h 5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8" h="5">
                          <a:moveTo>
                            <a:pt x="0" y="3"/>
                          </a:moveTo>
                          <a:lnTo>
                            <a:pt x="3" y="2"/>
                          </a:lnTo>
                          <a:lnTo>
                            <a:pt x="7" y="0"/>
                          </a:lnTo>
                          <a:lnTo>
                            <a:pt x="5" y="4"/>
                          </a:lnTo>
                          <a:lnTo>
                            <a:pt x="0" y="3"/>
                          </a:lnTo>
                        </a:path>
                      </a:pathLst>
                    </a:custGeom>
                    <a:solidFill>
                      <a:srgbClr val="60402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2583" name="Freeform 18"/>
                    <p:cNvSpPr>
                      <a:spLocks/>
                    </p:cNvSpPr>
                    <p:nvPr/>
                  </p:nvSpPr>
                  <p:spPr bwMode="auto">
                    <a:xfrm>
                      <a:off x="5441" y="2822"/>
                      <a:ext cx="25" cy="18"/>
                    </a:xfrm>
                    <a:custGeom>
                      <a:avLst/>
                      <a:gdLst>
                        <a:gd name="T0" fmla="*/ 6 w 25"/>
                        <a:gd name="T1" fmla="*/ 0 h 18"/>
                        <a:gd name="T2" fmla="*/ 11 w 25"/>
                        <a:gd name="T3" fmla="*/ 6 h 18"/>
                        <a:gd name="T4" fmla="*/ 18 w 25"/>
                        <a:gd name="T5" fmla="*/ 8 h 18"/>
                        <a:gd name="T6" fmla="*/ 24 w 25"/>
                        <a:gd name="T7" fmla="*/ 9 h 18"/>
                        <a:gd name="T8" fmla="*/ 18 w 25"/>
                        <a:gd name="T9" fmla="*/ 11 h 18"/>
                        <a:gd name="T10" fmla="*/ 12 w 25"/>
                        <a:gd name="T11" fmla="*/ 9 h 18"/>
                        <a:gd name="T12" fmla="*/ 8 w 25"/>
                        <a:gd name="T13" fmla="*/ 8 h 18"/>
                        <a:gd name="T14" fmla="*/ 6 w 25"/>
                        <a:gd name="T15" fmla="*/ 14 h 18"/>
                        <a:gd name="T16" fmla="*/ 0 w 25"/>
                        <a:gd name="T17" fmla="*/ 17 h 18"/>
                        <a:gd name="T18" fmla="*/ 3 w 25"/>
                        <a:gd name="T19" fmla="*/ 13 h 18"/>
                        <a:gd name="T20" fmla="*/ 4 w 25"/>
                        <a:gd name="T21" fmla="*/ 9 h 18"/>
                        <a:gd name="T22" fmla="*/ 3 w 25"/>
                        <a:gd name="T23" fmla="*/ 6 h 18"/>
                        <a:gd name="T24" fmla="*/ 6 w 25"/>
                        <a:gd name="T25" fmla="*/ 0 h 18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60000 65536"/>
                        <a:gd name="T37" fmla="*/ 0 60000 65536"/>
                        <a:gd name="T38" fmla="*/ 0 60000 65536"/>
                        <a:gd name="T39" fmla="*/ 0 w 25"/>
                        <a:gd name="T40" fmla="*/ 0 h 18"/>
                        <a:gd name="T41" fmla="*/ 25 w 25"/>
                        <a:gd name="T42" fmla="*/ 18 h 18"/>
                      </a:gdLst>
                      <a:ahLst/>
                      <a:cxnLst>
                        <a:cxn ang="T26">
                          <a:pos x="T0" y="T1"/>
                        </a:cxn>
                        <a:cxn ang="T27">
                          <a:pos x="T2" y="T3"/>
                        </a:cxn>
                        <a:cxn ang="T28">
                          <a:pos x="T4" y="T5"/>
                        </a:cxn>
                        <a:cxn ang="T29">
                          <a:pos x="T6" y="T7"/>
                        </a:cxn>
                        <a:cxn ang="T30">
                          <a:pos x="T8" y="T9"/>
                        </a:cxn>
                        <a:cxn ang="T31">
                          <a:pos x="T10" y="T11"/>
                        </a:cxn>
                        <a:cxn ang="T32">
                          <a:pos x="T12" y="T13"/>
                        </a:cxn>
                        <a:cxn ang="T33">
                          <a:pos x="T14" y="T15"/>
                        </a:cxn>
                        <a:cxn ang="T34">
                          <a:pos x="T16" y="T17"/>
                        </a:cxn>
                        <a:cxn ang="T35">
                          <a:pos x="T18" y="T19"/>
                        </a:cxn>
                        <a:cxn ang="T36">
                          <a:pos x="T20" y="T21"/>
                        </a:cxn>
                        <a:cxn ang="T37">
                          <a:pos x="T22" y="T23"/>
                        </a:cxn>
                        <a:cxn ang="T38">
                          <a:pos x="T24" y="T25"/>
                        </a:cxn>
                      </a:cxnLst>
                      <a:rect l="T39" t="T40" r="T41" b="T42"/>
                      <a:pathLst>
                        <a:path w="25" h="18">
                          <a:moveTo>
                            <a:pt x="6" y="0"/>
                          </a:moveTo>
                          <a:lnTo>
                            <a:pt x="11" y="6"/>
                          </a:lnTo>
                          <a:lnTo>
                            <a:pt x="18" y="8"/>
                          </a:lnTo>
                          <a:lnTo>
                            <a:pt x="24" y="9"/>
                          </a:lnTo>
                          <a:lnTo>
                            <a:pt x="18" y="11"/>
                          </a:lnTo>
                          <a:lnTo>
                            <a:pt x="12" y="9"/>
                          </a:lnTo>
                          <a:lnTo>
                            <a:pt x="8" y="8"/>
                          </a:lnTo>
                          <a:lnTo>
                            <a:pt x="6" y="14"/>
                          </a:lnTo>
                          <a:lnTo>
                            <a:pt x="0" y="17"/>
                          </a:lnTo>
                          <a:lnTo>
                            <a:pt x="3" y="13"/>
                          </a:lnTo>
                          <a:lnTo>
                            <a:pt x="4" y="9"/>
                          </a:lnTo>
                          <a:lnTo>
                            <a:pt x="3" y="6"/>
                          </a:lnTo>
                          <a:lnTo>
                            <a:pt x="6" y="0"/>
                          </a:lnTo>
                        </a:path>
                      </a:pathLst>
                    </a:custGeom>
                    <a:solidFill>
                      <a:srgbClr val="60402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2584" name="Freeform 19"/>
                    <p:cNvSpPr>
                      <a:spLocks/>
                    </p:cNvSpPr>
                    <p:nvPr/>
                  </p:nvSpPr>
                  <p:spPr bwMode="auto">
                    <a:xfrm>
                      <a:off x="5454" y="2844"/>
                      <a:ext cx="20" cy="12"/>
                    </a:xfrm>
                    <a:custGeom>
                      <a:avLst/>
                      <a:gdLst>
                        <a:gd name="T0" fmla="*/ 0 w 20"/>
                        <a:gd name="T1" fmla="*/ 7 h 12"/>
                        <a:gd name="T2" fmla="*/ 10 w 20"/>
                        <a:gd name="T3" fmla="*/ 5 h 12"/>
                        <a:gd name="T4" fmla="*/ 14 w 20"/>
                        <a:gd name="T5" fmla="*/ 2 h 12"/>
                        <a:gd name="T6" fmla="*/ 17 w 20"/>
                        <a:gd name="T7" fmla="*/ 0 h 12"/>
                        <a:gd name="T8" fmla="*/ 14 w 20"/>
                        <a:gd name="T9" fmla="*/ 4 h 12"/>
                        <a:gd name="T10" fmla="*/ 13 w 20"/>
                        <a:gd name="T11" fmla="*/ 7 h 12"/>
                        <a:gd name="T12" fmla="*/ 16 w 20"/>
                        <a:gd name="T13" fmla="*/ 8 h 12"/>
                        <a:gd name="T14" fmla="*/ 19 w 20"/>
                        <a:gd name="T15" fmla="*/ 9 h 12"/>
                        <a:gd name="T16" fmla="*/ 14 w 20"/>
                        <a:gd name="T17" fmla="*/ 10 h 12"/>
                        <a:gd name="T18" fmla="*/ 13 w 20"/>
                        <a:gd name="T19" fmla="*/ 11 h 12"/>
                        <a:gd name="T20" fmla="*/ 10 w 20"/>
                        <a:gd name="T21" fmla="*/ 10 h 12"/>
                        <a:gd name="T22" fmla="*/ 8 w 20"/>
                        <a:gd name="T23" fmla="*/ 8 h 12"/>
                        <a:gd name="T24" fmla="*/ 0 w 20"/>
                        <a:gd name="T25" fmla="*/ 7 h 12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60000 65536"/>
                        <a:gd name="T37" fmla="*/ 0 60000 65536"/>
                        <a:gd name="T38" fmla="*/ 0 60000 65536"/>
                        <a:gd name="T39" fmla="*/ 0 w 20"/>
                        <a:gd name="T40" fmla="*/ 0 h 12"/>
                        <a:gd name="T41" fmla="*/ 20 w 20"/>
                        <a:gd name="T42" fmla="*/ 12 h 12"/>
                      </a:gdLst>
                      <a:ahLst/>
                      <a:cxnLst>
                        <a:cxn ang="T26">
                          <a:pos x="T0" y="T1"/>
                        </a:cxn>
                        <a:cxn ang="T27">
                          <a:pos x="T2" y="T3"/>
                        </a:cxn>
                        <a:cxn ang="T28">
                          <a:pos x="T4" y="T5"/>
                        </a:cxn>
                        <a:cxn ang="T29">
                          <a:pos x="T6" y="T7"/>
                        </a:cxn>
                        <a:cxn ang="T30">
                          <a:pos x="T8" y="T9"/>
                        </a:cxn>
                        <a:cxn ang="T31">
                          <a:pos x="T10" y="T11"/>
                        </a:cxn>
                        <a:cxn ang="T32">
                          <a:pos x="T12" y="T13"/>
                        </a:cxn>
                        <a:cxn ang="T33">
                          <a:pos x="T14" y="T15"/>
                        </a:cxn>
                        <a:cxn ang="T34">
                          <a:pos x="T16" y="T17"/>
                        </a:cxn>
                        <a:cxn ang="T35">
                          <a:pos x="T18" y="T19"/>
                        </a:cxn>
                        <a:cxn ang="T36">
                          <a:pos x="T20" y="T21"/>
                        </a:cxn>
                        <a:cxn ang="T37">
                          <a:pos x="T22" y="T23"/>
                        </a:cxn>
                        <a:cxn ang="T38">
                          <a:pos x="T24" y="T25"/>
                        </a:cxn>
                      </a:cxnLst>
                      <a:rect l="T39" t="T40" r="T41" b="T42"/>
                      <a:pathLst>
                        <a:path w="20" h="12">
                          <a:moveTo>
                            <a:pt x="0" y="7"/>
                          </a:moveTo>
                          <a:lnTo>
                            <a:pt x="10" y="5"/>
                          </a:lnTo>
                          <a:lnTo>
                            <a:pt x="14" y="2"/>
                          </a:lnTo>
                          <a:lnTo>
                            <a:pt x="17" y="0"/>
                          </a:lnTo>
                          <a:lnTo>
                            <a:pt x="14" y="4"/>
                          </a:lnTo>
                          <a:lnTo>
                            <a:pt x="13" y="7"/>
                          </a:lnTo>
                          <a:lnTo>
                            <a:pt x="16" y="8"/>
                          </a:lnTo>
                          <a:lnTo>
                            <a:pt x="19" y="9"/>
                          </a:lnTo>
                          <a:lnTo>
                            <a:pt x="14" y="10"/>
                          </a:lnTo>
                          <a:lnTo>
                            <a:pt x="13" y="11"/>
                          </a:lnTo>
                          <a:lnTo>
                            <a:pt x="10" y="10"/>
                          </a:lnTo>
                          <a:lnTo>
                            <a:pt x="8" y="8"/>
                          </a:lnTo>
                          <a:lnTo>
                            <a:pt x="0" y="7"/>
                          </a:lnTo>
                        </a:path>
                      </a:pathLst>
                    </a:custGeom>
                    <a:solidFill>
                      <a:srgbClr val="60402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2585" name="Freeform 20"/>
                    <p:cNvSpPr>
                      <a:spLocks/>
                    </p:cNvSpPr>
                    <p:nvPr/>
                  </p:nvSpPr>
                  <p:spPr bwMode="auto">
                    <a:xfrm>
                      <a:off x="5392" y="2710"/>
                      <a:ext cx="20" cy="13"/>
                    </a:xfrm>
                    <a:custGeom>
                      <a:avLst/>
                      <a:gdLst>
                        <a:gd name="T0" fmla="*/ 0 w 20"/>
                        <a:gd name="T1" fmla="*/ 4 h 13"/>
                        <a:gd name="T2" fmla="*/ 8 w 20"/>
                        <a:gd name="T3" fmla="*/ 5 h 13"/>
                        <a:gd name="T4" fmla="*/ 11 w 20"/>
                        <a:gd name="T5" fmla="*/ 7 h 13"/>
                        <a:gd name="T6" fmla="*/ 12 w 20"/>
                        <a:gd name="T7" fmla="*/ 10 h 13"/>
                        <a:gd name="T8" fmla="*/ 14 w 20"/>
                        <a:gd name="T9" fmla="*/ 12 h 13"/>
                        <a:gd name="T10" fmla="*/ 18 w 20"/>
                        <a:gd name="T11" fmla="*/ 10 h 13"/>
                        <a:gd name="T12" fmla="*/ 19 w 20"/>
                        <a:gd name="T13" fmla="*/ 5 h 13"/>
                        <a:gd name="T14" fmla="*/ 18 w 20"/>
                        <a:gd name="T15" fmla="*/ 0 h 13"/>
                        <a:gd name="T16" fmla="*/ 15 w 20"/>
                        <a:gd name="T17" fmla="*/ 0 h 13"/>
                        <a:gd name="T18" fmla="*/ 15 w 20"/>
                        <a:gd name="T19" fmla="*/ 2 h 13"/>
                        <a:gd name="T20" fmla="*/ 15 w 20"/>
                        <a:gd name="T21" fmla="*/ 6 h 13"/>
                        <a:gd name="T22" fmla="*/ 11 w 20"/>
                        <a:gd name="T23" fmla="*/ 3 h 13"/>
                        <a:gd name="T24" fmla="*/ 7 w 20"/>
                        <a:gd name="T25" fmla="*/ 1 h 13"/>
                        <a:gd name="T26" fmla="*/ 0 w 20"/>
                        <a:gd name="T27" fmla="*/ 4 h 13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w 20"/>
                        <a:gd name="T43" fmla="*/ 0 h 13"/>
                        <a:gd name="T44" fmla="*/ 20 w 20"/>
                        <a:gd name="T45" fmla="*/ 13 h 13"/>
                      </a:gdLst>
                      <a:ahLst/>
                      <a:cxnLst>
                        <a:cxn ang="T28">
                          <a:pos x="T0" y="T1"/>
                        </a:cxn>
                        <a:cxn ang="T29">
                          <a:pos x="T2" y="T3"/>
                        </a:cxn>
                        <a:cxn ang="T30">
                          <a:pos x="T4" y="T5"/>
                        </a:cxn>
                        <a:cxn ang="T31">
                          <a:pos x="T6" y="T7"/>
                        </a:cxn>
                        <a:cxn ang="T32">
                          <a:pos x="T8" y="T9"/>
                        </a:cxn>
                        <a:cxn ang="T33">
                          <a:pos x="T10" y="T11"/>
                        </a:cxn>
                        <a:cxn ang="T34">
                          <a:pos x="T12" y="T13"/>
                        </a:cxn>
                        <a:cxn ang="T35">
                          <a:pos x="T14" y="T15"/>
                        </a:cxn>
                        <a:cxn ang="T36">
                          <a:pos x="T16" y="T17"/>
                        </a:cxn>
                        <a:cxn ang="T37">
                          <a:pos x="T18" y="T19"/>
                        </a:cxn>
                        <a:cxn ang="T38">
                          <a:pos x="T20" y="T21"/>
                        </a:cxn>
                        <a:cxn ang="T39">
                          <a:pos x="T22" y="T23"/>
                        </a:cxn>
                        <a:cxn ang="T40">
                          <a:pos x="T24" y="T25"/>
                        </a:cxn>
                        <a:cxn ang="T41">
                          <a:pos x="T26" y="T27"/>
                        </a:cxn>
                      </a:cxnLst>
                      <a:rect l="T42" t="T43" r="T44" b="T45"/>
                      <a:pathLst>
                        <a:path w="20" h="13">
                          <a:moveTo>
                            <a:pt x="0" y="4"/>
                          </a:moveTo>
                          <a:lnTo>
                            <a:pt x="8" y="5"/>
                          </a:lnTo>
                          <a:lnTo>
                            <a:pt x="11" y="7"/>
                          </a:lnTo>
                          <a:lnTo>
                            <a:pt x="12" y="10"/>
                          </a:lnTo>
                          <a:lnTo>
                            <a:pt x="14" y="12"/>
                          </a:lnTo>
                          <a:lnTo>
                            <a:pt x="18" y="10"/>
                          </a:lnTo>
                          <a:lnTo>
                            <a:pt x="19" y="5"/>
                          </a:lnTo>
                          <a:lnTo>
                            <a:pt x="18" y="0"/>
                          </a:lnTo>
                          <a:lnTo>
                            <a:pt x="15" y="0"/>
                          </a:lnTo>
                          <a:lnTo>
                            <a:pt x="15" y="2"/>
                          </a:lnTo>
                          <a:lnTo>
                            <a:pt x="15" y="6"/>
                          </a:lnTo>
                          <a:lnTo>
                            <a:pt x="11" y="3"/>
                          </a:lnTo>
                          <a:lnTo>
                            <a:pt x="7" y="1"/>
                          </a:lnTo>
                          <a:lnTo>
                            <a:pt x="0" y="4"/>
                          </a:lnTo>
                        </a:path>
                      </a:pathLst>
                    </a:custGeom>
                    <a:solidFill>
                      <a:srgbClr val="60402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2586" name="Freeform 21"/>
                    <p:cNvSpPr>
                      <a:spLocks/>
                    </p:cNvSpPr>
                    <p:nvPr/>
                  </p:nvSpPr>
                  <p:spPr bwMode="auto">
                    <a:xfrm>
                      <a:off x="5407" y="2724"/>
                      <a:ext cx="16" cy="6"/>
                    </a:xfrm>
                    <a:custGeom>
                      <a:avLst/>
                      <a:gdLst>
                        <a:gd name="T0" fmla="*/ 0 w 16"/>
                        <a:gd name="T1" fmla="*/ 0 h 6"/>
                        <a:gd name="T2" fmla="*/ 7 w 16"/>
                        <a:gd name="T3" fmla="*/ 5 h 6"/>
                        <a:gd name="T4" fmla="*/ 12 w 16"/>
                        <a:gd name="T5" fmla="*/ 5 h 6"/>
                        <a:gd name="T6" fmla="*/ 15 w 16"/>
                        <a:gd name="T7" fmla="*/ 2 h 6"/>
                        <a:gd name="T8" fmla="*/ 10 w 16"/>
                        <a:gd name="T9" fmla="*/ 3 h 6"/>
                        <a:gd name="T10" fmla="*/ 6 w 16"/>
                        <a:gd name="T11" fmla="*/ 2 h 6"/>
                        <a:gd name="T12" fmla="*/ 0 w 16"/>
                        <a:gd name="T13" fmla="*/ 0 h 6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w 16"/>
                        <a:gd name="T22" fmla="*/ 0 h 6"/>
                        <a:gd name="T23" fmla="*/ 16 w 16"/>
                        <a:gd name="T24" fmla="*/ 6 h 6"/>
                      </a:gdLst>
                      <a:ahLst/>
                      <a:cxnLst>
                        <a:cxn ang="T14">
                          <a:pos x="T0" y="T1"/>
                        </a:cxn>
                        <a:cxn ang="T15">
                          <a:pos x="T2" y="T3"/>
                        </a:cxn>
                        <a:cxn ang="T16">
                          <a:pos x="T4" y="T5"/>
                        </a:cxn>
                        <a:cxn ang="T17">
                          <a:pos x="T6" y="T7"/>
                        </a:cxn>
                        <a:cxn ang="T18">
                          <a:pos x="T8" y="T9"/>
                        </a:cxn>
                        <a:cxn ang="T19">
                          <a:pos x="T10" y="T11"/>
                        </a:cxn>
                        <a:cxn ang="T20">
                          <a:pos x="T12" y="T13"/>
                        </a:cxn>
                      </a:cxnLst>
                      <a:rect l="T21" t="T22" r="T23" b="T24"/>
                      <a:pathLst>
                        <a:path w="16" h="6">
                          <a:moveTo>
                            <a:pt x="0" y="0"/>
                          </a:moveTo>
                          <a:lnTo>
                            <a:pt x="7" y="5"/>
                          </a:lnTo>
                          <a:lnTo>
                            <a:pt x="12" y="5"/>
                          </a:lnTo>
                          <a:lnTo>
                            <a:pt x="15" y="2"/>
                          </a:lnTo>
                          <a:lnTo>
                            <a:pt x="10" y="3"/>
                          </a:lnTo>
                          <a:lnTo>
                            <a:pt x="6" y="2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60402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</p:grpSp>
          <p:grpSp>
            <p:nvGrpSpPr>
              <p:cNvPr id="22574" name="Group 22"/>
              <p:cNvGrpSpPr>
                <a:grpSpLocks/>
              </p:cNvGrpSpPr>
              <p:nvPr/>
            </p:nvGrpSpPr>
            <p:grpSpPr bwMode="auto">
              <a:xfrm>
                <a:off x="5373" y="2756"/>
                <a:ext cx="42" cy="34"/>
                <a:chOff x="5373" y="2756"/>
                <a:chExt cx="42" cy="34"/>
              </a:xfrm>
            </p:grpSpPr>
            <p:sp>
              <p:nvSpPr>
                <p:cNvPr id="22575" name="Freeform 23"/>
                <p:cNvSpPr>
                  <a:spLocks/>
                </p:cNvSpPr>
                <p:nvPr/>
              </p:nvSpPr>
              <p:spPr bwMode="auto">
                <a:xfrm>
                  <a:off x="5389" y="2756"/>
                  <a:ext cx="26" cy="18"/>
                </a:xfrm>
                <a:custGeom>
                  <a:avLst/>
                  <a:gdLst>
                    <a:gd name="T0" fmla="*/ 0 w 26"/>
                    <a:gd name="T1" fmla="*/ 0 h 18"/>
                    <a:gd name="T2" fmla="*/ 8 w 26"/>
                    <a:gd name="T3" fmla="*/ 1 h 18"/>
                    <a:gd name="T4" fmla="*/ 17 w 26"/>
                    <a:gd name="T5" fmla="*/ 4 h 18"/>
                    <a:gd name="T6" fmla="*/ 23 w 26"/>
                    <a:gd name="T7" fmla="*/ 10 h 18"/>
                    <a:gd name="T8" fmla="*/ 25 w 26"/>
                    <a:gd name="T9" fmla="*/ 17 h 1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6"/>
                    <a:gd name="T16" fmla="*/ 0 h 18"/>
                    <a:gd name="T17" fmla="*/ 26 w 26"/>
                    <a:gd name="T18" fmla="*/ 18 h 1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6" h="18">
                      <a:moveTo>
                        <a:pt x="0" y="0"/>
                      </a:moveTo>
                      <a:lnTo>
                        <a:pt x="8" y="1"/>
                      </a:lnTo>
                      <a:lnTo>
                        <a:pt x="17" y="4"/>
                      </a:lnTo>
                      <a:lnTo>
                        <a:pt x="23" y="10"/>
                      </a:lnTo>
                      <a:lnTo>
                        <a:pt x="25" y="17"/>
                      </a:lnTo>
                    </a:path>
                  </a:pathLst>
                </a:custGeom>
                <a:noFill/>
                <a:ln w="25400" cap="rnd">
                  <a:solidFill>
                    <a:srgbClr val="A04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576" name="Freeform 24"/>
                <p:cNvSpPr>
                  <a:spLocks/>
                </p:cNvSpPr>
                <p:nvPr/>
              </p:nvSpPr>
              <p:spPr bwMode="auto">
                <a:xfrm>
                  <a:off x="5373" y="2770"/>
                  <a:ext cx="16" cy="20"/>
                </a:xfrm>
                <a:custGeom>
                  <a:avLst/>
                  <a:gdLst>
                    <a:gd name="T0" fmla="*/ 15 w 16"/>
                    <a:gd name="T1" fmla="*/ 0 h 20"/>
                    <a:gd name="T2" fmla="*/ 12 w 16"/>
                    <a:gd name="T3" fmla="*/ 0 h 20"/>
                    <a:gd name="T4" fmla="*/ 8 w 16"/>
                    <a:gd name="T5" fmla="*/ 2 h 20"/>
                    <a:gd name="T6" fmla="*/ 5 w 16"/>
                    <a:gd name="T7" fmla="*/ 6 h 20"/>
                    <a:gd name="T8" fmla="*/ 1 w 16"/>
                    <a:gd name="T9" fmla="*/ 10 h 20"/>
                    <a:gd name="T10" fmla="*/ 0 w 16"/>
                    <a:gd name="T11" fmla="*/ 15 h 20"/>
                    <a:gd name="T12" fmla="*/ 0 w 16"/>
                    <a:gd name="T13" fmla="*/ 19 h 20"/>
                    <a:gd name="T14" fmla="*/ 3 w 16"/>
                    <a:gd name="T15" fmla="*/ 18 h 20"/>
                    <a:gd name="T16" fmla="*/ 7 w 16"/>
                    <a:gd name="T17" fmla="*/ 17 h 20"/>
                    <a:gd name="T18" fmla="*/ 11 w 16"/>
                    <a:gd name="T19" fmla="*/ 14 h 20"/>
                    <a:gd name="T20" fmla="*/ 14 w 16"/>
                    <a:gd name="T21" fmla="*/ 10 h 20"/>
                    <a:gd name="T22" fmla="*/ 15 w 16"/>
                    <a:gd name="T23" fmla="*/ 4 h 20"/>
                    <a:gd name="T24" fmla="*/ 15 w 16"/>
                    <a:gd name="T25" fmla="*/ 0 h 20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16"/>
                    <a:gd name="T40" fmla="*/ 0 h 20"/>
                    <a:gd name="T41" fmla="*/ 16 w 16"/>
                    <a:gd name="T42" fmla="*/ 20 h 20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16" h="20">
                      <a:moveTo>
                        <a:pt x="15" y="0"/>
                      </a:moveTo>
                      <a:lnTo>
                        <a:pt x="12" y="0"/>
                      </a:lnTo>
                      <a:lnTo>
                        <a:pt x="8" y="2"/>
                      </a:lnTo>
                      <a:lnTo>
                        <a:pt x="5" y="6"/>
                      </a:lnTo>
                      <a:lnTo>
                        <a:pt x="1" y="10"/>
                      </a:lnTo>
                      <a:lnTo>
                        <a:pt x="0" y="15"/>
                      </a:lnTo>
                      <a:lnTo>
                        <a:pt x="0" y="19"/>
                      </a:lnTo>
                      <a:lnTo>
                        <a:pt x="3" y="18"/>
                      </a:lnTo>
                      <a:lnTo>
                        <a:pt x="7" y="17"/>
                      </a:lnTo>
                      <a:lnTo>
                        <a:pt x="11" y="14"/>
                      </a:lnTo>
                      <a:lnTo>
                        <a:pt x="14" y="10"/>
                      </a:lnTo>
                      <a:lnTo>
                        <a:pt x="15" y="4"/>
                      </a:lnTo>
                      <a:lnTo>
                        <a:pt x="15" y="0"/>
                      </a:lnTo>
                    </a:path>
                  </a:pathLst>
                </a:custGeom>
                <a:solidFill>
                  <a:srgbClr val="000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2535" name="Group 25"/>
            <p:cNvGrpSpPr>
              <a:grpSpLocks/>
            </p:cNvGrpSpPr>
            <p:nvPr/>
          </p:nvGrpSpPr>
          <p:grpSpPr bwMode="auto">
            <a:xfrm>
              <a:off x="5193" y="3270"/>
              <a:ext cx="204" cy="315"/>
              <a:chOff x="5193" y="3270"/>
              <a:chExt cx="204" cy="315"/>
            </a:xfrm>
          </p:grpSpPr>
          <p:grpSp>
            <p:nvGrpSpPr>
              <p:cNvPr id="22561" name="Group 26"/>
              <p:cNvGrpSpPr>
                <a:grpSpLocks/>
              </p:cNvGrpSpPr>
              <p:nvPr/>
            </p:nvGrpSpPr>
            <p:grpSpPr bwMode="auto">
              <a:xfrm>
                <a:off x="5193" y="3504"/>
                <a:ext cx="204" cy="81"/>
                <a:chOff x="5193" y="3504"/>
                <a:chExt cx="204" cy="81"/>
              </a:xfrm>
            </p:grpSpPr>
            <p:sp>
              <p:nvSpPr>
                <p:cNvPr id="22571" name="Freeform 27"/>
                <p:cNvSpPr>
                  <a:spLocks/>
                </p:cNvSpPr>
                <p:nvPr/>
              </p:nvSpPr>
              <p:spPr bwMode="auto">
                <a:xfrm>
                  <a:off x="5193" y="3556"/>
                  <a:ext cx="107" cy="28"/>
                </a:xfrm>
                <a:custGeom>
                  <a:avLst/>
                  <a:gdLst>
                    <a:gd name="T0" fmla="*/ 96 w 107"/>
                    <a:gd name="T1" fmla="*/ 0 h 28"/>
                    <a:gd name="T2" fmla="*/ 59 w 107"/>
                    <a:gd name="T3" fmla="*/ 3 h 28"/>
                    <a:gd name="T4" fmla="*/ 42 w 107"/>
                    <a:gd name="T5" fmla="*/ 12 h 28"/>
                    <a:gd name="T6" fmla="*/ 31 w 107"/>
                    <a:gd name="T7" fmla="*/ 13 h 28"/>
                    <a:gd name="T8" fmla="*/ 20 w 107"/>
                    <a:gd name="T9" fmla="*/ 15 h 28"/>
                    <a:gd name="T10" fmla="*/ 2 w 107"/>
                    <a:gd name="T11" fmla="*/ 21 h 28"/>
                    <a:gd name="T12" fmla="*/ 0 w 107"/>
                    <a:gd name="T13" fmla="*/ 22 h 28"/>
                    <a:gd name="T14" fmla="*/ 0 w 107"/>
                    <a:gd name="T15" fmla="*/ 27 h 28"/>
                    <a:gd name="T16" fmla="*/ 47 w 107"/>
                    <a:gd name="T17" fmla="*/ 27 h 28"/>
                    <a:gd name="T18" fmla="*/ 87 w 107"/>
                    <a:gd name="T19" fmla="*/ 18 h 28"/>
                    <a:gd name="T20" fmla="*/ 89 w 107"/>
                    <a:gd name="T21" fmla="*/ 22 h 28"/>
                    <a:gd name="T22" fmla="*/ 104 w 107"/>
                    <a:gd name="T23" fmla="*/ 22 h 28"/>
                    <a:gd name="T24" fmla="*/ 105 w 107"/>
                    <a:gd name="T25" fmla="*/ 19 h 28"/>
                    <a:gd name="T26" fmla="*/ 106 w 107"/>
                    <a:gd name="T27" fmla="*/ 13 h 28"/>
                    <a:gd name="T28" fmla="*/ 105 w 107"/>
                    <a:gd name="T29" fmla="*/ 8 h 28"/>
                    <a:gd name="T30" fmla="*/ 102 w 107"/>
                    <a:gd name="T31" fmla="*/ 3 h 28"/>
                    <a:gd name="T32" fmla="*/ 96 w 107"/>
                    <a:gd name="T33" fmla="*/ 0 h 28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107"/>
                    <a:gd name="T52" fmla="*/ 0 h 28"/>
                    <a:gd name="T53" fmla="*/ 107 w 107"/>
                    <a:gd name="T54" fmla="*/ 28 h 28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107" h="28">
                      <a:moveTo>
                        <a:pt x="96" y="0"/>
                      </a:moveTo>
                      <a:lnTo>
                        <a:pt x="59" y="3"/>
                      </a:lnTo>
                      <a:lnTo>
                        <a:pt x="42" y="12"/>
                      </a:lnTo>
                      <a:lnTo>
                        <a:pt x="31" y="13"/>
                      </a:lnTo>
                      <a:lnTo>
                        <a:pt x="20" y="15"/>
                      </a:lnTo>
                      <a:lnTo>
                        <a:pt x="2" y="21"/>
                      </a:lnTo>
                      <a:lnTo>
                        <a:pt x="0" y="22"/>
                      </a:lnTo>
                      <a:lnTo>
                        <a:pt x="0" y="27"/>
                      </a:lnTo>
                      <a:lnTo>
                        <a:pt x="47" y="27"/>
                      </a:lnTo>
                      <a:lnTo>
                        <a:pt x="87" y="18"/>
                      </a:lnTo>
                      <a:lnTo>
                        <a:pt x="89" y="22"/>
                      </a:lnTo>
                      <a:lnTo>
                        <a:pt x="104" y="22"/>
                      </a:lnTo>
                      <a:lnTo>
                        <a:pt x="105" y="19"/>
                      </a:lnTo>
                      <a:lnTo>
                        <a:pt x="106" y="13"/>
                      </a:lnTo>
                      <a:lnTo>
                        <a:pt x="105" y="8"/>
                      </a:lnTo>
                      <a:lnTo>
                        <a:pt x="102" y="3"/>
                      </a:lnTo>
                      <a:lnTo>
                        <a:pt x="96" y="0"/>
                      </a:lnTo>
                    </a:path>
                  </a:pathLst>
                </a:custGeom>
                <a:solidFill>
                  <a:srgbClr val="303030"/>
                </a:solid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572" name="Freeform 28"/>
                <p:cNvSpPr>
                  <a:spLocks/>
                </p:cNvSpPr>
                <p:nvPr/>
              </p:nvSpPr>
              <p:spPr bwMode="auto">
                <a:xfrm>
                  <a:off x="5317" y="3504"/>
                  <a:ext cx="80" cy="81"/>
                </a:xfrm>
                <a:custGeom>
                  <a:avLst/>
                  <a:gdLst>
                    <a:gd name="T0" fmla="*/ 36 w 80"/>
                    <a:gd name="T1" fmla="*/ 29 h 81"/>
                    <a:gd name="T2" fmla="*/ 25 w 80"/>
                    <a:gd name="T3" fmla="*/ 27 h 81"/>
                    <a:gd name="T4" fmla="*/ 21 w 80"/>
                    <a:gd name="T5" fmla="*/ 43 h 81"/>
                    <a:gd name="T6" fmla="*/ 3 w 80"/>
                    <a:gd name="T7" fmla="*/ 65 h 81"/>
                    <a:gd name="T8" fmla="*/ 0 w 80"/>
                    <a:gd name="T9" fmla="*/ 73 h 81"/>
                    <a:gd name="T10" fmla="*/ 0 w 80"/>
                    <a:gd name="T11" fmla="*/ 78 h 81"/>
                    <a:gd name="T12" fmla="*/ 2 w 80"/>
                    <a:gd name="T13" fmla="*/ 80 h 81"/>
                    <a:gd name="T14" fmla="*/ 41 w 80"/>
                    <a:gd name="T15" fmla="*/ 50 h 81"/>
                    <a:gd name="T16" fmla="*/ 62 w 80"/>
                    <a:gd name="T17" fmla="*/ 27 h 81"/>
                    <a:gd name="T18" fmla="*/ 65 w 80"/>
                    <a:gd name="T19" fmla="*/ 30 h 81"/>
                    <a:gd name="T20" fmla="*/ 79 w 80"/>
                    <a:gd name="T21" fmla="*/ 18 h 81"/>
                    <a:gd name="T22" fmla="*/ 79 w 80"/>
                    <a:gd name="T23" fmla="*/ 11 h 81"/>
                    <a:gd name="T24" fmla="*/ 77 w 80"/>
                    <a:gd name="T25" fmla="*/ 6 h 81"/>
                    <a:gd name="T26" fmla="*/ 72 w 80"/>
                    <a:gd name="T27" fmla="*/ 2 h 81"/>
                    <a:gd name="T28" fmla="*/ 66 w 80"/>
                    <a:gd name="T29" fmla="*/ 0 h 81"/>
                    <a:gd name="T30" fmla="*/ 36 w 80"/>
                    <a:gd name="T31" fmla="*/ 29 h 81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80"/>
                    <a:gd name="T49" fmla="*/ 0 h 81"/>
                    <a:gd name="T50" fmla="*/ 80 w 80"/>
                    <a:gd name="T51" fmla="*/ 81 h 81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80" h="81">
                      <a:moveTo>
                        <a:pt x="36" y="29"/>
                      </a:moveTo>
                      <a:lnTo>
                        <a:pt x="25" y="27"/>
                      </a:lnTo>
                      <a:lnTo>
                        <a:pt x="21" y="43"/>
                      </a:lnTo>
                      <a:lnTo>
                        <a:pt x="3" y="65"/>
                      </a:lnTo>
                      <a:lnTo>
                        <a:pt x="0" y="73"/>
                      </a:lnTo>
                      <a:lnTo>
                        <a:pt x="0" y="78"/>
                      </a:lnTo>
                      <a:lnTo>
                        <a:pt x="2" y="80"/>
                      </a:lnTo>
                      <a:lnTo>
                        <a:pt x="41" y="50"/>
                      </a:lnTo>
                      <a:lnTo>
                        <a:pt x="62" y="27"/>
                      </a:lnTo>
                      <a:lnTo>
                        <a:pt x="65" y="30"/>
                      </a:lnTo>
                      <a:lnTo>
                        <a:pt x="79" y="18"/>
                      </a:lnTo>
                      <a:lnTo>
                        <a:pt x="79" y="11"/>
                      </a:lnTo>
                      <a:lnTo>
                        <a:pt x="77" y="6"/>
                      </a:lnTo>
                      <a:lnTo>
                        <a:pt x="72" y="2"/>
                      </a:lnTo>
                      <a:lnTo>
                        <a:pt x="66" y="0"/>
                      </a:lnTo>
                      <a:lnTo>
                        <a:pt x="36" y="29"/>
                      </a:lnTo>
                    </a:path>
                  </a:pathLst>
                </a:custGeom>
                <a:solidFill>
                  <a:srgbClr val="303030"/>
                </a:solid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2562" name="Group 29"/>
              <p:cNvGrpSpPr>
                <a:grpSpLocks/>
              </p:cNvGrpSpPr>
              <p:nvPr/>
            </p:nvGrpSpPr>
            <p:grpSpPr bwMode="auto">
              <a:xfrm>
                <a:off x="5209" y="3270"/>
                <a:ext cx="184" cy="294"/>
                <a:chOff x="5209" y="3270"/>
                <a:chExt cx="184" cy="294"/>
              </a:xfrm>
            </p:grpSpPr>
            <p:sp>
              <p:nvSpPr>
                <p:cNvPr id="22563" name="Freeform 30"/>
                <p:cNvSpPr>
                  <a:spLocks/>
                </p:cNvSpPr>
                <p:nvPr/>
              </p:nvSpPr>
              <p:spPr bwMode="auto">
                <a:xfrm>
                  <a:off x="5209" y="3270"/>
                  <a:ext cx="184" cy="294"/>
                </a:xfrm>
                <a:custGeom>
                  <a:avLst/>
                  <a:gdLst>
                    <a:gd name="T0" fmla="*/ 16 w 184"/>
                    <a:gd name="T1" fmla="*/ 0 h 294"/>
                    <a:gd name="T2" fmla="*/ 54 w 184"/>
                    <a:gd name="T3" fmla="*/ 12 h 294"/>
                    <a:gd name="T4" fmla="*/ 70 w 184"/>
                    <a:gd name="T5" fmla="*/ 14 h 294"/>
                    <a:gd name="T6" fmla="*/ 84 w 184"/>
                    <a:gd name="T7" fmla="*/ 24 h 294"/>
                    <a:gd name="T8" fmla="*/ 103 w 184"/>
                    <a:gd name="T9" fmla="*/ 36 h 294"/>
                    <a:gd name="T10" fmla="*/ 121 w 184"/>
                    <a:gd name="T11" fmla="*/ 40 h 294"/>
                    <a:gd name="T12" fmla="*/ 135 w 184"/>
                    <a:gd name="T13" fmla="*/ 46 h 294"/>
                    <a:gd name="T14" fmla="*/ 144 w 184"/>
                    <a:gd name="T15" fmla="*/ 62 h 294"/>
                    <a:gd name="T16" fmla="*/ 147 w 184"/>
                    <a:gd name="T17" fmla="*/ 72 h 294"/>
                    <a:gd name="T18" fmla="*/ 149 w 184"/>
                    <a:gd name="T19" fmla="*/ 81 h 294"/>
                    <a:gd name="T20" fmla="*/ 148 w 184"/>
                    <a:gd name="T21" fmla="*/ 92 h 294"/>
                    <a:gd name="T22" fmla="*/ 146 w 184"/>
                    <a:gd name="T23" fmla="*/ 107 h 294"/>
                    <a:gd name="T24" fmla="*/ 147 w 184"/>
                    <a:gd name="T25" fmla="*/ 126 h 294"/>
                    <a:gd name="T26" fmla="*/ 148 w 184"/>
                    <a:gd name="T27" fmla="*/ 153 h 294"/>
                    <a:gd name="T28" fmla="*/ 154 w 184"/>
                    <a:gd name="T29" fmla="*/ 177 h 294"/>
                    <a:gd name="T30" fmla="*/ 159 w 184"/>
                    <a:gd name="T31" fmla="*/ 199 h 294"/>
                    <a:gd name="T32" fmla="*/ 171 w 184"/>
                    <a:gd name="T33" fmla="*/ 218 h 294"/>
                    <a:gd name="T34" fmla="*/ 183 w 184"/>
                    <a:gd name="T35" fmla="*/ 233 h 294"/>
                    <a:gd name="T36" fmla="*/ 165 w 184"/>
                    <a:gd name="T37" fmla="*/ 245 h 294"/>
                    <a:gd name="T38" fmla="*/ 153 w 184"/>
                    <a:gd name="T39" fmla="*/ 259 h 294"/>
                    <a:gd name="T40" fmla="*/ 133 w 184"/>
                    <a:gd name="T41" fmla="*/ 273 h 294"/>
                    <a:gd name="T42" fmla="*/ 126 w 184"/>
                    <a:gd name="T43" fmla="*/ 263 h 294"/>
                    <a:gd name="T44" fmla="*/ 123 w 184"/>
                    <a:gd name="T45" fmla="*/ 246 h 294"/>
                    <a:gd name="T46" fmla="*/ 114 w 184"/>
                    <a:gd name="T47" fmla="*/ 231 h 294"/>
                    <a:gd name="T48" fmla="*/ 107 w 184"/>
                    <a:gd name="T49" fmla="*/ 213 h 294"/>
                    <a:gd name="T50" fmla="*/ 101 w 184"/>
                    <a:gd name="T51" fmla="*/ 199 h 294"/>
                    <a:gd name="T52" fmla="*/ 93 w 184"/>
                    <a:gd name="T53" fmla="*/ 183 h 294"/>
                    <a:gd name="T54" fmla="*/ 90 w 184"/>
                    <a:gd name="T55" fmla="*/ 168 h 294"/>
                    <a:gd name="T56" fmla="*/ 89 w 184"/>
                    <a:gd name="T57" fmla="*/ 155 h 294"/>
                    <a:gd name="T58" fmla="*/ 86 w 184"/>
                    <a:gd name="T59" fmla="*/ 141 h 294"/>
                    <a:gd name="T60" fmla="*/ 82 w 184"/>
                    <a:gd name="T61" fmla="*/ 125 h 294"/>
                    <a:gd name="T62" fmla="*/ 73 w 184"/>
                    <a:gd name="T63" fmla="*/ 79 h 294"/>
                    <a:gd name="T64" fmla="*/ 72 w 184"/>
                    <a:gd name="T65" fmla="*/ 105 h 294"/>
                    <a:gd name="T66" fmla="*/ 80 w 184"/>
                    <a:gd name="T67" fmla="*/ 147 h 294"/>
                    <a:gd name="T68" fmla="*/ 82 w 184"/>
                    <a:gd name="T69" fmla="*/ 173 h 294"/>
                    <a:gd name="T70" fmla="*/ 83 w 184"/>
                    <a:gd name="T71" fmla="*/ 192 h 294"/>
                    <a:gd name="T72" fmla="*/ 86 w 184"/>
                    <a:gd name="T73" fmla="*/ 208 h 294"/>
                    <a:gd name="T74" fmla="*/ 89 w 184"/>
                    <a:gd name="T75" fmla="*/ 231 h 294"/>
                    <a:gd name="T76" fmla="*/ 90 w 184"/>
                    <a:gd name="T77" fmla="*/ 257 h 294"/>
                    <a:gd name="T78" fmla="*/ 89 w 184"/>
                    <a:gd name="T79" fmla="*/ 280 h 294"/>
                    <a:gd name="T80" fmla="*/ 84 w 184"/>
                    <a:gd name="T81" fmla="*/ 288 h 294"/>
                    <a:gd name="T82" fmla="*/ 72 w 184"/>
                    <a:gd name="T83" fmla="*/ 288 h 294"/>
                    <a:gd name="T84" fmla="*/ 60 w 184"/>
                    <a:gd name="T85" fmla="*/ 287 h 294"/>
                    <a:gd name="T86" fmla="*/ 45 w 184"/>
                    <a:gd name="T87" fmla="*/ 291 h 294"/>
                    <a:gd name="T88" fmla="*/ 32 w 184"/>
                    <a:gd name="T89" fmla="*/ 293 h 294"/>
                    <a:gd name="T90" fmla="*/ 27 w 184"/>
                    <a:gd name="T91" fmla="*/ 290 h 294"/>
                    <a:gd name="T92" fmla="*/ 25 w 184"/>
                    <a:gd name="T93" fmla="*/ 273 h 294"/>
                    <a:gd name="T94" fmla="*/ 28 w 184"/>
                    <a:gd name="T95" fmla="*/ 247 h 294"/>
                    <a:gd name="T96" fmla="*/ 30 w 184"/>
                    <a:gd name="T97" fmla="*/ 220 h 294"/>
                    <a:gd name="T98" fmla="*/ 32 w 184"/>
                    <a:gd name="T99" fmla="*/ 202 h 294"/>
                    <a:gd name="T100" fmla="*/ 29 w 184"/>
                    <a:gd name="T101" fmla="*/ 191 h 294"/>
                    <a:gd name="T102" fmla="*/ 25 w 184"/>
                    <a:gd name="T103" fmla="*/ 179 h 294"/>
                    <a:gd name="T104" fmla="*/ 22 w 184"/>
                    <a:gd name="T105" fmla="*/ 159 h 294"/>
                    <a:gd name="T106" fmla="*/ 16 w 184"/>
                    <a:gd name="T107" fmla="*/ 141 h 294"/>
                    <a:gd name="T108" fmla="*/ 7 w 184"/>
                    <a:gd name="T109" fmla="*/ 114 h 294"/>
                    <a:gd name="T110" fmla="*/ 3 w 184"/>
                    <a:gd name="T111" fmla="*/ 103 h 294"/>
                    <a:gd name="T112" fmla="*/ 0 w 184"/>
                    <a:gd name="T113" fmla="*/ 89 h 294"/>
                    <a:gd name="T114" fmla="*/ 0 w 184"/>
                    <a:gd name="T115" fmla="*/ 80 h 294"/>
                    <a:gd name="T116" fmla="*/ 0 w 184"/>
                    <a:gd name="T117" fmla="*/ 68 h 294"/>
                    <a:gd name="T118" fmla="*/ 0 w 184"/>
                    <a:gd name="T119" fmla="*/ 54 h 294"/>
                    <a:gd name="T120" fmla="*/ 3 w 184"/>
                    <a:gd name="T121" fmla="*/ 38 h 294"/>
                    <a:gd name="T122" fmla="*/ 7 w 184"/>
                    <a:gd name="T123" fmla="*/ 19 h 294"/>
                    <a:gd name="T124" fmla="*/ 16 w 184"/>
                    <a:gd name="T125" fmla="*/ 0 h 294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184"/>
                    <a:gd name="T190" fmla="*/ 0 h 294"/>
                    <a:gd name="T191" fmla="*/ 184 w 184"/>
                    <a:gd name="T192" fmla="*/ 294 h 294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184" h="294">
                      <a:moveTo>
                        <a:pt x="16" y="0"/>
                      </a:moveTo>
                      <a:lnTo>
                        <a:pt x="54" y="12"/>
                      </a:lnTo>
                      <a:lnTo>
                        <a:pt x="70" y="14"/>
                      </a:lnTo>
                      <a:lnTo>
                        <a:pt x="84" y="24"/>
                      </a:lnTo>
                      <a:lnTo>
                        <a:pt x="103" y="36"/>
                      </a:lnTo>
                      <a:lnTo>
                        <a:pt x="121" y="40"/>
                      </a:lnTo>
                      <a:lnTo>
                        <a:pt x="135" y="46"/>
                      </a:lnTo>
                      <a:lnTo>
                        <a:pt x="144" y="62"/>
                      </a:lnTo>
                      <a:lnTo>
                        <a:pt x="147" y="72"/>
                      </a:lnTo>
                      <a:lnTo>
                        <a:pt x="149" y="81"/>
                      </a:lnTo>
                      <a:lnTo>
                        <a:pt x="148" y="92"/>
                      </a:lnTo>
                      <a:lnTo>
                        <a:pt x="146" y="107"/>
                      </a:lnTo>
                      <a:lnTo>
                        <a:pt x="147" y="126"/>
                      </a:lnTo>
                      <a:lnTo>
                        <a:pt x="148" y="153"/>
                      </a:lnTo>
                      <a:lnTo>
                        <a:pt x="154" y="177"/>
                      </a:lnTo>
                      <a:lnTo>
                        <a:pt x="159" y="199"/>
                      </a:lnTo>
                      <a:lnTo>
                        <a:pt x="171" y="218"/>
                      </a:lnTo>
                      <a:lnTo>
                        <a:pt x="183" y="233"/>
                      </a:lnTo>
                      <a:lnTo>
                        <a:pt x="165" y="245"/>
                      </a:lnTo>
                      <a:lnTo>
                        <a:pt x="153" y="259"/>
                      </a:lnTo>
                      <a:lnTo>
                        <a:pt x="133" y="273"/>
                      </a:lnTo>
                      <a:lnTo>
                        <a:pt x="126" y="263"/>
                      </a:lnTo>
                      <a:lnTo>
                        <a:pt x="123" y="246"/>
                      </a:lnTo>
                      <a:lnTo>
                        <a:pt x="114" y="231"/>
                      </a:lnTo>
                      <a:lnTo>
                        <a:pt x="107" y="213"/>
                      </a:lnTo>
                      <a:lnTo>
                        <a:pt x="101" y="199"/>
                      </a:lnTo>
                      <a:lnTo>
                        <a:pt x="93" y="183"/>
                      </a:lnTo>
                      <a:lnTo>
                        <a:pt x="90" y="168"/>
                      </a:lnTo>
                      <a:lnTo>
                        <a:pt x="89" y="155"/>
                      </a:lnTo>
                      <a:lnTo>
                        <a:pt x="86" y="141"/>
                      </a:lnTo>
                      <a:lnTo>
                        <a:pt x="82" y="125"/>
                      </a:lnTo>
                      <a:lnTo>
                        <a:pt x="73" y="79"/>
                      </a:lnTo>
                      <a:lnTo>
                        <a:pt x="72" y="105"/>
                      </a:lnTo>
                      <a:lnTo>
                        <a:pt x="80" y="147"/>
                      </a:lnTo>
                      <a:lnTo>
                        <a:pt x="82" y="173"/>
                      </a:lnTo>
                      <a:lnTo>
                        <a:pt x="83" y="192"/>
                      </a:lnTo>
                      <a:lnTo>
                        <a:pt x="86" y="208"/>
                      </a:lnTo>
                      <a:lnTo>
                        <a:pt x="89" y="231"/>
                      </a:lnTo>
                      <a:lnTo>
                        <a:pt x="90" y="257"/>
                      </a:lnTo>
                      <a:lnTo>
                        <a:pt x="89" y="280"/>
                      </a:lnTo>
                      <a:lnTo>
                        <a:pt x="84" y="288"/>
                      </a:lnTo>
                      <a:lnTo>
                        <a:pt x="72" y="288"/>
                      </a:lnTo>
                      <a:lnTo>
                        <a:pt x="60" y="287"/>
                      </a:lnTo>
                      <a:lnTo>
                        <a:pt x="45" y="291"/>
                      </a:lnTo>
                      <a:lnTo>
                        <a:pt x="32" y="293"/>
                      </a:lnTo>
                      <a:lnTo>
                        <a:pt x="27" y="290"/>
                      </a:lnTo>
                      <a:lnTo>
                        <a:pt x="25" y="273"/>
                      </a:lnTo>
                      <a:lnTo>
                        <a:pt x="28" y="247"/>
                      </a:lnTo>
                      <a:lnTo>
                        <a:pt x="30" y="220"/>
                      </a:lnTo>
                      <a:lnTo>
                        <a:pt x="32" y="202"/>
                      </a:lnTo>
                      <a:lnTo>
                        <a:pt x="29" y="191"/>
                      </a:lnTo>
                      <a:lnTo>
                        <a:pt x="25" y="179"/>
                      </a:lnTo>
                      <a:lnTo>
                        <a:pt x="22" y="159"/>
                      </a:lnTo>
                      <a:lnTo>
                        <a:pt x="16" y="141"/>
                      </a:lnTo>
                      <a:lnTo>
                        <a:pt x="7" y="114"/>
                      </a:lnTo>
                      <a:lnTo>
                        <a:pt x="3" y="103"/>
                      </a:lnTo>
                      <a:lnTo>
                        <a:pt x="0" y="89"/>
                      </a:lnTo>
                      <a:lnTo>
                        <a:pt x="0" y="80"/>
                      </a:lnTo>
                      <a:lnTo>
                        <a:pt x="0" y="68"/>
                      </a:lnTo>
                      <a:lnTo>
                        <a:pt x="0" y="54"/>
                      </a:lnTo>
                      <a:lnTo>
                        <a:pt x="3" y="38"/>
                      </a:lnTo>
                      <a:lnTo>
                        <a:pt x="7" y="19"/>
                      </a:lnTo>
                      <a:lnTo>
                        <a:pt x="16" y="0"/>
                      </a:lnTo>
                    </a:path>
                  </a:pathLst>
                </a:custGeom>
                <a:solidFill>
                  <a:srgbClr val="00A080"/>
                </a:solid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2564" name="Group 31"/>
                <p:cNvGrpSpPr>
                  <a:grpSpLocks/>
                </p:cNvGrpSpPr>
                <p:nvPr/>
              </p:nvGrpSpPr>
              <p:grpSpPr bwMode="auto">
                <a:xfrm>
                  <a:off x="5215" y="3279"/>
                  <a:ext cx="145" cy="201"/>
                  <a:chOff x="5215" y="3279"/>
                  <a:chExt cx="145" cy="201"/>
                </a:xfrm>
              </p:grpSpPr>
              <p:sp>
                <p:nvSpPr>
                  <p:cNvPr id="22565" name="Freeform 32"/>
                  <p:cNvSpPr>
                    <a:spLocks/>
                  </p:cNvSpPr>
                  <p:nvPr/>
                </p:nvSpPr>
                <p:spPr bwMode="auto">
                  <a:xfrm>
                    <a:off x="5215" y="3279"/>
                    <a:ext cx="137" cy="53"/>
                  </a:xfrm>
                  <a:custGeom>
                    <a:avLst/>
                    <a:gdLst>
                      <a:gd name="T0" fmla="*/ 5 w 137"/>
                      <a:gd name="T1" fmla="*/ 0 h 53"/>
                      <a:gd name="T2" fmla="*/ 66 w 137"/>
                      <a:gd name="T3" fmla="*/ 11 h 53"/>
                      <a:gd name="T4" fmla="*/ 136 w 137"/>
                      <a:gd name="T5" fmla="*/ 49 h 53"/>
                      <a:gd name="T6" fmla="*/ 133 w 137"/>
                      <a:gd name="T7" fmla="*/ 52 h 53"/>
                      <a:gd name="T8" fmla="*/ 124 w 137"/>
                      <a:gd name="T9" fmla="*/ 47 h 53"/>
                      <a:gd name="T10" fmla="*/ 120 w 137"/>
                      <a:gd name="T11" fmla="*/ 44 h 53"/>
                      <a:gd name="T12" fmla="*/ 111 w 137"/>
                      <a:gd name="T13" fmla="*/ 40 h 53"/>
                      <a:gd name="T14" fmla="*/ 104 w 137"/>
                      <a:gd name="T15" fmla="*/ 40 h 53"/>
                      <a:gd name="T16" fmla="*/ 99 w 137"/>
                      <a:gd name="T17" fmla="*/ 40 h 53"/>
                      <a:gd name="T18" fmla="*/ 92 w 137"/>
                      <a:gd name="T19" fmla="*/ 39 h 53"/>
                      <a:gd name="T20" fmla="*/ 83 w 137"/>
                      <a:gd name="T21" fmla="*/ 38 h 53"/>
                      <a:gd name="T22" fmla="*/ 75 w 137"/>
                      <a:gd name="T23" fmla="*/ 34 h 53"/>
                      <a:gd name="T24" fmla="*/ 71 w 137"/>
                      <a:gd name="T25" fmla="*/ 31 h 53"/>
                      <a:gd name="T26" fmla="*/ 67 w 137"/>
                      <a:gd name="T27" fmla="*/ 27 h 53"/>
                      <a:gd name="T28" fmla="*/ 62 w 137"/>
                      <a:gd name="T29" fmla="*/ 20 h 53"/>
                      <a:gd name="T30" fmla="*/ 57 w 137"/>
                      <a:gd name="T31" fmla="*/ 19 h 53"/>
                      <a:gd name="T32" fmla="*/ 49 w 137"/>
                      <a:gd name="T33" fmla="*/ 16 h 53"/>
                      <a:gd name="T34" fmla="*/ 41 w 137"/>
                      <a:gd name="T35" fmla="*/ 16 h 53"/>
                      <a:gd name="T36" fmla="*/ 33 w 137"/>
                      <a:gd name="T37" fmla="*/ 17 h 53"/>
                      <a:gd name="T38" fmla="*/ 25 w 137"/>
                      <a:gd name="T39" fmla="*/ 19 h 53"/>
                      <a:gd name="T40" fmla="*/ 17 w 137"/>
                      <a:gd name="T41" fmla="*/ 16 h 53"/>
                      <a:gd name="T42" fmla="*/ 8 w 137"/>
                      <a:gd name="T43" fmla="*/ 15 h 53"/>
                      <a:gd name="T44" fmla="*/ 0 w 137"/>
                      <a:gd name="T45" fmla="*/ 19 h 53"/>
                      <a:gd name="T46" fmla="*/ 1 w 137"/>
                      <a:gd name="T47" fmla="*/ 11 h 53"/>
                      <a:gd name="T48" fmla="*/ 4 w 137"/>
                      <a:gd name="T49" fmla="*/ 6 h 53"/>
                      <a:gd name="T50" fmla="*/ 5 w 137"/>
                      <a:gd name="T51" fmla="*/ 0 h 53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w 137"/>
                      <a:gd name="T79" fmla="*/ 0 h 53"/>
                      <a:gd name="T80" fmla="*/ 137 w 137"/>
                      <a:gd name="T81" fmla="*/ 53 h 53"/>
                    </a:gdLst>
                    <a:ahLst/>
                    <a:cxnLst>
                      <a:cxn ang="T52">
                        <a:pos x="T0" y="T1"/>
                      </a:cxn>
                      <a:cxn ang="T53">
                        <a:pos x="T2" y="T3"/>
                      </a:cxn>
                      <a:cxn ang="T54">
                        <a:pos x="T4" y="T5"/>
                      </a:cxn>
                      <a:cxn ang="T55">
                        <a:pos x="T6" y="T7"/>
                      </a:cxn>
                      <a:cxn ang="T56">
                        <a:pos x="T8" y="T9"/>
                      </a:cxn>
                      <a:cxn ang="T57">
                        <a:pos x="T10" y="T11"/>
                      </a:cxn>
                      <a:cxn ang="T58">
                        <a:pos x="T12" y="T13"/>
                      </a:cxn>
                      <a:cxn ang="T59">
                        <a:pos x="T14" y="T15"/>
                      </a:cxn>
                      <a:cxn ang="T60">
                        <a:pos x="T16" y="T17"/>
                      </a:cxn>
                      <a:cxn ang="T61">
                        <a:pos x="T18" y="T19"/>
                      </a:cxn>
                      <a:cxn ang="T62">
                        <a:pos x="T20" y="T21"/>
                      </a:cxn>
                      <a:cxn ang="T63">
                        <a:pos x="T22" y="T23"/>
                      </a:cxn>
                      <a:cxn ang="T64">
                        <a:pos x="T24" y="T25"/>
                      </a:cxn>
                      <a:cxn ang="T65">
                        <a:pos x="T26" y="T27"/>
                      </a:cxn>
                      <a:cxn ang="T66">
                        <a:pos x="T28" y="T29"/>
                      </a:cxn>
                      <a:cxn ang="T67">
                        <a:pos x="T30" y="T31"/>
                      </a:cxn>
                      <a:cxn ang="T68">
                        <a:pos x="T32" y="T33"/>
                      </a:cxn>
                      <a:cxn ang="T69">
                        <a:pos x="T34" y="T35"/>
                      </a:cxn>
                      <a:cxn ang="T70">
                        <a:pos x="T36" y="T37"/>
                      </a:cxn>
                      <a:cxn ang="T71">
                        <a:pos x="T38" y="T39"/>
                      </a:cxn>
                      <a:cxn ang="T72">
                        <a:pos x="T40" y="T41"/>
                      </a:cxn>
                      <a:cxn ang="T73">
                        <a:pos x="T42" y="T43"/>
                      </a:cxn>
                      <a:cxn ang="T74">
                        <a:pos x="T44" y="T45"/>
                      </a:cxn>
                      <a:cxn ang="T75">
                        <a:pos x="T46" y="T47"/>
                      </a:cxn>
                      <a:cxn ang="T76">
                        <a:pos x="T48" y="T49"/>
                      </a:cxn>
                      <a:cxn ang="T77">
                        <a:pos x="T50" y="T51"/>
                      </a:cxn>
                    </a:cxnLst>
                    <a:rect l="T78" t="T79" r="T80" b="T81"/>
                    <a:pathLst>
                      <a:path w="137" h="53">
                        <a:moveTo>
                          <a:pt x="5" y="0"/>
                        </a:moveTo>
                        <a:lnTo>
                          <a:pt x="66" y="11"/>
                        </a:lnTo>
                        <a:lnTo>
                          <a:pt x="136" y="49"/>
                        </a:lnTo>
                        <a:lnTo>
                          <a:pt x="133" y="52"/>
                        </a:lnTo>
                        <a:lnTo>
                          <a:pt x="124" y="47"/>
                        </a:lnTo>
                        <a:lnTo>
                          <a:pt x="120" y="44"/>
                        </a:lnTo>
                        <a:lnTo>
                          <a:pt x="111" y="40"/>
                        </a:lnTo>
                        <a:lnTo>
                          <a:pt x="104" y="40"/>
                        </a:lnTo>
                        <a:lnTo>
                          <a:pt x="99" y="40"/>
                        </a:lnTo>
                        <a:lnTo>
                          <a:pt x="92" y="39"/>
                        </a:lnTo>
                        <a:lnTo>
                          <a:pt x="83" y="38"/>
                        </a:lnTo>
                        <a:lnTo>
                          <a:pt x="75" y="34"/>
                        </a:lnTo>
                        <a:lnTo>
                          <a:pt x="71" y="31"/>
                        </a:lnTo>
                        <a:lnTo>
                          <a:pt x="67" y="27"/>
                        </a:lnTo>
                        <a:lnTo>
                          <a:pt x="62" y="20"/>
                        </a:lnTo>
                        <a:lnTo>
                          <a:pt x="57" y="19"/>
                        </a:lnTo>
                        <a:lnTo>
                          <a:pt x="49" y="16"/>
                        </a:lnTo>
                        <a:lnTo>
                          <a:pt x="41" y="16"/>
                        </a:lnTo>
                        <a:lnTo>
                          <a:pt x="33" y="17"/>
                        </a:lnTo>
                        <a:lnTo>
                          <a:pt x="25" y="19"/>
                        </a:lnTo>
                        <a:lnTo>
                          <a:pt x="17" y="16"/>
                        </a:lnTo>
                        <a:lnTo>
                          <a:pt x="8" y="15"/>
                        </a:lnTo>
                        <a:lnTo>
                          <a:pt x="0" y="19"/>
                        </a:lnTo>
                        <a:lnTo>
                          <a:pt x="1" y="11"/>
                        </a:lnTo>
                        <a:lnTo>
                          <a:pt x="4" y="6"/>
                        </a:lnTo>
                        <a:lnTo>
                          <a:pt x="5" y="0"/>
                        </a:lnTo>
                      </a:path>
                    </a:pathLst>
                  </a:custGeom>
                  <a:solidFill>
                    <a:srgbClr val="006060"/>
                  </a:solidFill>
                  <a:ln w="12700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2566" name="Freeform 33"/>
                  <p:cNvSpPr>
                    <a:spLocks/>
                  </p:cNvSpPr>
                  <p:nvPr/>
                </p:nvSpPr>
                <p:spPr bwMode="auto">
                  <a:xfrm>
                    <a:off x="5239" y="3463"/>
                    <a:ext cx="16" cy="8"/>
                  </a:xfrm>
                  <a:custGeom>
                    <a:avLst/>
                    <a:gdLst>
                      <a:gd name="T0" fmla="*/ 0 w 16"/>
                      <a:gd name="T1" fmla="*/ 7 h 8"/>
                      <a:gd name="T2" fmla="*/ 8 w 16"/>
                      <a:gd name="T3" fmla="*/ 6 h 8"/>
                      <a:gd name="T4" fmla="*/ 11 w 16"/>
                      <a:gd name="T5" fmla="*/ 4 h 8"/>
                      <a:gd name="T6" fmla="*/ 15 w 16"/>
                      <a:gd name="T7" fmla="*/ 0 h 8"/>
                      <a:gd name="T8" fmla="*/ 7 w 16"/>
                      <a:gd name="T9" fmla="*/ 5 h 8"/>
                      <a:gd name="T10" fmla="*/ 0 w 16"/>
                      <a:gd name="T11" fmla="*/ 7 h 8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6"/>
                      <a:gd name="T19" fmla="*/ 0 h 8"/>
                      <a:gd name="T20" fmla="*/ 16 w 16"/>
                      <a:gd name="T21" fmla="*/ 8 h 8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6" h="8">
                        <a:moveTo>
                          <a:pt x="0" y="7"/>
                        </a:moveTo>
                        <a:lnTo>
                          <a:pt x="8" y="6"/>
                        </a:lnTo>
                        <a:lnTo>
                          <a:pt x="11" y="4"/>
                        </a:lnTo>
                        <a:lnTo>
                          <a:pt x="15" y="0"/>
                        </a:lnTo>
                        <a:lnTo>
                          <a:pt x="7" y="5"/>
                        </a:lnTo>
                        <a:lnTo>
                          <a:pt x="0" y="7"/>
                        </a:lnTo>
                      </a:path>
                    </a:pathLst>
                  </a:custGeom>
                  <a:solidFill>
                    <a:srgbClr val="006060"/>
                  </a:solidFill>
                  <a:ln w="12700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22567" name="Group 34"/>
                  <p:cNvGrpSpPr>
                    <a:grpSpLocks/>
                  </p:cNvGrpSpPr>
                  <p:nvPr/>
                </p:nvGrpSpPr>
                <p:grpSpPr bwMode="auto">
                  <a:xfrm>
                    <a:off x="5348" y="3431"/>
                    <a:ext cx="12" cy="25"/>
                    <a:chOff x="5348" y="3431"/>
                    <a:chExt cx="12" cy="25"/>
                  </a:xfrm>
                </p:grpSpPr>
                <p:sp>
                  <p:nvSpPr>
                    <p:cNvPr id="22569" name="Freeform 35"/>
                    <p:cNvSpPr>
                      <a:spLocks/>
                    </p:cNvSpPr>
                    <p:nvPr/>
                  </p:nvSpPr>
                  <p:spPr bwMode="auto">
                    <a:xfrm>
                      <a:off x="5348" y="3431"/>
                      <a:ext cx="11" cy="15"/>
                    </a:xfrm>
                    <a:custGeom>
                      <a:avLst/>
                      <a:gdLst>
                        <a:gd name="T0" fmla="*/ 10 w 11"/>
                        <a:gd name="T1" fmla="*/ 0 h 15"/>
                        <a:gd name="T2" fmla="*/ 7 w 11"/>
                        <a:gd name="T3" fmla="*/ 11 h 15"/>
                        <a:gd name="T4" fmla="*/ 4 w 11"/>
                        <a:gd name="T5" fmla="*/ 13 h 15"/>
                        <a:gd name="T6" fmla="*/ 0 w 11"/>
                        <a:gd name="T7" fmla="*/ 14 h 15"/>
                        <a:gd name="T8" fmla="*/ 5 w 11"/>
                        <a:gd name="T9" fmla="*/ 10 h 15"/>
                        <a:gd name="T10" fmla="*/ 10 w 11"/>
                        <a:gd name="T11" fmla="*/ 0 h 15"/>
                        <a:gd name="T12" fmla="*/ 0 60000 65536"/>
                        <a:gd name="T13" fmla="*/ 0 60000 65536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w 11"/>
                        <a:gd name="T19" fmla="*/ 0 h 15"/>
                        <a:gd name="T20" fmla="*/ 11 w 11"/>
                        <a:gd name="T21" fmla="*/ 15 h 15"/>
                      </a:gdLst>
                      <a:ahLst/>
                      <a:cxnLst>
                        <a:cxn ang="T12">
                          <a:pos x="T0" y="T1"/>
                        </a:cxn>
                        <a:cxn ang="T13">
                          <a:pos x="T2" y="T3"/>
                        </a:cxn>
                        <a:cxn ang="T14">
                          <a:pos x="T4" y="T5"/>
                        </a:cxn>
                        <a:cxn ang="T15">
                          <a:pos x="T6" y="T7"/>
                        </a:cxn>
                        <a:cxn ang="T16">
                          <a:pos x="T8" y="T9"/>
                        </a:cxn>
                        <a:cxn ang="T17">
                          <a:pos x="T10" y="T11"/>
                        </a:cxn>
                      </a:cxnLst>
                      <a:rect l="T18" t="T19" r="T20" b="T21"/>
                      <a:pathLst>
                        <a:path w="11" h="15">
                          <a:moveTo>
                            <a:pt x="10" y="0"/>
                          </a:moveTo>
                          <a:lnTo>
                            <a:pt x="7" y="11"/>
                          </a:lnTo>
                          <a:lnTo>
                            <a:pt x="4" y="13"/>
                          </a:lnTo>
                          <a:lnTo>
                            <a:pt x="0" y="14"/>
                          </a:lnTo>
                          <a:lnTo>
                            <a:pt x="5" y="1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00606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2570" name="Freeform 36"/>
                    <p:cNvSpPr>
                      <a:spLocks/>
                    </p:cNvSpPr>
                    <p:nvPr/>
                  </p:nvSpPr>
                  <p:spPr bwMode="auto">
                    <a:xfrm>
                      <a:off x="5351" y="3432"/>
                      <a:ext cx="9" cy="24"/>
                    </a:xfrm>
                    <a:custGeom>
                      <a:avLst/>
                      <a:gdLst>
                        <a:gd name="T0" fmla="*/ 7 w 9"/>
                        <a:gd name="T1" fmla="*/ 0 h 24"/>
                        <a:gd name="T2" fmla="*/ 7 w 9"/>
                        <a:gd name="T3" fmla="*/ 10 h 24"/>
                        <a:gd name="T4" fmla="*/ 7 w 9"/>
                        <a:gd name="T5" fmla="*/ 14 h 24"/>
                        <a:gd name="T6" fmla="*/ 4 w 9"/>
                        <a:gd name="T7" fmla="*/ 19 h 24"/>
                        <a:gd name="T8" fmla="*/ 0 w 9"/>
                        <a:gd name="T9" fmla="*/ 23 h 24"/>
                        <a:gd name="T10" fmla="*/ 6 w 9"/>
                        <a:gd name="T11" fmla="*/ 19 h 24"/>
                        <a:gd name="T12" fmla="*/ 8 w 9"/>
                        <a:gd name="T13" fmla="*/ 13 h 24"/>
                        <a:gd name="T14" fmla="*/ 7 w 9"/>
                        <a:gd name="T15" fmla="*/ 0 h 2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9"/>
                        <a:gd name="T25" fmla="*/ 0 h 24"/>
                        <a:gd name="T26" fmla="*/ 9 w 9"/>
                        <a:gd name="T27" fmla="*/ 24 h 24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9" h="24">
                          <a:moveTo>
                            <a:pt x="7" y="0"/>
                          </a:moveTo>
                          <a:lnTo>
                            <a:pt x="7" y="10"/>
                          </a:lnTo>
                          <a:lnTo>
                            <a:pt x="7" y="14"/>
                          </a:lnTo>
                          <a:lnTo>
                            <a:pt x="4" y="19"/>
                          </a:lnTo>
                          <a:lnTo>
                            <a:pt x="0" y="23"/>
                          </a:lnTo>
                          <a:lnTo>
                            <a:pt x="6" y="19"/>
                          </a:lnTo>
                          <a:lnTo>
                            <a:pt x="8" y="13"/>
                          </a:lnTo>
                          <a:lnTo>
                            <a:pt x="7" y="0"/>
                          </a:lnTo>
                        </a:path>
                      </a:pathLst>
                    </a:custGeom>
                    <a:solidFill>
                      <a:srgbClr val="00606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22568" name="Freeform 37"/>
                  <p:cNvSpPr>
                    <a:spLocks/>
                  </p:cNvSpPr>
                  <p:nvPr/>
                </p:nvSpPr>
                <p:spPr bwMode="auto">
                  <a:xfrm>
                    <a:off x="5239" y="3472"/>
                    <a:ext cx="16" cy="8"/>
                  </a:xfrm>
                  <a:custGeom>
                    <a:avLst/>
                    <a:gdLst>
                      <a:gd name="T0" fmla="*/ 0 w 16"/>
                      <a:gd name="T1" fmla="*/ 0 h 8"/>
                      <a:gd name="T2" fmla="*/ 4 w 16"/>
                      <a:gd name="T3" fmla="*/ 0 h 8"/>
                      <a:gd name="T4" fmla="*/ 11 w 16"/>
                      <a:gd name="T5" fmla="*/ 1 h 8"/>
                      <a:gd name="T6" fmla="*/ 13 w 16"/>
                      <a:gd name="T7" fmla="*/ 2 h 8"/>
                      <a:gd name="T8" fmla="*/ 13 w 16"/>
                      <a:gd name="T9" fmla="*/ 7 h 8"/>
                      <a:gd name="T10" fmla="*/ 15 w 16"/>
                      <a:gd name="T11" fmla="*/ 1 h 8"/>
                      <a:gd name="T12" fmla="*/ 13 w 16"/>
                      <a:gd name="T13" fmla="*/ 0 h 8"/>
                      <a:gd name="T14" fmla="*/ 0 w 16"/>
                      <a:gd name="T15" fmla="*/ 0 h 8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6"/>
                      <a:gd name="T25" fmla="*/ 0 h 8"/>
                      <a:gd name="T26" fmla="*/ 16 w 16"/>
                      <a:gd name="T27" fmla="*/ 8 h 8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6" h="8">
                        <a:moveTo>
                          <a:pt x="0" y="0"/>
                        </a:moveTo>
                        <a:lnTo>
                          <a:pt x="4" y="0"/>
                        </a:lnTo>
                        <a:lnTo>
                          <a:pt x="11" y="1"/>
                        </a:lnTo>
                        <a:lnTo>
                          <a:pt x="13" y="2"/>
                        </a:lnTo>
                        <a:lnTo>
                          <a:pt x="13" y="7"/>
                        </a:lnTo>
                        <a:lnTo>
                          <a:pt x="15" y="1"/>
                        </a:lnTo>
                        <a:lnTo>
                          <a:pt x="13" y="0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006060"/>
                  </a:solidFill>
                  <a:ln w="12700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22536" name="Group 38"/>
            <p:cNvGrpSpPr>
              <a:grpSpLocks/>
            </p:cNvGrpSpPr>
            <p:nvPr/>
          </p:nvGrpSpPr>
          <p:grpSpPr bwMode="auto">
            <a:xfrm>
              <a:off x="5106" y="3002"/>
              <a:ext cx="287" cy="330"/>
              <a:chOff x="5106" y="3002"/>
              <a:chExt cx="287" cy="330"/>
            </a:xfrm>
          </p:grpSpPr>
          <p:grpSp>
            <p:nvGrpSpPr>
              <p:cNvPr id="22537" name="Group 39"/>
              <p:cNvGrpSpPr>
                <a:grpSpLocks/>
              </p:cNvGrpSpPr>
              <p:nvPr/>
            </p:nvGrpSpPr>
            <p:grpSpPr bwMode="auto">
              <a:xfrm>
                <a:off x="5106" y="3002"/>
                <a:ext cx="87" cy="114"/>
                <a:chOff x="5106" y="3002"/>
                <a:chExt cx="87" cy="114"/>
              </a:xfrm>
            </p:grpSpPr>
            <p:sp>
              <p:nvSpPr>
                <p:cNvPr id="22555" name="Freeform 40"/>
                <p:cNvSpPr>
                  <a:spLocks/>
                </p:cNvSpPr>
                <p:nvPr/>
              </p:nvSpPr>
              <p:spPr bwMode="auto">
                <a:xfrm>
                  <a:off x="5106" y="3002"/>
                  <a:ext cx="87" cy="114"/>
                </a:xfrm>
                <a:custGeom>
                  <a:avLst/>
                  <a:gdLst>
                    <a:gd name="T0" fmla="*/ 8 w 87"/>
                    <a:gd name="T1" fmla="*/ 1 h 114"/>
                    <a:gd name="T2" fmla="*/ 25 w 87"/>
                    <a:gd name="T3" fmla="*/ 11 h 114"/>
                    <a:gd name="T4" fmla="*/ 34 w 87"/>
                    <a:gd name="T5" fmla="*/ 19 h 114"/>
                    <a:gd name="T6" fmla="*/ 48 w 87"/>
                    <a:gd name="T7" fmla="*/ 32 h 114"/>
                    <a:gd name="T8" fmla="*/ 55 w 87"/>
                    <a:gd name="T9" fmla="*/ 31 h 114"/>
                    <a:gd name="T10" fmla="*/ 63 w 87"/>
                    <a:gd name="T11" fmla="*/ 32 h 114"/>
                    <a:gd name="T12" fmla="*/ 68 w 87"/>
                    <a:gd name="T13" fmla="*/ 36 h 114"/>
                    <a:gd name="T14" fmla="*/ 72 w 87"/>
                    <a:gd name="T15" fmla="*/ 41 h 114"/>
                    <a:gd name="T16" fmla="*/ 78 w 87"/>
                    <a:gd name="T17" fmla="*/ 49 h 114"/>
                    <a:gd name="T18" fmla="*/ 84 w 87"/>
                    <a:gd name="T19" fmla="*/ 54 h 114"/>
                    <a:gd name="T20" fmla="*/ 86 w 87"/>
                    <a:gd name="T21" fmla="*/ 62 h 114"/>
                    <a:gd name="T22" fmla="*/ 78 w 87"/>
                    <a:gd name="T23" fmla="*/ 75 h 114"/>
                    <a:gd name="T24" fmla="*/ 76 w 87"/>
                    <a:gd name="T25" fmla="*/ 87 h 114"/>
                    <a:gd name="T26" fmla="*/ 70 w 87"/>
                    <a:gd name="T27" fmla="*/ 100 h 114"/>
                    <a:gd name="T28" fmla="*/ 64 w 87"/>
                    <a:gd name="T29" fmla="*/ 108 h 114"/>
                    <a:gd name="T30" fmla="*/ 57 w 87"/>
                    <a:gd name="T31" fmla="*/ 113 h 114"/>
                    <a:gd name="T32" fmla="*/ 49 w 87"/>
                    <a:gd name="T33" fmla="*/ 113 h 114"/>
                    <a:gd name="T34" fmla="*/ 34 w 87"/>
                    <a:gd name="T35" fmla="*/ 107 h 114"/>
                    <a:gd name="T36" fmla="*/ 24 w 87"/>
                    <a:gd name="T37" fmla="*/ 100 h 114"/>
                    <a:gd name="T38" fmla="*/ 17 w 87"/>
                    <a:gd name="T39" fmla="*/ 93 h 114"/>
                    <a:gd name="T40" fmla="*/ 13 w 87"/>
                    <a:gd name="T41" fmla="*/ 87 h 114"/>
                    <a:gd name="T42" fmla="*/ 12 w 87"/>
                    <a:gd name="T43" fmla="*/ 81 h 114"/>
                    <a:gd name="T44" fmla="*/ 13 w 87"/>
                    <a:gd name="T45" fmla="*/ 77 h 114"/>
                    <a:gd name="T46" fmla="*/ 16 w 87"/>
                    <a:gd name="T47" fmla="*/ 74 h 114"/>
                    <a:gd name="T48" fmla="*/ 16 w 87"/>
                    <a:gd name="T49" fmla="*/ 70 h 114"/>
                    <a:gd name="T50" fmla="*/ 18 w 87"/>
                    <a:gd name="T51" fmla="*/ 66 h 114"/>
                    <a:gd name="T52" fmla="*/ 21 w 87"/>
                    <a:gd name="T53" fmla="*/ 64 h 114"/>
                    <a:gd name="T54" fmla="*/ 25 w 87"/>
                    <a:gd name="T55" fmla="*/ 64 h 114"/>
                    <a:gd name="T56" fmla="*/ 25 w 87"/>
                    <a:gd name="T57" fmla="*/ 59 h 114"/>
                    <a:gd name="T58" fmla="*/ 27 w 87"/>
                    <a:gd name="T59" fmla="*/ 54 h 114"/>
                    <a:gd name="T60" fmla="*/ 31 w 87"/>
                    <a:gd name="T61" fmla="*/ 52 h 114"/>
                    <a:gd name="T62" fmla="*/ 38 w 87"/>
                    <a:gd name="T63" fmla="*/ 48 h 114"/>
                    <a:gd name="T64" fmla="*/ 32 w 87"/>
                    <a:gd name="T65" fmla="*/ 45 h 114"/>
                    <a:gd name="T66" fmla="*/ 25 w 87"/>
                    <a:gd name="T67" fmla="*/ 38 h 114"/>
                    <a:gd name="T68" fmla="*/ 18 w 87"/>
                    <a:gd name="T69" fmla="*/ 31 h 114"/>
                    <a:gd name="T70" fmla="*/ 9 w 87"/>
                    <a:gd name="T71" fmla="*/ 22 h 114"/>
                    <a:gd name="T72" fmla="*/ 2 w 87"/>
                    <a:gd name="T73" fmla="*/ 11 h 114"/>
                    <a:gd name="T74" fmla="*/ 0 w 87"/>
                    <a:gd name="T75" fmla="*/ 8 h 114"/>
                    <a:gd name="T76" fmla="*/ 0 w 87"/>
                    <a:gd name="T77" fmla="*/ 3 h 114"/>
                    <a:gd name="T78" fmla="*/ 2 w 87"/>
                    <a:gd name="T79" fmla="*/ 1 h 114"/>
                    <a:gd name="T80" fmla="*/ 5 w 87"/>
                    <a:gd name="T81" fmla="*/ 0 h 114"/>
                    <a:gd name="T82" fmla="*/ 8 w 87"/>
                    <a:gd name="T83" fmla="*/ 1 h 114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w 87"/>
                    <a:gd name="T127" fmla="*/ 0 h 114"/>
                    <a:gd name="T128" fmla="*/ 87 w 87"/>
                    <a:gd name="T129" fmla="*/ 114 h 114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T126" t="T127" r="T128" b="T129"/>
                  <a:pathLst>
                    <a:path w="87" h="114">
                      <a:moveTo>
                        <a:pt x="8" y="1"/>
                      </a:moveTo>
                      <a:lnTo>
                        <a:pt x="25" y="11"/>
                      </a:lnTo>
                      <a:lnTo>
                        <a:pt x="34" y="19"/>
                      </a:lnTo>
                      <a:lnTo>
                        <a:pt x="48" y="32"/>
                      </a:lnTo>
                      <a:lnTo>
                        <a:pt x="55" y="31"/>
                      </a:lnTo>
                      <a:lnTo>
                        <a:pt x="63" y="32"/>
                      </a:lnTo>
                      <a:lnTo>
                        <a:pt x="68" y="36"/>
                      </a:lnTo>
                      <a:lnTo>
                        <a:pt x="72" y="41"/>
                      </a:lnTo>
                      <a:lnTo>
                        <a:pt x="78" y="49"/>
                      </a:lnTo>
                      <a:lnTo>
                        <a:pt x="84" y="54"/>
                      </a:lnTo>
                      <a:lnTo>
                        <a:pt x="86" y="62"/>
                      </a:lnTo>
                      <a:lnTo>
                        <a:pt x="78" y="75"/>
                      </a:lnTo>
                      <a:lnTo>
                        <a:pt x="76" y="87"/>
                      </a:lnTo>
                      <a:lnTo>
                        <a:pt x="70" y="100"/>
                      </a:lnTo>
                      <a:lnTo>
                        <a:pt x="64" y="108"/>
                      </a:lnTo>
                      <a:lnTo>
                        <a:pt x="57" y="113"/>
                      </a:lnTo>
                      <a:lnTo>
                        <a:pt x="49" y="113"/>
                      </a:lnTo>
                      <a:lnTo>
                        <a:pt x="34" y="107"/>
                      </a:lnTo>
                      <a:lnTo>
                        <a:pt x="24" y="100"/>
                      </a:lnTo>
                      <a:lnTo>
                        <a:pt x="17" y="93"/>
                      </a:lnTo>
                      <a:lnTo>
                        <a:pt x="13" y="87"/>
                      </a:lnTo>
                      <a:lnTo>
                        <a:pt x="12" y="81"/>
                      </a:lnTo>
                      <a:lnTo>
                        <a:pt x="13" y="77"/>
                      </a:lnTo>
                      <a:lnTo>
                        <a:pt x="16" y="74"/>
                      </a:lnTo>
                      <a:lnTo>
                        <a:pt x="16" y="70"/>
                      </a:lnTo>
                      <a:lnTo>
                        <a:pt x="18" y="66"/>
                      </a:lnTo>
                      <a:lnTo>
                        <a:pt x="21" y="64"/>
                      </a:lnTo>
                      <a:lnTo>
                        <a:pt x="25" y="64"/>
                      </a:lnTo>
                      <a:lnTo>
                        <a:pt x="25" y="59"/>
                      </a:lnTo>
                      <a:lnTo>
                        <a:pt x="27" y="54"/>
                      </a:lnTo>
                      <a:lnTo>
                        <a:pt x="31" y="52"/>
                      </a:lnTo>
                      <a:lnTo>
                        <a:pt x="38" y="48"/>
                      </a:lnTo>
                      <a:lnTo>
                        <a:pt x="32" y="45"/>
                      </a:lnTo>
                      <a:lnTo>
                        <a:pt x="25" y="38"/>
                      </a:lnTo>
                      <a:lnTo>
                        <a:pt x="18" y="31"/>
                      </a:lnTo>
                      <a:lnTo>
                        <a:pt x="9" y="22"/>
                      </a:lnTo>
                      <a:lnTo>
                        <a:pt x="2" y="11"/>
                      </a:lnTo>
                      <a:lnTo>
                        <a:pt x="0" y="8"/>
                      </a:lnTo>
                      <a:lnTo>
                        <a:pt x="0" y="3"/>
                      </a:lnTo>
                      <a:lnTo>
                        <a:pt x="2" y="1"/>
                      </a:lnTo>
                      <a:lnTo>
                        <a:pt x="5" y="0"/>
                      </a:lnTo>
                      <a:lnTo>
                        <a:pt x="8" y="1"/>
                      </a:lnTo>
                    </a:path>
                  </a:pathLst>
                </a:custGeom>
                <a:solidFill>
                  <a:srgbClr val="FAFD00"/>
                </a:solid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2556" name="Group 41"/>
                <p:cNvGrpSpPr>
                  <a:grpSpLocks/>
                </p:cNvGrpSpPr>
                <p:nvPr/>
              </p:nvGrpSpPr>
              <p:grpSpPr bwMode="auto">
                <a:xfrm>
                  <a:off x="5121" y="3033"/>
                  <a:ext cx="56" cy="50"/>
                  <a:chOff x="5121" y="3033"/>
                  <a:chExt cx="56" cy="50"/>
                </a:xfrm>
              </p:grpSpPr>
              <p:sp>
                <p:nvSpPr>
                  <p:cNvPr id="22557" name="Freeform 42"/>
                  <p:cNvSpPr>
                    <a:spLocks/>
                  </p:cNvSpPr>
                  <p:nvPr/>
                </p:nvSpPr>
                <p:spPr bwMode="auto">
                  <a:xfrm>
                    <a:off x="5121" y="3076"/>
                    <a:ext cx="11" cy="7"/>
                  </a:xfrm>
                  <a:custGeom>
                    <a:avLst/>
                    <a:gdLst>
                      <a:gd name="T0" fmla="*/ 0 w 11"/>
                      <a:gd name="T1" fmla="*/ 0 h 7"/>
                      <a:gd name="T2" fmla="*/ 3 w 11"/>
                      <a:gd name="T3" fmla="*/ 1 h 7"/>
                      <a:gd name="T4" fmla="*/ 7 w 11"/>
                      <a:gd name="T5" fmla="*/ 3 h 7"/>
                      <a:gd name="T6" fmla="*/ 10 w 11"/>
                      <a:gd name="T7" fmla="*/ 6 h 7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1"/>
                      <a:gd name="T13" fmla="*/ 0 h 7"/>
                      <a:gd name="T14" fmla="*/ 11 w 11"/>
                      <a:gd name="T15" fmla="*/ 7 h 7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1" h="7">
                        <a:moveTo>
                          <a:pt x="0" y="0"/>
                        </a:moveTo>
                        <a:lnTo>
                          <a:pt x="3" y="1"/>
                        </a:lnTo>
                        <a:lnTo>
                          <a:pt x="7" y="3"/>
                        </a:lnTo>
                        <a:lnTo>
                          <a:pt x="10" y="6"/>
                        </a:lnTo>
                      </a:path>
                    </a:pathLst>
                  </a:custGeom>
                  <a:solidFill>
                    <a:srgbClr val="FAFD00"/>
                  </a:solidFill>
                  <a:ln w="12700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2558" name="Freeform 43"/>
                  <p:cNvSpPr>
                    <a:spLocks/>
                  </p:cNvSpPr>
                  <p:nvPr/>
                </p:nvSpPr>
                <p:spPr bwMode="auto">
                  <a:xfrm>
                    <a:off x="5130" y="3064"/>
                    <a:ext cx="9" cy="9"/>
                  </a:xfrm>
                  <a:custGeom>
                    <a:avLst/>
                    <a:gdLst>
                      <a:gd name="T0" fmla="*/ 0 w 9"/>
                      <a:gd name="T1" fmla="*/ 0 h 9"/>
                      <a:gd name="T2" fmla="*/ 3 w 9"/>
                      <a:gd name="T3" fmla="*/ 1 h 9"/>
                      <a:gd name="T4" fmla="*/ 6 w 9"/>
                      <a:gd name="T5" fmla="*/ 2 h 9"/>
                      <a:gd name="T6" fmla="*/ 7 w 9"/>
                      <a:gd name="T7" fmla="*/ 5 h 9"/>
                      <a:gd name="T8" fmla="*/ 8 w 9"/>
                      <a:gd name="T9" fmla="*/ 8 h 9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9"/>
                      <a:gd name="T16" fmla="*/ 0 h 9"/>
                      <a:gd name="T17" fmla="*/ 9 w 9"/>
                      <a:gd name="T18" fmla="*/ 9 h 9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9" h="9">
                        <a:moveTo>
                          <a:pt x="0" y="0"/>
                        </a:moveTo>
                        <a:lnTo>
                          <a:pt x="3" y="1"/>
                        </a:lnTo>
                        <a:lnTo>
                          <a:pt x="6" y="2"/>
                        </a:lnTo>
                        <a:lnTo>
                          <a:pt x="7" y="5"/>
                        </a:lnTo>
                        <a:lnTo>
                          <a:pt x="8" y="8"/>
                        </a:lnTo>
                      </a:path>
                    </a:pathLst>
                  </a:custGeom>
                  <a:solidFill>
                    <a:srgbClr val="FAFD00"/>
                  </a:solidFill>
                  <a:ln w="12700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2559" name="Freeform 44"/>
                  <p:cNvSpPr>
                    <a:spLocks/>
                  </p:cNvSpPr>
                  <p:nvPr/>
                </p:nvSpPr>
                <p:spPr bwMode="auto">
                  <a:xfrm>
                    <a:off x="5138" y="3052"/>
                    <a:ext cx="12" cy="9"/>
                  </a:xfrm>
                  <a:custGeom>
                    <a:avLst/>
                    <a:gdLst>
                      <a:gd name="T0" fmla="*/ 0 w 12"/>
                      <a:gd name="T1" fmla="*/ 0 h 9"/>
                      <a:gd name="T2" fmla="*/ 4 w 12"/>
                      <a:gd name="T3" fmla="*/ 1 h 9"/>
                      <a:gd name="T4" fmla="*/ 8 w 12"/>
                      <a:gd name="T5" fmla="*/ 4 h 9"/>
                      <a:gd name="T6" fmla="*/ 11 w 12"/>
                      <a:gd name="T7" fmla="*/ 8 h 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2"/>
                      <a:gd name="T13" fmla="*/ 0 h 9"/>
                      <a:gd name="T14" fmla="*/ 12 w 12"/>
                      <a:gd name="T15" fmla="*/ 9 h 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2" h="9">
                        <a:moveTo>
                          <a:pt x="0" y="0"/>
                        </a:moveTo>
                        <a:lnTo>
                          <a:pt x="4" y="1"/>
                        </a:lnTo>
                        <a:lnTo>
                          <a:pt x="8" y="4"/>
                        </a:lnTo>
                        <a:lnTo>
                          <a:pt x="11" y="8"/>
                        </a:lnTo>
                      </a:path>
                    </a:pathLst>
                  </a:custGeom>
                  <a:solidFill>
                    <a:srgbClr val="FAFD00"/>
                  </a:solidFill>
                  <a:ln w="12700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2560" name="Freeform 45"/>
                  <p:cNvSpPr>
                    <a:spLocks/>
                  </p:cNvSpPr>
                  <p:nvPr/>
                </p:nvSpPr>
                <p:spPr bwMode="auto">
                  <a:xfrm>
                    <a:off x="5153" y="3033"/>
                    <a:ext cx="24" cy="17"/>
                  </a:xfrm>
                  <a:custGeom>
                    <a:avLst/>
                    <a:gdLst>
                      <a:gd name="T0" fmla="*/ 0 w 24"/>
                      <a:gd name="T1" fmla="*/ 0 h 17"/>
                      <a:gd name="T2" fmla="*/ 6 w 24"/>
                      <a:gd name="T3" fmla="*/ 1 h 17"/>
                      <a:gd name="T4" fmla="*/ 11 w 24"/>
                      <a:gd name="T5" fmla="*/ 3 h 17"/>
                      <a:gd name="T6" fmla="*/ 15 w 24"/>
                      <a:gd name="T7" fmla="*/ 8 h 17"/>
                      <a:gd name="T8" fmla="*/ 17 w 24"/>
                      <a:gd name="T9" fmla="*/ 14 h 17"/>
                      <a:gd name="T10" fmla="*/ 23 w 24"/>
                      <a:gd name="T11" fmla="*/ 16 h 17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24"/>
                      <a:gd name="T19" fmla="*/ 0 h 17"/>
                      <a:gd name="T20" fmla="*/ 24 w 24"/>
                      <a:gd name="T21" fmla="*/ 17 h 17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24" h="17">
                        <a:moveTo>
                          <a:pt x="0" y="0"/>
                        </a:moveTo>
                        <a:lnTo>
                          <a:pt x="6" y="1"/>
                        </a:lnTo>
                        <a:lnTo>
                          <a:pt x="11" y="3"/>
                        </a:lnTo>
                        <a:lnTo>
                          <a:pt x="15" y="8"/>
                        </a:lnTo>
                        <a:lnTo>
                          <a:pt x="17" y="14"/>
                        </a:lnTo>
                        <a:lnTo>
                          <a:pt x="23" y="16"/>
                        </a:lnTo>
                      </a:path>
                    </a:pathLst>
                  </a:custGeom>
                  <a:solidFill>
                    <a:srgbClr val="FAFD00"/>
                  </a:solidFill>
                  <a:ln w="12700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22538" name="Group 46"/>
              <p:cNvGrpSpPr>
                <a:grpSpLocks/>
              </p:cNvGrpSpPr>
              <p:nvPr/>
            </p:nvGrpSpPr>
            <p:grpSpPr bwMode="auto">
              <a:xfrm>
                <a:off x="5163" y="3063"/>
                <a:ext cx="230" cy="269"/>
                <a:chOff x="5163" y="3063"/>
                <a:chExt cx="230" cy="269"/>
              </a:xfrm>
            </p:grpSpPr>
            <p:grpSp>
              <p:nvGrpSpPr>
                <p:cNvPr id="22539" name="Group 47"/>
                <p:cNvGrpSpPr>
                  <a:grpSpLocks/>
                </p:cNvGrpSpPr>
                <p:nvPr/>
              </p:nvGrpSpPr>
              <p:grpSpPr bwMode="auto">
                <a:xfrm>
                  <a:off x="5163" y="3063"/>
                  <a:ext cx="228" cy="78"/>
                  <a:chOff x="5163" y="3063"/>
                  <a:chExt cx="228" cy="78"/>
                </a:xfrm>
              </p:grpSpPr>
              <p:grpSp>
                <p:nvGrpSpPr>
                  <p:cNvPr id="22548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5290" y="3088"/>
                    <a:ext cx="101" cy="53"/>
                    <a:chOff x="5290" y="3088"/>
                    <a:chExt cx="101" cy="53"/>
                  </a:xfrm>
                </p:grpSpPr>
                <p:sp>
                  <p:nvSpPr>
                    <p:cNvPr id="22552" name="Freeform 49"/>
                    <p:cNvSpPr>
                      <a:spLocks/>
                    </p:cNvSpPr>
                    <p:nvPr/>
                  </p:nvSpPr>
                  <p:spPr bwMode="auto">
                    <a:xfrm>
                      <a:off x="5300" y="3088"/>
                      <a:ext cx="91" cy="53"/>
                    </a:xfrm>
                    <a:custGeom>
                      <a:avLst/>
                      <a:gdLst>
                        <a:gd name="T0" fmla="*/ 0 w 91"/>
                        <a:gd name="T1" fmla="*/ 52 h 53"/>
                        <a:gd name="T2" fmla="*/ 8 w 91"/>
                        <a:gd name="T3" fmla="*/ 16 h 53"/>
                        <a:gd name="T4" fmla="*/ 30 w 91"/>
                        <a:gd name="T5" fmla="*/ 9 h 53"/>
                        <a:gd name="T6" fmla="*/ 59 w 91"/>
                        <a:gd name="T7" fmla="*/ 3 h 53"/>
                        <a:gd name="T8" fmla="*/ 90 w 91"/>
                        <a:gd name="T9" fmla="*/ 0 h 53"/>
                        <a:gd name="T10" fmla="*/ 69 w 91"/>
                        <a:gd name="T11" fmla="*/ 48 h 53"/>
                        <a:gd name="T12" fmla="*/ 44 w 91"/>
                        <a:gd name="T13" fmla="*/ 42 h 53"/>
                        <a:gd name="T14" fmla="*/ 0 w 91"/>
                        <a:gd name="T15" fmla="*/ 52 h 53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91"/>
                        <a:gd name="T25" fmla="*/ 0 h 53"/>
                        <a:gd name="T26" fmla="*/ 91 w 91"/>
                        <a:gd name="T27" fmla="*/ 53 h 53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91" h="53">
                          <a:moveTo>
                            <a:pt x="0" y="52"/>
                          </a:moveTo>
                          <a:lnTo>
                            <a:pt x="8" y="16"/>
                          </a:lnTo>
                          <a:lnTo>
                            <a:pt x="30" y="9"/>
                          </a:lnTo>
                          <a:lnTo>
                            <a:pt x="59" y="3"/>
                          </a:lnTo>
                          <a:lnTo>
                            <a:pt x="90" y="0"/>
                          </a:lnTo>
                          <a:lnTo>
                            <a:pt x="69" y="48"/>
                          </a:lnTo>
                          <a:lnTo>
                            <a:pt x="44" y="42"/>
                          </a:lnTo>
                          <a:lnTo>
                            <a:pt x="0" y="52"/>
                          </a:lnTo>
                        </a:path>
                      </a:pathLst>
                    </a:custGeom>
                    <a:solidFill>
                      <a:srgbClr val="FAFD0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2553" name="Freeform 50"/>
                    <p:cNvSpPr>
                      <a:spLocks/>
                    </p:cNvSpPr>
                    <p:nvPr/>
                  </p:nvSpPr>
                  <p:spPr bwMode="auto">
                    <a:xfrm>
                      <a:off x="5290" y="3105"/>
                      <a:ext cx="23" cy="26"/>
                    </a:xfrm>
                    <a:custGeom>
                      <a:avLst/>
                      <a:gdLst>
                        <a:gd name="T0" fmla="*/ 0 w 23"/>
                        <a:gd name="T1" fmla="*/ 17 h 26"/>
                        <a:gd name="T2" fmla="*/ 4 w 23"/>
                        <a:gd name="T3" fmla="*/ 6 h 26"/>
                        <a:gd name="T4" fmla="*/ 18 w 23"/>
                        <a:gd name="T5" fmla="*/ 0 h 26"/>
                        <a:gd name="T6" fmla="*/ 22 w 23"/>
                        <a:gd name="T7" fmla="*/ 17 h 26"/>
                        <a:gd name="T8" fmla="*/ 13 w 23"/>
                        <a:gd name="T9" fmla="*/ 25 h 26"/>
                        <a:gd name="T10" fmla="*/ 0 w 23"/>
                        <a:gd name="T11" fmla="*/ 17 h 26"/>
                        <a:gd name="T12" fmla="*/ 0 60000 65536"/>
                        <a:gd name="T13" fmla="*/ 0 60000 65536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w 23"/>
                        <a:gd name="T19" fmla="*/ 0 h 26"/>
                        <a:gd name="T20" fmla="*/ 23 w 23"/>
                        <a:gd name="T21" fmla="*/ 26 h 26"/>
                      </a:gdLst>
                      <a:ahLst/>
                      <a:cxnLst>
                        <a:cxn ang="T12">
                          <a:pos x="T0" y="T1"/>
                        </a:cxn>
                        <a:cxn ang="T13">
                          <a:pos x="T2" y="T3"/>
                        </a:cxn>
                        <a:cxn ang="T14">
                          <a:pos x="T4" y="T5"/>
                        </a:cxn>
                        <a:cxn ang="T15">
                          <a:pos x="T6" y="T7"/>
                        </a:cxn>
                        <a:cxn ang="T16">
                          <a:pos x="T8" y="T9"/>
                        </a:cxn>
                        <a:cxn ang="T17">
                          <a:pos x="T10" y="T11"/>
                        </a:cxn>
                      </a:cxnLst>
                      <a:rect l="T18" t="T19" r="T20" b="T21"/>
                      <a:pathLst>
                        <a:path w="23" h="26">
                          <a:moveTo>
                            <a:pt x="0" y="17"/>
                          </a:moveTo>
                          <a:lnTo>
                            <a:pt x="4" y="6"/>
                          </a:lnTo>
                          <a:lnTo>
                            <a:pt x="18" y="0"/>
                          </a:lnTo>
                          <a:lnTo>
                            <a:pt x="22" y="17"/>
                          </a:lnTo>
                          <a:lnTo>
                            <a:pt x="13" y="25"/>
                          </a:lnTo>
                          <a:lnTo>
                            <a:pt x="0" y="17"/>
                          </a:lnTo>
                        </a:path>
                      </a:pathLst>
                    </a:custGeom>
                    <a:solidFill>
                      <a:srgbClr val="FAFD0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2554" name="Freeform 51"/>
                    <p:cNvSpPr>
                      <a:spLocks/>
                    </p:cNvSpPr>
                    <p:nvPr/>
                  </p:nvSpPr>
                  <p:spPr bwMode="auto">
                    <a:xfrm>
                      <a:off x="5308" y="3123"/>
                      <a:ext cx="6" cy="9"/>
                    </a:xfrm>
                    <a:custGeom>
                      <a:avLst/>
                      <a:gdLst>
                        <a:gd name="T0" fmla="*/ 3 w 6"/>
                        <a:gd name="T1" fmla="*/ 0 h 9"/>
                        <a:gd name="T2" fmla="*/ 5 w 6"/>
                        <a:gd name="T3" fmla="*/ 8 h 9"/>
                        <a:gd name="T4" fmla="*/ 0 w 6"/>
                        <a:gd name="T5" fmla="*/ 4 h 9"/>
                        <a:gd name="T6" fmla="*/ 3 w 6"/>
                        <a:gd name="T7" fmla="*/ 0 h 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6"/>
                        <a:gd name="T13" fmla="*/ 0 h 9"/>
                        <a:gd name="T14" fmla="*/ 6 w 6"/>
                        <a:gd name="T15" fmla="*/ 9 h 9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6" h="9">
                          <a:moveTo>
                            <a:pt x="3" y="0"/>
                          </a:moveTo>
                          <a:lnTo>
                            <a:pt x="5" y="8"/>
                          </a:lnTo>
                          <a:lnTo>
                            <a:pt x="0" y="4"/>
                          </a:lnTo>
                          <a:lnTo>
                            <a:pt x="3" y="0"/>
                          </a:lnTo>
                        </a:path>
                      </a:pathLst>
                    </a:custGeom>
                    <a:solidFill>
                      <a:srgbClr val="FAFD0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2549" name="Group 52"/>
                  <p:cNvGrpSpPr>
                    <a:grpSpLocks/>
                  </p:cNvGrpSpPr>
                  <p:nvPr/>
                </p:nvGrpSpPr>
                <p:grpSpPr bwMode="auto">
                  <a:xfrm>
                    <a:off x="5163" y="3063"/>
                    <a:ext cx="62" cy="73"/>
                    <a:chOff x="5163" y="3063"/>
                    <a:chExt cx="62" cy="73"/>
                  </a:xfrm>
                </p:grpSpPr>
                <p:sp>
                  <p:nvSpPr>
                    <p:cNvPr id="22550" name="Freeform 53"/>
                    <p:cNvSpPr>
                      <a:spLocks/>
                    </p:cNvSpPr>
                    <p:nvPr/>
                  </p:nvSpPr>
                  <p:spPr bwMode="auto">
                    <a:xfrm>
                      <a:off x="5163" y="3063"/>
                      <a:ext cx="62" cy="73"/>
                    </a:xfrm>
                    <a:custGeom>
                      <a:avLst/>
                      <a:gdLst>
                        <a:gd name="T0" fmla="*/ 0 w 62"/>
                        <a:gd name="T1" fmla="*/ 56 h 73"/>
                        <a:gd name="T2" fmla="*/ 10 w 62"/>
                        <a:gd name="T3" fmla="*/ 46 h 73"/>
                        <a:gd name="T4" fmla="*/ 19 w 62"/>
                        <a:gd name="T5" fmla="*/ 30 h 73"/>
                        <a:gd name="T6" fmla="*/ 25 w 62"/>
                        <a:gd name="T7" fmla="*/ 10 h 73"/>
                        <a:gd name="T8" fmla="*/ 31 w 62"/>
                        <a:gd name="T9" fmla="*/ 0 h 73"/>
                        <a:gd name="T10" fmla="*/ 38 w 62"/>
                        <a:gd name="T11" fmla="*/ 5 h 73"/>
                        <a:gd name="T12" fmla="*/ 49 w 62"/>
                        <a:gd name="T13" fmla="*/ 12 h 73"/>
                        <a:gd name="T14" fmla="*/ 61 w 62"/>
                        <a:gd name="T15" fmla="*/ 16 h 73"/>
                        <a:gd name="T16" fmla="*/ 43 w 62"/>
                        <a:gd name="T17" fmla="*/ 35 h 73"/>
                        <a:gd name="T18" fmla="*/ 37 w 62"/>
                        <a:gd name="T19" fmla="*/ 44 h 73"/>
                        <a:gd name="T20" fmla="*/ 34 w 62"/>
                        <a:gd name="T21" fmla="*/ 54 h 73"/>
                        <a:gd name="T22" fmla="*/ 28 w 62"/>
                        <a:gd name="T23" fmla="*/ 62 h 73"/>
                        <a:gd name="T24" fmla="*/ 25 w 62"/>
                        <a:gd name="T25" fmla="*/ 72 h 73"/>
                        <a:gd name="T26" fmla="*/ 19 w 62"/>
                        <a:gd name="T27" fmla="*/ 65 h 73"/>
                        <a:gd name="T28" fmla="*/ 11 w 62"/>
                        <a:gd name="T29" fmla="*/ 60 h 73"/>
                        <a:gd name="T30" fmla="*/ 0 w 62"/>
                        <a:gd name="T31" fmla="*/ 56 h 73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w 62"/>
                        <a:gd name="T49" fmla="*/ 0 h 73"/>
                        <a:gd name="T50" fmla="*/ 62 w 62"/>
                        <a:gd name="T51" fmla="*/ 73 h 73"/>
                      </a:gdLst>
                      <a:ahLst/>
                      <a:cxnLst>
                        <a:cxn ang="T32">
                          <a:pos x="T0" y="T1"/>
                        </a:cxn>
                        <a:cxn ang="T33">
                          <a:pos x="T2" y="T3"/>
                        </a:cxn>
                        <a:cxn ang="T34">
                          <a:pos x="T4" y="T5"/>
                        </a:cxn>
                        <a:cxn ang="T35">
                          <a:pos x="T6" y="T7"/>
                        </a:cxn>
                        <a:cxn ang="T36">
                          <a:pos x="T8" y="T9"/>
                        </a:cxn>
                        <a:cxn ang="T37">
                          <a:pos x="T10" y="T11"/>
                        </a:cxn>
                        <a:cxn ang="T38">
                          <a:pos x="T12" y="T13"/>
                        </a:cxn>
                        <a:cxn ang="T39">
                          <a:pos x="T14" y="T15"/>
                        </a:cxn>
                        <a:cxn ang="T40">
                          <a:pos x="T16" y="T17"/>
                        </a:cxn>
                        <a:cxn ang="T41">
                          <a:pos x="T18" y="T19"/>
                        </a:cxn>
                        <a:cxn ang="T42">
                          <a:pos x="T20" y="T21"/>
                        </a:cxn>
                        <a:cxn ang="T43">
                          <a:pos x="T22" y="T23"/>
                        </a:cxn>
                        <a:cxn ang="T44">
                          <a:pos x="T24" y="T25"/>
                        </a:cxn>
                        <a:cxn ang="T45">
                          <a:pos x="T26" y="T27"/>
                        </a:cxn>
                        <a:cxn ang="T46">
                          <a:pos x="T28" y="T29"/>
                        </a:cxn>
                        <a:cxn ang="T47">
                          <a:pos x="T30" y="T31"/>
                        </a:cxn>
                      </a:cxnLst>
                      <a:rect l="T48" t="T49" r="T50" b="T51"/>
                      <a:pathLst>
                        <a:path w="62" h="73">
                          <a:moveTo>
                            <a:pt x="0" y="56"/>
                          </a:moveTo>
                          <a:lnTo>
                            <a:pt x="10" y="46"/>
                          </a:lnTo>
                          <a:lnTo>
                            <a:pt x="19" y="30"/>
                          </a:lnTo>
                          <a:lnTo>
                            <a:pt x="25" y="10"/>
                          </a:lnTo>
                          <a:lnTo>
                            <a:pt x="31" y="0"/>
                          </a:lnTo>
                          <a:lnTo>
                            <a:pt x="38" y="5"/>
                          </a:lnTo>
                          <a:lnTo>
                            <a:pt x="49" y="12"/>
                          </a:lnTo>
                          <a:lnTo>
                            <a:pt x="61" y="16"/>
                          </a:lnTo>
                          <a:lnTo>
                            <a:pt x="43" y="35"/>
                          </a:lnTo>
                          <a:lnTo>
                            <a:pt x="37" y="44"/>
                          </a:lnTo>
                          <a:lnTo>
                            <a:pt x="34" y="54"/>
                          </a:lnTo>
                          <a:lnTo>
                            <a:pt x="28" y="62"/>
                          </a:lnTo>
                          <a:lnTo>
                            <a:pt x="25" y="72"/>
                          </a:lnTo>
                          <a:lnTo>
                            <a:pt x="19" y="65"/>
                          </a:lnTo>
                          <a:lnTo>
                            <a:pt x="11" y="60"/>
                          </a:lnTo>
                          <a:lnTo>
                            <a:pt x="0" y="56"/>
                          </a:lnTo>
                        </a:path>
                      </a:pathLst>
                    </a:custGeom>
                    <a:solidFill>
                      <a:srgbClr val="FAFD0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2551" name="Freeform 54"/>
                    <p:cNvSpPr>
                      <a:spLocks/>
                    </p:cNvSpPr>
                    <p:nvPr/>
                  </p:nvSpPr>
                  <p:spPr bwMode="auto">
                    <a:xfrm>
                      <a:off x="5197" y="3073"/>
                      <a:ext cx="8" cy="9"/>
                    </a:xfrm>
                    <a:custGeom>
                      <a:avLst/>
                      <a:gdLst>
                        <a:gd name="T0" fmla="*/ 5 w 8"/>
                        <a:gd name="T1" fmla="*/ 0 h 9"/>
                        <a:gd name="T2" fmla="*/ 0 w 8"/>
                        <a:gd name="T3" fmla="*/ 6 h 9"/>
                        <a:gd name="T4" fmla="*/ 3 w 8"/>
                        <a:gd name="T5" fmla="*/ 8 h 9"/>
                        <a:gd name="T6" fmla="*/ 7 w 8"/>
                        <a:gd name="T7" fmla="*/ 2 h 9"/>
                        <a:gd name="T8" fmla="*/ 5 w 8"/>
                        <a:gd name="T9" fmla="*/ 0 h 9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8"/>
                        <a:gd name="T16" fmla="*/ 0 h 9"/>
                        <a:gd name="T17" fmla="*/ 8 w 8"/>
                        <a:gd name="T18" fmla="*/ 9 h 9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8" h="9">
                          <a:moveTo>
                            <a:pt x="5" y="0"/>
                          </a:moveTo>
                          <a:lnTo>
                            <a:pt x="0" y="6"/>
                          </a:lnTo>
                          <a:lnTo>
                            <a:pt x="3" y="8"/>
                          </a:lnTo>
                          <a:lnTo>
                            <a:pt x="7" y="2"/>
                          </a:lnTo>
                          <a:lnTo>
                            <a:pt x="5" y="0"/>
                          </a:lnTo>
                        </a:path>
                      </a:pathLst>
                    </a:custGeom>
                    <a:solidFill>
                      <a:srgbClr val="FAFD0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22540" name="Group 55"/>
                <p:cNvGrpSpPr>
                  <a:grpSpLocks/>
                </p:cNvGrpSpPr>
                <p:nvPr/>
              </p:nvGrpSpPr>
              <p:grpSpPr bwMode="auto">
                <a:xfrm>
                  <a:off x="5181" y="3076"/>
                  <a:ext cx="212" cy="256"/>
                  <a:chOff x="5181" y="3076"/>
                  <a:chExt cx="212" cy="256"/>
                </a:xfrm>
              </p:grpSpPr>
              <p:sp>
                <p:nvSpPr>
                  <p:cNvPr id="22541" name="Freeform 56"/>
                  <p:cNvSpPr>
                    <a:spLocks/>
                  </p:cNvSpPr>
                  <p:nvPr/>
                </p:nvSpPr>
                <p:spPr bwMode="auto">
                  <a:xfrm>
                    <a:off x="5181" y="3077"/>
                    <a:ext cx="212" cy="255"/>
                  </a:xfrm>
                  <a:custGeom>
                    <a:avLst/>
                    <a:gdLst>
                      <a:gd name="T0" fmla="*/ 16 w 212"/>
                      <a:gd name="T1" fmla="*/ 65 h 255"/>
                      <a:gd name="T2" fmla="*/ 3 w 212"/>
                      <a:gd name="T3" fmla="*/ 57 h 255"/>
                      <a:gd name="T4" fmla="*/ 7 w 212"/>
                      <a:gd name="T5" fmla="*/ 48 h 255"/>
                      <a:gd name="T6" fmla="*/ 16 w 212"/>
                      <a:gd name="T7" fmla="*/ 33 h 255"/>
                      <a:gd name="T8" fmla="*/ 31 w 212"/>
                      <a:gd name="T9" fmla="*/ 15 h 255"/>
                      <a:gd name="T10" fmla="*/ 44 w 212"/>
                      <a:gd name="T11" fmla="*/ 0 h 255"/>
                      <a:gd name="T12" fmla="*/ 55 w 212"/>
                      <a:gd name="T13" fmla="*/ 9 h 255"/>
                      <a:gd name="T14" fmla="*/ 71 w 212"/>
                      <a:gd name="T15" fmla="*/ 26 h 255"/>
                      <a:gd name="T16" fmla="*/ 85 w 212"/>
                      <a:gd name="T17" fmla="*/ 33 h 255"/>
                      <a:gd name="T18" fmla="*/ 104 w 212"/>
                      <a:gd name="T19" fmla="*/ 39 h 255"/>
                      <a:gd name="T20" fmla="*/ 119 w 212"/>
                      <a:gd name="T21" fmla="*/ 49 h 255"/>
                      <a:gd name="T22" fmla="*/ 135 w 212"/>
                      <a:gd name="T23" fmla="*/ 58 h 255"/>
                      <a:gd name="T24" fmla="*/ 151 w 212"/>
                      <a:gd name="T25" fmla="*/ 51 h 255"/>
                      <a:gd name="T26" fmla="*/ 167 w 212"/>
                      <a:gd name="T27" fmla="*/ 46 h 255"/>
                      <a:gd name="T28" fmla="*/ 181 w 212"/>
                      <a:gd name="T29" fmla="*/ 45 h 255"/>
                      <a:gd name="T30" fmla="*/ 194 w 212"/>
                      <a:gd name="T31" fmla="*/ 48 h 255"/>
                      <a:gd name="T32" fmla="*/ 205 w 212"/>
                      <a:gd name="T33" fmla="*/ 55 h 255"/>
                      <a:gd name="T34" fmla="*/ 209 w 212"/>
                      <a:gd name="T35" fmla="*/ 63 h 255"/>
                      <a:gd name="T36" fmla="*/ 211 w 212"/>
                      <a:gd name="T37" fmla="*/ 70 h 255"/>
                      <a:gd name="T38" fmla="*/ 209 w 212"/>
                      <a:gd name="T39" fmla="*/ 79 h 255"/>
                      <a:gd name="T40" fmla="*/ 205 w 212"/>
                      <a:gd name="T41" fmla="*/ 90 h 255"/>
                      <a:gd name="T42" fmla="*/ 199 w 212"/>
                      <a:gd name="T43" fmla="*/ 102 h 255"/>
                      <a:gd name="T44" fmla="*/ 195 w 212"/>
                      <a:gd name="T45" fmla="*/ 115 h 255"/>
                      <a:gd name="T46" fmla="*/ 192 w 212"/>
                      <a:gd name="T47" fmla="*/ 129 h 255"/>
                      <a:gd name="T48" fmla="*/ 192 w 212"/>
                      <a:gd name="T49" fmla="*/ 145 h 255"/>
                      <a:gd name="T50" fmla="*/ 192 w 212"/>
                      <a:gd name="T51" fmla="*/ 164 h 255"/>
                      <a:gd name="T52" fmla="*/ 188 w 212"/>
                      <a:gd name="T53" fmla="*/ 185 h 255"/>
                      <a:gd name="T54" fmla="*/ 183 w 212"/>
                      <a:gd name="T55" fmla="*/ 203 h 255"/>
                      <a:gd name="T56" fmla="*/ 179 w 212"/>
                      <a:gd name="T57" fmla="*/ 213 h 255"/>
                      <a:gd name="T58" fmla="*/ 175 w 212"/>
                      <a:gd name="T59" fmla="*/ 228 h 255"/>
                      <a:gd name="T60" fmla="*/ 173 w 212"/>
                      <a:gd name="T61" fmla="*/ 254 h 255"/>
                      <a:gd name="T62" fmla="*/ 162 w 212"/>
                      <a:gd name="T63" fmla="*/ 245 h 255"/>
                      <a:gd name="T64" fmla="*/ 146 w 212"/>
                      <a:gd name="T65" fmla="*/ 238 h 255"/>
                      <a:gd name="T66" fmla="*/ 133 w 212"/>
                      <a:gd name="T67" fmla="*/ 238 h 255"/>
                      <a:gd name="T68" fmla="*/ 121 w 212"/>
                      <a:gd name="T69" fmla="*/ 233 h 255"/>
                      <a:gd name="T70" fmla="*/ 104 w 212"/>
                      <a:gd name="T71" fmla="*/ 220 h 255"/>
                      <a:gd name="T72" fmla="*/ 80 w 212"/>
                      <a:gd name="T73" fmla="*/ 213 h 255"/>
                      <a:gd name="T74" fmla="*/ 63 w 212"/>
                      <a:gd name="T75" fmla="*/ 215 h 255"/>
                      <a:gd name="T76" fmla="*/ 48 w 212"/>
                      <a:gd name="T77" fmla="*/ 210 h 255"/>
                      <a:gd name="T78" fmla="*/ 35 w 212"/>
                      <a:gd name="T79" fmla="*/ 202 h 255"/>
                      <a:gd name="T80" fmla="*/ 28 w 212"/>
                      <a:gd name="T81" fmla="*/ 198 h 255"/>
                      <a:gd name="T82" fmla="*/ 14 w 212"/>
                      <a:gd name="T83" fmla="*/ 194 h 255"/>
                      <a:gd name="T84" fmla="*/ 0 w 212"/>
                      <a:gd name="T85" fmla="*/ 192 h 255"/>
                      <a:gd name="T86" fmla="*/ 14 w 212"/>
                      <a:gd name="T87" fmla="*/ 168 h 255"/>
                      <a:gd name="T88" fmla="*/ 26 w 212"/>
                      <a:gd name="T89" fmla="*/ 153 h 255"/>
                      <a:gd name="T90" fmla="*/ 37 w 212"/>
                      <a:gd name="T91" fmla="*/ 138 h 255"/>
                      <a:gd name="T92" fmla="*/ 46 w 212"/>
                      <a:gd name="T93" fmla="*/ 127 h 255"/>
                      <a:gd name="T94" fmla="*/ 56 w 212"/>
                      <a:gd name="T95" fmla="*/ 118 h 255"/>
                      <a:gd name="T96" fmla="*/ 60 w 212"/>
                      <a:gd name="T97" fmla="*/ 106 h 255"/>
                      <a:gd name="T98" fmla="*/ 53 w 212"/>
                      <a:gd name="T99" fmla="*/ 96 h 255"/>
                      <a:gd name="T100" fmla="*/ 44 w 212"/>
                      <a:gd name="T101" fmla="*/ 90 h 255"/>
                      <a:gd name="T102" fmla="*/ 28 w 212"/>
                      <a:gd name="T103" fmla="*/ 78 h 255"/>
                      <a:gd name="T104" fmla="*/ 16 w 212"/>
                      <a:gd name="T105" fmla="*/ 65 h 255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w 212"/>
                      <a:gd name="T160" fmla="*/ 0 h 255"/>
                      <a:gd name="T161" fmla="*/ 212 w 212"/>
                      <a:gd name="T162" fmla="*/ 255 h 255"/>
                    </a:gdLst>
                    <a:ahLst/>
                    <a:cxnLst>
                      <a:cxn ang="T106">
                        <a:pos x="T0" y="T1"/>
                      </a:cxn>
                      <a:cxn ang="T107">
                        <a:pos x="T2" y="T3"/>
                      </a:cxn>
                      <a:cxn ang="T108">
                        <a:pos x="T4" y="T5"/>
                      </a:cxn>
                      <a:cxn ang="T109">
                        <a:pos x="T6" y="T7"/>
                      </a:cxn>
                      <a:cxn ang="T110">
                        <a:pos x="T8" y="T9"/>
                      </a:cxn>
                      <a:cxn ang="T111">
                        <a:pos x="T10" y="T11"/>
                      </a:cxn>
                      <a:cxn ang="T112">
                        <a:pos x="T12" y="T13"/>
                      </a:cxn>
                      <a:cxn ang="T113">
                        <a:pos x="T14" y="T15"/>
                      </a:cxn>
                      <a:cxn ang="T114">
                        <a:pos x="T16" y="T17"/>
                      </a:cxn>
                      <a:cxn ang="T115">
                        <a:pos x="T18" y="T19"/>
                      </a:cxn>
                      <a:cxn ang="T116">
                        <a:pos x="T20" y="T21"/>
                      </a:cxn>
                      <a:cxn ang="T117">
                        <a:pos x="T22" y="T23"/>
                      </a:cxn>
                      <a:cxn ang="T118">
                        <a:pos x="T24" y="T25"/>
                      </a:cxn>
                      <a:cxn ang="T119">
                        <a:pos x="T26" y="T27"/>
                      </a:cxn>
                      <a:cxn ang="T120">
                        <a:pos x="T28" y="T29"/>
                      </a:cxn>
                      <a:cxn ang="T121">
                        <a:pos x="T30" y="T31"/>
                      </a:cxn>
                      <a:cxn ang="T122">
                        <a:pos x="T32" y="T33"/>
                      </a:cxn>
                      <a:cxn ang="T123">
                        <a:pos x="T34" y="T35"/>
                      </a:cxn>
                      <a:cxn ang="T124">
                        <a:pos x="T36" y="T37"/>
                      </a:cxn>
                      <a:cxn ang="T125">
                        <a:pos x="T38" y="T39"/>
                      </a:cxn>
                      <a:cxn ang="T126">
                        <a:pos x="T40" y="T41"/>
                      </a:cxn>
                      <a:cxn ang="T127">
                        <a:pos x="T42" y="T43"/>
                      </a:cxn>
                      <a:cxn ang="T128">
                        <a:pos x="T44" y="T45"/>
                      </a:cxn>
                      <a:cxn ang="T129">
                        <a:pos x="T46" y="T47"/>
                      </a:cxn>
                      <a:cxn ang="T130">
                        <a:pos x="T48" y="T49"/>
                      </a:cxn>
                      <a:cxn ang="T131">
                        <a:pos x="T50" y="T51"/>
                      </a:cxn>
                      <a:cxn ang="T132">
                        <a:pos x="T52" y="T53"/>
                      </a:cxn>
                      <a:cxn ang="T133">
                        <a:pos x="T54" y="T55"/>
                      </a:cxn>
                      <a:cxn ang="T134">
                        <a:pos x="T56" y="T57"/>
                      </a:cxn>
                      <a:cxn ang="T135">
                        <a:pos x="T58" y="T59"/>
                      </a:cxn>
                      <a:cxn ang="T136">
                        <a:pos x="T60" y="T61"/>
                      </a:cxn>
                      <a:cxn ang="T137">
                        <a:pos x="T62" y="T63"/>
                      </a:cxn>
                      <a:cxn ang="T138">
                        <a:pos x="T64" y="T65"/>
                      </a:cxn>
                      <a:cxn ang="T139">
                        <a:pos x="T66" y="T67"/>
                      </a:cxn>
                      <a:cxn ang="T140">
                        <a:pos x="T68" y="T69"/>
                      </a:cxn>
                      <a:cxn ang="T141">
                        <a:pos x="T70" y="T71"/>
                      </a:cxn>
                      <a:cxn ang="T142">
                        <a:pos x="T72" y="T73"/>
                      </a:cxn>
                      <a:cxn ang="T143">
                        <a:pos x="T74" y="T75"/>
                      </a:cxn>
                      <a:cxn ang="T144">
                        <a:pos x="T76" y="T77"/>
                      </a:cxn>
                      <a:cxn ang="T145">
                        <a:pos x="T78" y="T79"/>
                      </a:cxn>
                      <a:cxn ang="T146">
                        <a:pos x="T80" y="T81"/>
                      </a:cxn>
                      <a:cxn ang="T147">
                        <a:pos x="T82" y="T83"/>
                      </a:cxn>
                      <a:cxn ang="T148">
                        <a:pos x="T84" y="T85"/>
                      </a:cxn>
                      <a:cxn ang="T149">
                        <a:pos x="T86" y="T87"/>
                      </a:cxn>
                      <a:cxn ang="T150">
                        <a:pos x="T88" y="T89"/>
                      </a:cxn>
                      <a:cxn ang="T151">
                        <a:pos x="T90" y="T91"/>
                      </a:cxn>
                      <a:cxn ang="T152">
                        <a:pos x="T92" y="T93"/>
                      </a:cxn>
                      <a:cxn ang="T153">
                        <a:pos x="T94" y="T95"/>
                      </a:cxn>
                      <a:cxn ang="T154">
                        <a:pos x="T96" y="T97"/>
                      </a:cxn>
                      <a:cxn ang="T155">
                        <a:pos x="T98" y="T99"/>
                      </a:cxn>
                      <a:cxn ang="T156">
                        <a:pos x="T100" y="T101"/>
                      </a:cxn>
                      <a:cxn ang="T157">
                        <a:pos x="T102" y="T103"/>
                      </a:cxn>
                      <a:cxn ang="T158">
                        <a:pos x="T104" y="T105"/>
                      </a:cxn>
                    </a:cxnLst>
                    <a:rect l="T159" t="T160" r="T161" b="T162"/>
                    <a:pathLst>
                      <a:path w="212" h="255">
                        <a:moveTo>
                          <a:pt x="16" y="65"/>
                        </a:moveTo>
                        <a:lnTo>
                          <a:pt x="3" y="57"/>
                        </a:lnTo>
                        <a:lnTo>
                          <a:pt x="7" y="48"/>
                        </a:lnTo>
                        <a:lnTo>
                          <a:pt x="16" y="33"/>
                        </a:lnTo>
                        <a:lnTo>
                          <a:pt x="31" y="15"/>
                        </a:lnTo>
                        <a:lnTo>
                          <a:pt x="44" y="0"/>
                        </a:lnTo>
                        <a:lnTo>
                          <a:pt x="55" y="9"/>
                        </a:lnTo>
                        <a:lnTo>
                          <a:pt x="71" y="26"/>
                        </a:lnTo>
                        <a:lnTo>
                          <a:pt x="85" y="33"/>
                        </a:lnTo>
                        <a:lnTo>
                          <a:pt x="104" y="39"/>
                        </a:lnTo>
                        <a:lnTo>
                          <a:pt x="119" y="49"/>
                        </a:lnTo>
                        <a:lnTo>
                          <a:pt x="135" y="58"/>
                        </a:lnTo>
                        <a:lnTo>
                          <a:pt x="151" y="51"/>
                        </a:lnTo>
                        <a:lnTo>
                          <a:pt x="167" y="46"/>
                        </a:lnTo>
                        <a:lnTo>
                          <a:pt x="181" y="45"/>
                        </a:lnTo>
                        <a:lnTo>
                          <a:pt x="194" y="48"/>
                        </a:lnTo>
                        <a:lnTo>
                          <a:pt x="205" y="55"/>
                        </a:lnTo>
                        <a:lnTo>
                          <a:pt x="209" y="63"/>
                        </a:lnTo>
                        <a:lnTo>
                          <a:pt x="211" y="70"/>
                        </a:lnTo>
                        <a:lnTo>
                          <a:pt x="209" y="79"/>
                        </a:lnTo>
                        <a:lnTo>
                          <a:pt x="205" y="90"/>
                        </a:lnTo>
                        <a:lnTo>
                          <a:pt x="199" y="102"/>
                        </a:lnTo>
                        <a:lnTo>
                          <a:pt x="195" y="115"/>
                        </a:lnTo>
                        <a:lnTo>
                          <a:pt x="192" y="129"/>
                        </a:lnTo>
                        <a:lnTo>
                          <a:pt x="192" y="145"/>
                        </a:lnTo>
                        <a:lnTo>
                          <a:pt x="192" y="164"/>
                        </a:lnTo>
                        <a:lnTo>
                          <a:pt x="188" y="185"/>
                        </a:lnTo>
                        <a:lnTo>
                          <a:pt x="183" y="203"/>
                        </a:lnTo>
                        <a:lnTo>
                          <a:pt x="179" y="213"/>
                        </a:lnTo>
                        <a:lnTo>
                          <a:pt x="175" y="228"/>
                        </a:lnTo>
                        <a:lnTo>
                          <a:pt x="173" y="254"/>
                        </a:lnTo>
                        <a:lnTo>
                          <a:pt x="162" y="245"/>
                        </a:lnTo>
                        <a:lnTo>
                          <a:pt x="146" y="238"/>
                        </a:lnTo>
                        <a:lnTo>
                          <a:pt x="133" y="238"/>
                        </a:lnTo>
                        <a:lnTo>
                          <a:pt x="121" y="233"/>
                        </a:lnTo>
                        <a:lnTo>
                          <a:pt x="104" y="220"/>
                        </a:lnTo>
                        <a:lnTo>
                          <a:pt x="80" y="213"/>
                        </a:lnTo>
                        <a:lnTo>
                          <a:pt x="63" y="215"/>
                        </a:lnTo>
                        <a:lnTo>
                          <a:pt x="48" y="210"/>
                        </a:lnTo>
                        <a:lnTo>
                          <a:pt x="35" y="202"/>
                        </a:lnTo>
                        <a:lnTo>
                          <a:pt x="28" y="198"/>
                        </a:lnTo>
                        <a:lnTo>
                          <a:pt x="14" y="194"/>
                        </a:lnTo>
                        <a:lnTo>
                          <a:pt x="0" y="192"/>
                        </a:lnTo>
                        <a:lnTo>
                          <a:pt x="14" y="168"/>
                        </a:lnTo>
                        <a:lnTo>
                          <a:pt x="26" y="153"/>
                        </a:lnTo>
                        <a:lnTo>
                          <a:pt x="37" y="138"/>
                        </a:lnTo>
                        <a:lnTo>
                          <a:pt x="46" y="127"/>
                        </a:lnTo>
                        <a:lnTo>
                          <a:pt x="56" y="118"/>
                        </a:lnTo>
                        <a:lnTo>
                          <a:pt x="60" y="106"/>
                        </a:lnTo>
                        <a:lnTo>
                          <a:pt x="53" y="96"/>
                        </a:lnTo>
                        <a:lnTo>
                          <a:pt x="44" y="90"/>
                        </a:lnTo>
                        <a:lnTo>
                          <a:pt x="28" y="78"/>
                        </a:lnTo>
                        <a:lnTo>
                          <a:pt x="16" y="65"/>
                        </a:lnTo>
                      </a:path>
                    </a:pathLst>
                  </a:custGeom>
                  <a:solidFill>
                    <a:srgbClr val="FAFD00"/>
                  </a:solidFill>
                  <a:ln w="12700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22542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5186" y="3076"/>
                    <a:ext cx="188" cy="149"/>
                    <a:chOff x="5186" y="3076"/>
                    <a:chExt cx="188" cy="149"/>
                  </a:xfrm>
                </p:grpSpPr>
                <p:sp>
                  <p:nvSpPr>
                    <p:cNvPr id="22543" name="Freeform 58"/>
                    <p:cNvSpPr>
                      <a:spLocks/>
                    </p:cNvSpPr>
                    <p:nvPr/>
                  </p:nvSpPr>
                  <p:spPr bwMode="auto">
                    <a:xfrm>
                      <a:off x="5239" y="3184"/>
                      <a:ext cx="26" cy="41"/>
                    </a:xfrm>
                    <a:custGeom>
                      <a:avLst/>
                      <a:gdLst>
                        <a:gd name="T0" fmla="*/ 0 w 26"/>
                        <a:gd name="T1" fmla="*/ 0 h 41"/>
                        <a:gd name="T2" fmla="*/ 8 w 26"/>
                        <a:gd name="T3" fmla="*/ 6 h 41"/>
                        <a:gd name="T4" fmla="*/ 13 w 26"/>
                        <a:gd name="T5" fmla="*/ 11 h 41"/>
                        <a:gd name="T6" fmla="*/ 18 w 26"/>
                        <a:gd name="T7" fmla="*/ 16 h 41"/>
                        <a:gd name="T8" fmla="*/ 21 w 26"/>
                        <a:gd name="T9" fmla="*/ 24 h 41"/>
                        <a:gd name="T10" fmla="*/ 25 w 26"/>
                        <a:gd name="T11" fmla="*/ 40 h 41"/>
                        <a:gd name="T12" fmla="*/ 24 w 26"/>
                        <a:gd name="T13" fmla="*/ 24 h 41"/>
                        <a:gd name="T14" fmla="*/ 22 w 26"/>
                        <a:gd name="T15" fmla="*/ 11 h 41"/>
                        <a:gd name="T16" fmla="*/ 15 w 26"/>
                        <a:gd name="T17" fmla="*/ 8 h 41"/>
                        <a:gd name="T18" fmla="*/ 6 w 26"/>
                        <a:gd name="T19" fmla="*/ 3 h 41"/>
                        <a:gd name="T20" fmla="*/ 0 w 26"/>
                        <a:gd name="T21" fmla="*/ 0 h 41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w 26"/>
                        <a:gd name="T34" fmla="*/ 0 h 41"/>
                        <a:gd name="T35" fmla="*/ 26 w 26"/>
                        <a:gd name="T36" fmla="*/ 41 h 41"/>
                      </a:gdLst>
                      <a:ahLst/>
                      <a:cxnLst>
                        <a:cxn ang="T22">
                          <a:pos x="T0" y="T1"/>
                        </a:cxn>
                        <a:cxn ang="T23">
                          <a:pos x="T2" y="T3"/>
                        </a:cxn>
                        <a:cxn ang="T24">
                          <a:pos x="T4" y="T5"/>
                        </a:cxn>
                        <a:cxn ang="T25">
                          <a:pos x="T6" y="T7"/>
                        </a:cxn>
                        <a:cxn ang="T26">
                          <a:pos x="T8" y="T9"/>
                        </a:cxn>
                        <a:cxn ang="T27">
                          <a:pos x="T10" y="T11"/>
                        </a:cxn>
                        <a:cxn ang="T28">
                          <a:pos x="T12" y="T13"/>
                        </a:cxn>
                        <a:cxn ang="T29">
                          <a:pos x="T14" y="T15"/>
                        </a:cxn>
                        <a:cxn ang="T30">
                          <a:pos x="T16" y="T17"/>
                        </a:cxn>
                        <a:cxn ang="T31">
                          <a:pos x="T18" y="T19"/>
                        </a:cxn>
                        <a:cxn ang="T32">
                          <a:pos x="T20" y="T21"/>
                        </a:cxn>
                      </a:cxnLst>
                      <a:rect l="T33" t="T34" r="T35" b="T36"/>
                      <a:pathLst>
                        <a:path w="26" h="41">
                          <a:moveTo>
                            <a:pt x="0" y="0"/>
                          </a:moveTo>
                          <a:lnTo>
                            <a:pt x="8" y="6"/>
                          </a:lnTo>
                          <a:lnTo>
                            <a:pt x="13" y="11"/>
                          </a:lnTo>
                          <a:lnTo>
                            <a:pt x="18" y="16"/>
                          </a:lnTo>
                          <a:lnTo>
                            <a:pt x="21" y="24"/>
                          </a:lnTo>
                          <a:lnTo>
                            <a:pt x="25" y="40"/>
                          </a:lnTo>
                          <a:lnTo>
                            <a:pt x="24" y="24"/>
                          </a:lnTo>
                          <a:lnTo>
                            <a:pt x="22" y="11"/>
                          </a:lnTo>
                          <a:lnTo>
                            <a:pt x="15" y="8"/>
                          </a:lnTo>
                          <a:lnTo>
                            <a:pt x="6" y="3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FAFD0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2544" name="Freeform 59"/>
                    <p:cNvSpPr>
                      <a:spLocks/>
                    </p:cNvSpPr>
                    <p:nvPr/>
                  </p:nvSpPr>
                  <p:spPr bwMode="auto">
                    <a:xfrm>
                      <a:off x="5307" y="3128"/>
                      <a:ext cx="20" cy="25"/>
                    </a:xfrm>
                    <a:custGeom>
                      <a:avLst/>
                      <a:gdLst>
                        <a:gd name="T0" fmla="*/ 0 w 20"/>
                        <a:gd name="T1" fmla="*/ 0 h 25"/>
                        <a:gd name="T2" fmla="*/ 3 w 20"/>
                        <a:gd name="T3" fmla="*/ 4 h 25"/>
                        <a:gd name="T4" fmla="*/ 7 w 20"/>
                        <a:gd name="T5" fmla="*/ 7 h 25"/>
                        <a:gd name="T6" fmla="*/ 9 w 20"/>
                        <a:gd name="T7" fmla="*/ 11 h 25"/>
                        <a:gd name="T8" fmla="*/ 9 w 20"/>
                        <a:gd name="T9" fmla="*/ 16 h 25"/>
                        <a:gd name="T10" fmla="*/ 8 w 20"/>
                        <a:gd name="T11" fmla="*/ 24 h 25"/>
                        <a:gd name="T12" fmla="*/ 12 w 20"/>
                        <a:gd name="T13" fmla="*/ 13 h 25"/>
                        <a:gd name="T14" fmla="*/ 13 w 20"/>
                        <a:gd name="T15" fmla="*/ 7 h 25"/>
                        <a:gd name="T16" fmla="*/ 14 w 20"/>
                        <a:gd name="T17" fmla="*/ 4 h 25"/>
                        <a:gd name="T18" fmla="*/ 19 w 20"/>
                        <a:gd name="T19" fmla="*/ 0 h 25"/>
                        <a:gd name="T20" fmla="*/ 10 w 20"/>
                        <a:gd name="T21" fmla="*/ 4 h 25"/>
                        <a:gd name="T22" fmla="*/ 8 w 20"/>
                        <a:gd name="T23" fmla="*/ 5 h 25"/>
                        <a:gd name="T24" fmla="*/ 0 w 20"/>
                        <a:gd name="T25" fmla="*/ 0 h 25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60000 65536"/>
                        <a:gd name="T37" fmla="*/ 0 60000 65536"/>
                        <a:gd name="T38" fmla="*/ 0 60000 65536"/>
                        <a:gd name="T39" fmla="*/ 0 w 20"/>
                        <a:gd name="T40" fmla="*/ 0 h 25"/>
                        <a:gd name="T41" fmla="*/ 20 w 20"/>
                        <a:gd name="T42" fmla="*/ 25 h 25"/>
                      </a:gdLst>
                      <a:ahLst/>
                      <a:cxnLst>
                        <a:cxn ang="T26">
                          <a:pos x="T0" y="T1"/>
                        </a:cxn>
                        <a:cxn ang="T27">
                          <a:pos x="T2" y="T3"/>
                        </a:cxn>
                        <a:cxn ang="T28">
                          <a:pos x="T4" y="T5"/>
                        </a:cxn>
                        <a:cxn ang="T29">
                          <a:pos x="T6" y="T7"/>
                        </a:cxn>
                        <a:cxn ang="T30">
                          <a:pos x="T8" y="T9"/>
                        </a:cxn>
                        <a:cxn ang="T31">
                          <a:pos x="T10" y="T11"/>
                        </a:cxn>
                        <a:cxn ang="T32">
                          <a:pos x="T12" y="T13"/>
                        </a:cxn>
                        <a:cxn ang="T33">
                          <a:pos x="T14" y="T15"/>
                        </a:cxn>
                        <a:cxn ang="T34">
                          <a:pos x="T16" y="T17"/>
                        </a:cxn>
                        <a:cxn ang="T35">
                          <a:pos x="T18" y="T19"/>
                        </a:cxn>
                        <a:cxn ang="T36">
                          <a:pos x="T20" y="T21"/>
                        </a:cxn>
                        <a:cxn ang="T37">
                          <a:pos x="T22" y="T23"/>
                        </a:cxn>
                        <a:cxn ang="T38">
                          <a:pos x="T24" y="T25"/>
                        </a:cxn>
                      </a:cxnLst>
                      <a:rect l="T39" t="T40" r="T41" b="T42"/>
                      <a:pathLst>
                        <a:path w="20" h="25">
                          <a:moveTo>
                            <a:pt x="0" y="0"/>
                          </a:moveTo>
                          <a:lnTo>
                            <a:pt x="3" y="4"/>
                          </a:lnTo>
                          <a:lnTo>
                            <a:pt x="7" y="7"/>
                          </a:lnTo>
                          <a:lnTo>
                            <a:pt x="9" y="11"/>
                          </a:lnTo>
                          <a:lnTo>
                            <a:pt x="9" y="16"/>
                          </a:lnTo>
                          <a:lnTo>
                            <a:pt x="8" y="24"/>
                          </a:lnTo>
                          <a:lnTo>
                            <a:pt x="12" y="13"/>
                          </a:lnTo>
                          <a:lnTo>
                            <a:pt x="13" y="7"/>
                          </a:lnTo>
                          <a:lnTo>
                            <a:pt x="14" y="4"/>
                          </a:lnTo>
                          <a:lnTo>
                            <a:pt x="19" y="0"/>
                          </a:lnTo>
                          <a:lnTo>
                            <a:pt x="10" y="4"/>
                          </a:lnTo>
                          <a:lnTo>
                            <a:pt x="8" y="5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FAFD0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2545" name="Freeform 60"/>
                    <p:cNvSpPr>
                      <a:spLocks/>
                    </p:cNvSpPr>
                    <p:nvPr/>
                  </p:nvSpPr>
                  <p:spPr bwMode="auto">
                    <a:xfrm>
                      <a:off x="5338" y="3192"/>
                      <a:ext cx="36" cy="29"/>
                    </a:xfrm>
                    <a:custGeom>
                      <a:avLst/>
                      <a:gdLst>
                        <a:gd name="T0" fmla="*/ 35 w 36"/>
                        <a:gd name="T1" fmla="*/ 5 h 29"/>
                        <a:gd name="T2" fmla="*/ 33 w 36"/>
                        <a:gd name="T3" fmla="*/ 8 h 29"/>
                        <a:gd name="T4" fmla="*/ 28 w 36"/>
                        <a:gd name="T5" fmla="*/ 9 h 29"/>
                        <a:gd name="T6" fmla="*/ 24 w 36"/>
                        <a:gd name="T7" fmla="*/ 8 h 29"/>
                        <a:gd name="T8" fmla="*/ 18 w 36"/>
                        <a:gd name="T9" fmla="*/ 4 h 29"/>
                        <a:gd name="T10" fmla="*/ 8 w 36"/>
                        <a:gd name="T11" fmla="*/ 0 h 29"/>
                        <a:gd name="T12" fmla="*/ 0 w 36"/>
                        <a:gd name="T13" fmla="*/ 0 h 29"/>
                        <a:gd name="T14" fmla="*/ 9 w 36"/>
                        <a:gd name="T15" fmla="*/ 1 h 29"/>
                        <a:gd name="T16" fmla="*/ 15 w 36"/>
                        <a:gd name="T17" fmla="*/ 5 h 29"/>
                        <a:gd name="T18" fmla="*/ 18 w 36"/>
                        <a:gd name="T19" fmla="*/ 8 h 29"/>
                        <a:gd name="T20" fmla="*/ 24 w 36"/>
                        <a:gd name="T21" fmla="*/ 11 h 29"/>
                        <a:gd name="T22" fmla="*/ 28 w 36"/>
                        <a:gd name="T23" fmla="*/ 13 h 29"/>
                        <a:gd name="T24" fmla="*/ 27 w 36"/>
                        <a:gd name="T25" fmla="*/ 16 h 29"/>
                        <a:gd name="T26" fmla="*/ 22 w 36"/>
                        <a:gd name="T27" fmla="*/ 17 h 29"/>
                        <a:gd name="T28" fmla="*/ 17 w 36"/>
                        <a:gd name="T29" fmla="*/ 17 h 29"/>
                        <a:gd name="T30" fmla="*/ 12 w 36"/>
                        <a:gd name="T31" fmla="*/ 19 h 29"/>
                        <a:gd name="T32" fmla="*/ 8 w 36"/>
                        <a:gd name="T33" fmla="*/ 21 h 29"/>
                        <a:gd name="T34" fmla="*/ 15 w 36"/>
                        <a:gd name="T35" fmla="*/ 21 h 29"/>
                        <a:gd name="T36" fmla="*/ 20 w 36"/>
                        <a:gd name="T37" fmla="*/ 20 h 29"/>
                        <a:gd name="T38" fmla="*/ 24 w 36"/>
                        <a:gd name="T39" fmla="*/ 21 h 29"/>
                        <a:gd name="T40" fmla="*/ 28 w 36"/>
                        <a:gd name="T41" fmla="*/ 19 h 29"/>
                        <a:gd name="T42" fmla="*/ 30 w 36"/>
                        <a:gd name="T43" fmla="*/ 17 h 29"/>
                        <a:gd name="T44" fmla="*/ 31 w 36"/>
                        <a:gd name="T45" fmla="*/ 21 h 29"/>
                        <a:gd name="T46" fmla="*/ 29 w 36"/>
                        <a:gd name="T47" fmla="*/ 24 h 29"/>
                        <a:gd name="T48" fmla="*/ 24 w 36"/>
                        <a:gd name="T49" fmla="*/ 28 h 29"/>
                        <a:gd name="T50" fmla="*/ 31 w 36"/>
                        <a:gd name="T51" fmla="*/ 25 h 29"/>
                        <a:gd name="T52" fmla="*/ 34 w 36"/>
                        <a:gd name="T53" fmla="*/ 22 h 29"/>
                        <a:gd name="T54" fmla="*/ 33 w 36"/>
                        <a:gd name="T55" fmla="*/ 14 h 29"/>
                        <a:gd name="T56" fmla="*/ 35 w 36"/>
                        <a:gd name="T57" fmla="*/ 5 h 29"/>
                        <a:gd name="T58" fmla="*/ 0 60000 65536"/>
                        <a:gd name="T59" fmla="*/ 0 60000 65536"/>
                        <a:gd name="T60" fmla="*/ 0 60000 65536"/>
                        <a:gd name="T61" fmla="*/ 0 60000 65536"/>
                        <a:gd name="T62" fmla="*/ 0 60000 65536"/>
                        <a:gd name="T63" fmla="*/ 0 60000 65536"/>
                        <a:gd name="T64" fmla="*/ 0 60000 65536"/>
                        <a:gd name="T65" fmla="*/ 0 60000 655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w 36"/>
                        <a:gd name="T88" fmla="*/ 0 h 29"/>
                        <a:gd name="T89" fmla="*/ 36 w 36"/>
                        <a:gd name="T90" fmla="*/ 29 h 29"/>
                      </a:gdLst>
                      <a:ahLst/>
                      <a:cxnLst>
                        <a:cxn ang="T58">
                          <a:pos x="T0" y="T1"/>
                        </a:cxn>
                        <a:cxn ang="T59">
                          <a:pos x="T2" y="T3"/>
                        </a:cxn>
                        <a:cxn ang="T60">
                          <a:pos x="T4" y="T5"/>
                        </a:cxn>
                        <a:cxn ang="T61">
                          <a:pos x="T6" y="T7"/>
                        </a:cxn>
                        <a:cxn ang="T62">
                          <a:pos x="T8" y="T9"/>
                        </a:cxn>
                        <a:cxn ang="T63">
                          <a:pos x="T10" y="T11"/>
                        </a:cxn>
                        <a:cxn ang="T64">
                          <a:pos x="T12" y="T13"/>
                        </a:cxn>
                        <a:cxn ang="T65">
                          <a:pos x="T14" y="T15"/>
                        </a:cxn>
                        <a:cxn ang="T66">
                          <a:pos x="T16" y="T17"/>
                        </a:cxn>
                        <a:cxn ang="T67">
                          <a:pos x="T18" y="T19"/>
                        </a:cxn>
                        <a:cxn ang="T68">
                          <a:pos x="T20" y="T21"/>
                        </a:cxn>
                        <a:cxn ang="T69">
                          <a:pos x="T22" y="T23"/>
                        </a:cxn>
                        <a:cxn ang="T70">
                          <a:pos x="T24" y="T25"/>
                        </a:cxn>
                        <a:cxn ang="T71">
                          <a:pos x="T26" y="T27"/>
                        </a:cxn>
                        <a:cxn ang="T72">
                          <a:pos x="T28" y="T29"/>
                        </a:cxn>
                        <a:cxn ang="T73">
                          <a:pos x="T30" y="T31"/>
                        </a:cxn>
                        <a:cxn ang="T74">
                          <a:pos x="T32" y="T33"/>
                        </a:cxn>
                        <a:cxn ang="T75">
                          <a:pos x="T34" y="T35"/>
                        </a:cxn>
                        <a:cxn ang="T76">
                          <a:pos x="T36" y="T37"/>
                        </a:cxn>
                        <a:cxn ang="T77">
                          <a:pos x="T38" y="T39"/>
                        </a:cxn>
                        <a:cxn ang="T78">
                          <a:pos x="T40" y="T41"/>
                        </a:cxn>
                        <a:cxn ang="T79">
                          <a:pos x="T42" y="T43"/>
                        </a:cxn>
                        <a:cxn ang="T80">
                          <a:pos x="T44" y="T45"/>
                        </a:cxn>
                        <a:cxn ang="T81">
                          <a:pos x="T46" y="T47"/>
                        </a:cxn>
                        <a:cxn ang="T82">
                          <a:pos x="T48" y="T49"/>
                        </a:cxn>
                        <a:cxn ang="T83">
                          <a:pos x="T50" y="T51"/>
                        </a:cxn>
                        <a:cxn ang="T84">
                          <a:pos x="T52" y="T53"/>
                        </a:cxn>
                        <a:cxn ang="T85">
                          <a:pos x="T54" y="T55"/>
                        </a:cxn>
                        <a:cxn ang="T86">
                          <a:pos x="T56" y="T57"/>
                        </a:cxn>
                      </a:cxnLst>
                      <a:rect l="T87" t="T88" r="T89" b="T90"/>
                      <a:pathLst>
                        <a:path w="36" h="29">
                          <a:moveTo>
                            <a:pt x="35" y="5"/>
                          </a:moveTo>
                          <a:lnTo>
                            <a:pt x="33" y="8"/>
                          </a:lnTo>
                          <a:lnTo>
                            <a:pt x="28" y="9"/>
                          </a:lnTo>
                          <a:lnTo>
                            <a:pt x="24" y="8"/>
                          </a:lnTo>
                          <a:lnTo>
                            <a:pt x="18" y="4"/>
                          </a:lnTo>
                          <a:lnTo>
                            <a:pt x="8" y="0"/>
                          </a:lnTo>
                          <a:lnTo>
                            <a:pt x="0" y="0"/>
                          </a:lnTo>
                          <a:lnTo>
                            <a:pt x="9" y="1"/>
                          </a:lnTo>
                          <a:lnTo>
                            <a:pt x="15" y="5"/>
                          </a:lnTo>
                          <a:lnTo>
                            <a:pt x="18" y="8"/>
                          </a:lnTo>
                          <a:lnTo>
                            <a:pt x="24" y="11"/>
                          </a:lnTo>
                          <a:lnTo>
                            <a:pt x="28" y="13"/>
                          </a:lnTo>
                          <a:lnTo>
                            <a:pt x="27" y="16"/>
                          </a:lnTo>
                          <a:lnTo>
                            <a:pt x="22" y="17"/>
                          </a:lnTo>
                          <a:lnTo>
                            <a:pt x="17" y="17"/>
                          </a:lnTo>
                          <a:lnTo>
                            <a:pt x="12" y="19"/>
                          </a:lnTo>
                          <a:lnTo>
                            <a:pt x="8" y="21"/>
                          </a:lnTo>
                          <a:lnTo>
                            <a:pt x="15" y="21"/>
                          </a:lnTo>
                          <a:lnTo>
                            <a:pt x="20" y="20"/>
                          </a:lnTo>
                          <a:lnTo>
                            <a:pt x="24" y="21"/>
                          </a:lnTo>
                          <a:lnTo>
                            <a:pt x="28" y="19"/>
                          </a:lnTo>
                          <a:lnTo>
                            <a:pt x="30" y="17"/>
                          </a:lnTo>
                          <a:lnTo>
                            <a:pt x="31" y="21"/>
                          </a:lnTo>
                          <a:lnTo>
                            <a:pt x="29" y="24"/>
                          </a:lnTo>
                          <a:lnTo>
                            <a:pt x="24" y="28"/>
                          </a:lnTo>
                          <a:lnTo>
                            <a:pt x="31" y="25"/>
                          </a:lnTo>
                          <a:lnTo>
                            <a:pt x="34" y="22"/>
                          </a:lnTo>
                          <a:lnTo>
                            <a:pt x="33" y="14"/>
                          </a:lnTo>
                          <a:lnTo>
                            <a:pt x="35" y="5"/>
                          </a:lnTo>
                        </a:path>
                      </a:pathLst>
                    </a:custGeom>
                    <a:solidFill>
                      <a:srgbClr val="FAFD0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2546" name="Freeform 61"/>
                    <p:cNvSpPr>
                      <a:spLocks/>
                    </p:cNvSpPr>
                    <p:nvPr/>
                  </p:nvSpPr>
                  <p:spPr bwMode="auto">
                    <a:xfrm>
                      <a:off x="5248" y="3109"/>
                      <a:ext cx="18" cy="8"/>
                    </a:xfrm>
                    <a:custGeom>
                      <a:avLst/>
                      <a:gdLst>
                        <a:gd name="T0" fmla="*/ 17 w 18"/>
                        <a:gd name="T1" fmla="*/ 0 h 8"/>
                        <a:gd name="T2" fmla="*/ 9 w 18"/>
                        <a:gd name="T3" fmla="*/ 1 h 8"/>
                        <a:gd name="T4" fmla="*/ 0 w 18"/>
                        <a:gd name="T5" fmla="*/ 7 h 8"/>
                        <a:gd name="T6" fmla="*/ 4 w 18"/>
                        <a:gd name="T7" fmla="*/ 3 h 8"/>
                        <a:gd name="T8" fmla="*/ 9 w 18"/>
                        <a:gd name="T9" fmla="*/ 0 h 8"/>
                        <a:gd name="T10" fmla="*/ 17 w 18"/>
                        <a:gd name="T11" fmla="*/ 0 h 8"/>
                        <a:gd name="T12" fmla="*/ 0 60000 65536"/>
                        <a:gd name="T13" fmla="*/ 0 60000 65536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w 18"/>
                        <a:gd name="T19" fmla="*/ 0 h 8"/>
                        <a:gd name="T20" fmla="*/ 18 w 18"/>
                        <a:gd name="T21" fmla="*/ 8 h 8"/>
                      </a:gdLst>
                      <a:ahLst/>
                      <a:cxnLst>
                        <a:cxn ang="T12">
                          <a:pos x="T0" y="T1"/>
                        </a:cxn>
                        <a:cxn ang="T13">
                          <a:pos x="T2" y="T3"/>
                        </a:cxn>
                        <a:cxn ang="T14">
                          <a:pos x="T4" y="T5"/>
                        </a:cxn>
                        <a:cxn ang="T15">
                          <a:pos x="T6" y="T7"/>
                        </a:cxn>
                        <a:cxn ang="T16">
                          <a:pos x="T8" y="T9"/>
                        </a:cxn>
                        <a:cxn ang="T17">
                          <a:pos x="T10" y="T11"/>
                        </a:cxn>
                      </a:cxnLst>
                      <a:rect l="T18" t="T19" r="T20" b="T21"/>
                      <a:pathLst>
                        <a:path w="18" h="8">
                          <a:moveTo>
                            <a:pt x="17" y="0"/>
                          </a:moveTo>
                          <a:lnTo>
                            <a:pt x="9" y="1"/>
                          </a:lnTo>
                          <a:lnTo>
                            <a:pt x="0" y="7"/>
                          </a:lnTo>
                          <a:lnTo>
                            <a:pt x="4" y="3"/>
                          </a:lnTo>
                          <a:lnTo>
                            <a:pt x="9" y="0"/>
                          </a:lnTo>
                          <a:lnTo>
                            <a:pt x="17" y="0"/>
                          </a:lnTo>
                        </a:path>
                      </a:pathLst>
                    </a:custGeom>
                    <a:solidFill>
                      <a:srgbClr val="FAFD0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2547" name="Freeform 62"/>
                    <p:cNvSpPr>
                      <a:spLocks/>
                    </p:cNvSpPr>
                    <p:nvPr/>
                  </p:nvSpPr>
                  <p:spPr bwMode="auto">
                    <a:xfrm>
                      <a:off x="5186" y="3076"/>
                      <a:ext cx="38" cy="53"/>
                    </a:xfrm>
                    <a:custGeom>
                      <a:avLst/>
                      <a:gdLst>
                        <a:gd name="T0" fmla="*/ 0 w 38"/>
                        <a:gd name="T1" fmla="*/ 52 h 53"/>
                        <a:gd name="T2" fmla="*/ 4 w 38"/>
                        <a:gd name="T3" fmla="*/ 43 h 53"/>
                        <a:gd name="T4" fmla="*/ 7 w 38"/>
                        <a:gd name="T5" fmla="*/ 39 h 53"/>
                        <a:gd name="T6" fmla="*/ 11 w 38"/>
                        <a:gd name="T7" fmla="*/ 33 h 53"/>
                        <a:gd name="T8" fmla="*/ 15 w 38"/>
                        <a:gd name="T9" fmla="*/ 28 h 53"/>
                        <a:gd name="T10" fmla="*/ 20 w 38"/>
                        <a:gd name="T11" fmla="*/ 22 h 53"/>
                        <a:gd name="T12" fmla="*/ 23 w 38"/>
                        <a:gd name="T13" fmla="*/ 19 h 53"/>
                        <a:gd name="T14" fmla="*/ 29 w 38"/>
                        <a:gd name="T15" fmla="*/ 13 h 53"/>
                        <a:gd name="T16" fmla="*/ 32 w 38"/>
                        <a:gd name="T17" fmla="*/ 8 h 53"/>
                        <a:gd name="T18" fmla="*/ 37 w 38"/>
                        <a:gd name="T19" fmla="*/ 4 h 53"/>
                        <a:gd name="T20" fmla="*/ 37 w 38"/>
                        <a:gd name="T21" fmla="*/ 0 h 53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w 38"/>
                        <a:gd name="T34" fmla="*/ 0 h 53"/>
                        <a:gd name="T35" fmla="*/ 38 w 38"/>
                        <a:gd name="T36" fmla="*/ 53 h 53"/>
                      </a:gdLst>
                      <a:ahLst/>
                      <a:cxnLst>
                        <a:cxn ang="T22">
                          <a:pos x="T0" y="T1"/>
                        </a:cxn>
                        <a:cxn ang="T23">
                          <a:pos x="T2" y="T3"/>
                        </a:cxn>
                        <a:cxn ang="T24">
                          <a:pos x="T4" y="T5"/>
                        </a:cxn>
                        <a:cxn ang="T25">
                          <a:pos x="T6" y="T7"/>
                        </a:cxn>
                        <a:cxn ang="T26">
                          <a:pos x="T8" y="T9"/>
                        </a:cxn>
                        <a:cxn ang="T27">
                          <a:pos x="T10" y="T11"/>
                        </a:cxn>
                        <a:cxn ang="T28">
                          <a:pos x="T12" y="T13"/>
                        </a:cxn>
                        <a:cxn ang="T29">
                          <a:pos x="T14" y="T15"/>
                        </a:cxn>
                        <a:cxn ang="T30">
                          <a:pos x="T16" y="T17"/>
                        </a:cxn>
                        <a:cxn ang="T31">
                          <a:pos x="T18" y="T19"/>
                        </a:cxn>
                        <a:cxn ang="T32">
                          <a:pos x="T20" y="T21"/>
                        </a:cxn>
                      </a:cxnLst>
                      <a:rect l="T33" t="T34" r="T35" b="T36"/>
                      <a:pathLst>
                        <a:path w="38" h="53">
                          <a:moveTo>
                            <a:pt x="0" y="52"/>
                          </a:moveTo>
                          <a:lnTo>
                            <a:pt x="4" y="43"/>
                          </a:lnTo>
                          <a:lnTo>
                            <a:pt x="7" y="39"/>
                          </a:lnTo>
                          <a:lnTo>
                            <a:pt x="11" y="33"/>
                          </a:lnTo>
                          <a:lnTo>
                            <a:pt x="15" y="28"/>
                          </a:lnTo>
                          <a:lnTo>
                            <a:pt x="20" y="22"/>
                          </a:lnTo>
                          <a:lnTo>
                            <a:pt x="23" y="19"/>
                          </a:lnTo>
                          <a:lnTo>
                            <a:pt x="29" y="13"/>
                          </a:lnTo>
                          <a:lnTo>
                            <a:pt x="32" y="8"/>
                          </a:lnTo>
                          <a:lnTo>
                            <a:pt x="37" y="4"/>
                          </a:lnTo>
                          <a:lnTo>
                            <a:pt x="37" y="0"/>
                          </a:lnTo>
                        </a:path>
                      </a:pathLst>
                    </a:custGeom>
                    <a:solidFill>
                      <a:srgbClr val="FAFD0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</p:grpSp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633413" y="2408238"/>
            <a:ext cx="8281987" cy="2303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lnSpc>
                <a:spcPct val="85000"/>
              </a:lnSpc>
              <a:spcBef>
                <a:spcPct val="50000"/>
              </a:spcBef>
              <a:buFontTx/>
              <a:buChar char="•"/>
            </a:pPr>
            <a:r>
              <a:rPr lang="th-TH" sz="44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   </a:t>
            </a:r>
            <a:r>
              <a:rPr lang="th-TH" sz="40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การรักษามาตรฐานการปฏิบัติ 3ส แรกที่ดีไว้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th-TH" sz="40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     รวมถึงการยกระดับมาตรฐานให้สูงขึ้น</a:t>
            </a:r>
          </a:p>
          <a:p>
            <a:pPr>
              <a:lnSpc>
                <a:spcPct val="85000"/>
              </a:lnSpc>
              <a:spcBef>
                <a:spcPct val="50000"/>
              </a:spcBef>
              <a:buFontTx/>
              <a:buChar char="•"/>
            </a:pPr>
            <a:r>
              <a:rPr lang="th-TH" sz="40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   การปรับปรุงสภาพแวดล้อมในการทำงานให้ดีข</a:t>
            </a:r>
            <a:r>
              <a:rPr lang="th-TH" sz="4000" b="1">
                <a:latin typeface="Times New Roman" pitchFamily="18" charset="0"/>
                <a:cs typeface="CordiaUPC" pitchFamily="34" charset="-34"/>
              </a:rPr>
              <a:t>ึ้น </a:t>
            </a:r>
          </a:p>
        </p:txBody>
      </p:sp>
      <p:sp>
        <p:nvSpPr>
          <p:cNvPr id="23555" name="Line 3"/>
          <p:cNvSpPr>
            <a:spLocks noChangeShapeType="1"/>
          </p:cNvSpPr>
          <p:nvPr/>
        </p:nvSpPr>
        <p:spPr bwMode="auto">
          <a:xfrm>
            <a:off x="727075" y="1905000"/>
            <a:ext cx="7970838" cy="0"/>
          </a:xfrm>
          <a:prstGeom prst="line">
            <a:avLst/>
          </a:prstGeom>
          <a:noFill/>
          <a:ln w="508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704850" y="1068388"/>
            <a:ext cx="7875588" cy="8207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h-TH" sz="48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นิยามของ สุขลักษณะ</a:t>
            </a:r>
            <a:endParaRPr lang="th-TH" sz="4800" b="1">
              <a:latin typeface="Times New Roman" pitchFamily="18" charset="0"/>
              <a:cs typeface="CordiaUPC" pitchFamily="34" charset="-34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1408113" y="1754188"/>
            <a:ext cx="6469062" cy="3521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lnSpc>
                <a:spcPct val="85000"/>
              </a:lnSpc>
              <a:spcBef>
                <a:spcPct val="50000"/>
              </a:spcBef>
              <a:buSzPct val="80000"/>
              <a:buFont typeface="Wingdings" pitchFamily="2" charset="2"/>
              <a:buChar char="F"/>
            </a:pPr>
            <a:r>
              <a:rPr lang="th-TH" sz="3600" b="1">
                <a:latin typeface="Times New Roman" pitchFamily="18" charset="0"/>
                <a:cs typeface="CordiaUPC" pitchFamily="34" charset="-34"/>
              </a:rPr>
              <a:t>  </a:t>
            </a:r>
            <a:r>
              <a:rPr lang="th-TH" sz="36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เพื่อรักษามาตรฐานของความเป็นระเบียบ</a:t>
            </a:r>
          </a:p>
          <a:p>
            <a:pPr>
              <a:lnSpc>
                <a:spcPct val="85000"/>
              </a:lnSpc>
              <a:spcBef>
                <a:spcPct val="50000"/>
              </a:spcBef>
              <a:buSzPct val="80000"/>
              <a:buFont typeface="Wingdings" pitchFamily="2" charset="2"/>
              <a:buChar char="F"/>
            </a:pPr>
            <a:r>
              <a:rPr lang="th-TH" sz="36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  ป้องกันไม่ให้กลับไปสู่สภาพที่ไม่ดี</a:t>
            </a:r>
          </a:p>
          <a:p>
            <a:pPr>
              <a:lnSpc>
                <a:spcPct val="85000"/>
              </a:lnSpc>
              <a:spcBef>
                <a:spcPct val="50000"/>
              </a:spcBef>
              <a:buSzPct val="80000"/>
              <a:buFont typeface="Wingdings" pitchFamily="2" charset="2"/>
              <a:buChar char="F"/>
            </a:pPr>
            <a:r>
              <a:rPr lang="th-TH" sz="36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  ให้เกิดความสร้างสรรค์ในการปรับปรุงงาน</a:t>
            </a:r>
          </a:p>
          <a:p>
            <a:pPr>
              <a:lnSpc>
                <a:spcPct val="85000"/>
              </a:lnSpc>
              <a:spcBef>
                <a:spcPct val="50000"/>
              </a:spcBef>
              <a:buSzPct val="80000"/>
              <a:buFont typeface="Wingdings" pitchFamily="2" charset="2"/>
              <a:buChar char="F"/>
            </a:pPr>
            <a:r>
              <a:rPr lang="th-TH" sz="36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  เพื่อความสมบูรณ์ทั้งสุขภาพร่างกายและ</a:t>
            </a:r>
          </a:p>
          <a:p>
            <a:pPr>
              <a:lnSpc>
                <a:spcPct val="85000"/>
              </a:lnSpc>
              <a:spcBef>
                <a:spcPct val="50000"/>
              </a:spcBef>
              <a:buSzPct val="80000"/>
              <a:buFont typeface="Wingdings" pitchFamily="2" charset="2"/>
              <a:buNone/>
            </a:pPr>
            <a:r>
              <a:rPr lang="th-TH" sz="36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     จิตใจของพนักงาน</a:t>
            </a:r>
          </a:p>
        </p:txBody>
      </p:sp>
      <p:sp>
        <p:nvSpPr>
          <p:cNvPr id="7172" name="Line 3"/>
          <p:cNvSpPr>
            <a:spLocks noChangeShapeType="1"/>
          </p:cNvSpPr>
          <p:nvPr/>
        </p:nvSpPr>
        <p:spPr bwMode="auto">
          <a:xfrm>
            <a:off x="657225" y="1371600"/>
            <a:ext cx="7970838" cy="0"/>
          </a:xfrm>
          <a:prstGeom prst="line">
            <a:avLst/>
          </a:prstGeom>
          <a:noFill/>
          <a:ln w="508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4"/>
          <p:cNvSpPr>
            <a:spLocks noChangeArrowheads="1"/>
          </p:cNvSpPr>
          <p:nvPr/>
        </p:nvSpPr>
        <p:spPr bwMode="auto">
          <a:xfrm>
            <a:off x="493713" y="611188"/>
            <a:ext cx="8015287" cy="758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44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ทำไมต้องทำสุขลักษณะ</a:t>
            </a:r>
            <a:endParaRPr lang="th-TH" sz="4400" b="1">
              <a:latin typeface="Times New Roman" pitchFamily="18" charset="0"/>
              <a:cs typeface="CordiaUPC" pitchFamily="34" charset="-34"/>
            </a:endParaRPr>
          </a:p>
        </p:txBody>
      </p:sp>
      <p:grpSp>
        <p:nvGrpSpPr>
          <p:cNvPr id="7174" name="Group 5"/>
          <p:cNvGrpSpPr>
            <a:grpSpLocks/>
          </p:cNvGrpSpPr>
          <p:nvPr/>
        </p:nvGrpSpPr>
        <p:grpSpPr bwMode="auto">
          <a:xfrm>
            <a:off x="7775575" y="304800"/>
            <a:ext cx="876300" cy="1052513"/>
            <a:chOff x="5306" y="192"/>
            <a:chExt cx="598" cy="663"/>
          </a:xfrm>
        </p:grpSpPr>
        <p:graphicFrame>
          <p:nvGraphicFramePr>
            <p:cNvPr id="7170" name="Object 6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5306" y="288"/>
            <a:ext cx="537" cy="567"/>
          </p:xfrm>
          <a:graphic>
            <a:graphicData uri="http://schemas.openxmlformats.org/presentationml/2006/ole">
              <p:oleObj spid="_x0000_s7170" name="Clip" r:id="rId3" imgW="1436400" imgH="1512720" progId="MS_ClipArt_Gallery.2">
                <p:embed/>
              </p:oleObj>
            </a:graphicData>
          </a:graphic>
        </p:graphicFrame>
        <p:pic>
          <p:nvPicPr>
            <p:cNvPr id="7175" name="Picture 7"/>
            <p:cNvPicPr>
              <a:picLocks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730" y="192"/>
              <a:ext cx="174" cy="23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1125538" y="2133600"/>
            <a:ext cx="7323137" cy="2038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th-TH" sz="4000" b="1">
                <a:latin typeface="Times New Roman" pitchFamily="18" charset="0"/>
                <a:cs typeface="CordiaUPC" pitchFamily="34" charset="-34"/>
              </a:rPr>
              <a:t>      </a:t>
            </a:r>
            <a:r>
              <a:rPr lang="th-TH" sz="40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5ส  เป็นแนวคิดการจัดระเบียบเรียบร้อยใน สถานที่ทำงาน เพื่อก่อให้เกิดสภาพการทำงานที่ดี  อันจะนำไปสู่การปรับปรุงการ     เพิ่มผลผลิต</a:t>
            </a:r>
          </a:p>
        </p:txBody>
      </p:sp>
      <p:sp>
        <p:nvSpPr>
          <p:cNvPr id="13315" name="Line 3"/>
          <p:cNvSpPr>
            <a:spLocks noChangeShapeType="1"/>
          </p:cNvSpPr>
          <p:nvPr/>
        </p:nvSpPr>
        <p:spPr bwMode="auto">
          <a:xfrm>
            <a:off x="585788" y="1524000"/>
            <a:ext cx="7972425" cy="0"/>
          </a:xfrm>
          <a:prstGeom prst="line">
            <a:avLst/>
          </a:prstGeom>
          <a:noFill/>
          <a:ln w="508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487363" y="681038"/>
            <a:ext cx="8097837" cy="8207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h-TH" sz="48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5ส คืออะไร</a:t>
            </a:r>
            <a:endParaRPr lang="th-TH" sz="4800" b="1">
              <a:solidFill>
                <a:schemeClr val="tx2"/>
              </a:solidFill>
              <a:latin typeface="Times New Roman" pitchFamily="18" charset="0"/>
              <a:cs typeface="CordiaUPC" pitchFamily="34" charset="-34"/>
            </a:endParaRPr>
          </a:p>
        </p:txBody>
      </p:sp>
      <p:pic>
        <p:nvPicPr>
          <p:cNvPr id="13317" name="Picture 5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05275" y="4302125"/>
            <a:ext cx="3490913" cy="14208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381000" y="334963"/>
            <a:ext cx="553085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th-TH" sz="4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DilleniaUPC" pitchFamily="18" charset="-34"/>
              </a:rPr>
              <a:t>การปรับปรุงงานอย่างต่อเนื่อง</a:t>
            </a:r>
          </a:p>
          <a:p>
            <a:pPr>
              <a:defRPr/>
            </a:pPr>
            <a:r>
              <a:rPr lang="en-US"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CordiaUPC" pitchFamily="34" charset="-34"/>
              </a:rPr>
              <a:t>(Continuous Improvement)</a:t>
            </a:r>
            <a:endParaRPr lang="en-US" sz="44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DilleniaUPC" pitchFamily="18" charset="-34"/>
            </a:endParaRPr>
          </a:p>
        </p:txBody>
      </p:sp>
      <p:sp>
        <p:nvSpPr>
          <p:cNvPr id="24579" name="Line 3"/>
          <p:cNvSpPr>
            <a:spLocks noChangeShapeType="1"/>
          </p:cNvSpPr>
          <p:nvPr/>
        </p:nvSpPr>
        <p:spPr bwMode="auto">
          <a:xfrm>
            <a:off x="457200" y="1981200"/>
            <a:ext cx="8153400" cy="0"/>
          </a:xfrm>
          <a:prstGeom prst="line">
            <a:avLst/>
          </a:prstGeom>
          <a:noFill/>
          <a:ln w="57150">
            <a:solidFill>
              <a:srgbClr val="FF66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441325" y="2286000"/>
            <a:ext cx="50450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th-TH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DilleniaUPC" pitchFamily="18" charset="-34"/>
              </a:rPr>
              <a:t>วงจรการปรับปรุงกระบวนการแก้ปัญหา</a:t>
            </a:r>
            <a:endParaRPr lang="en-US" sz="4000" b="1">
              <a:solidFill>
                <a:srgbClr val="66FF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DilleniaUPC" pitchFamily="18" charset="-34"/>
            </a:endParaRP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381000" y="3200400"/>
            <a:ext cx="870585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DilleniaUPC" pitchFamily="18" charset="-34"/>
              </a:rPr>
              <a:t>วางแผน </a:t>
            </a:r>
            <a:r>
              <a:rPr lang="en-US"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CordiaUPC" pitchFamily="34" charset="-34"/>
              </a:rPr>
              <a:t>(Plan)</a:t>
            </a:r>
            <a:r>
              <a:rPr lang="en-US"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DilleniaUPC" pitchFamily="18" charset="-34"/>
              </a:rPr>
              <a:t>	        </a:t>
            </a:r>
            <a:r>
              <a:rPr lang="th-TH"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DilleniaUPC" pitchFamily="18" charset="-34"/>
              </a:rPr>
              <a:t>เก็บรวบรวมข้อมูลเพื่อวางแผนการปรับปรุง</a:t>
            </a:r>
            <a:endParaRPr lang="en-US" sz="36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DilleniaUPC" pitchFamily="18" charset="-34"/>
            </a:endParaRPr>
          </a:p>
          <a:p>
            <a:pPr>
              <a:defRPr/>
            </a:pPr>
            <a:r>
              <a:rPr lang="th-TH"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DilleniaUPC" pitchFamily="18" charset="-34"/>
              </a:rPr>
              <a:t>ปฏิบัติ </a:t>
            </a:r>
            <a:r>
              <a:rPr lang="th-TH"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CordiaUPC" pitchFamily="34" charset="-34"/>
              </a:rPr>
              <a:t>(Do)</a:t>
            </a:r>
            <a:r>
              <a:rPr lang="th-TH"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DilleniaUPC" pitchFamily="18" charset="-34"/>
              </a:rPr>
              <a:t>		        สรุปและปฏิบัติตามแผน</a:t>
            </a:r>
          </a:p>
          <a:p>
            <a:pPr>
              <a:defRPr/>
            </a:pPr>
            <a:r>
              <a:rPr lang="th-TH"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DilleniaUPC" pitchFamily="18" charset="-34"/>
              </a:rPr>
              <a:t>ตรวจสอบ </a:t>
            </a:r>
            <a:r>
              <a:rPr lang="th-TH"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CordiaUPC" pitchFamily="34" charset="-34"/>
              </a:rPr>
              <a:t>(Check)</a:t>
            </a:r>
            <a:r>
              <a:rPr lang="th-TH"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DilleniaUPC" pitchFamily="18" charset="-34"/>
              </a:rPr>
              <a:t>	        ตรวจสอบผลการปฏิบัติ</a:t>
            </a:r>
          </a:p>
          <a:p>
            <a:pPr>
              <a:defRPr/>
            </a:pPr>
            <a:r>
              <a:rPr lang="th-TH"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DilleniaUPC" pitchFamily="18" charset="-34"/>
              </a:rPr>
              <a:t>ดำเนินการ </a:t>
            </a:r>
            <a:r>
              <a:rPr lang="th-TH"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CordiaUPC" pitchFamily="34" charset="-34"/>
              </a:rPr>
              <a:t>(</a:t>
            </a:r>
            <a:r>
              <a:rPr lang="en-US"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CordiaUPC" pitchFamily="34" charset="-34"/>
              </a:rPr>
              <a:t>Action)</a:t>
            </a:r>
            <a:r>
              <a:rPr lang="en-US"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DilleniaUPC" pitchFamily="18" charset="-34"/>
              </a:rPr>
              <a:t>	        ปฏิบัติป้องกันไม่ให้เกิดปัญหาขึ้นอีก</a:t>
            </a:r>
          </a:p>
          <a:p>
            <a:pPr>
              <a:defRPr/>
            </a:pPr>
            <a:r>
              <a:rPr lang="en-US"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DilleniaUPC" pitchFamily="18" charset="-34"/>
              </a:rPr>
              <a:t>			        (กำหนดมาตรฐานการปฏิบัติงาน)</a:t>
            </a:r>
          </a:p>
        </p:txBody>
      </p:sp>
      <p:sp>
        <p:nvSpPr>
          <p:cNvPr id="22534" name="Oval 6"/>
          <p:cNvSpPr>
            <a:spLocks noChangeArrowheads="1"/>
          </p:cNvSpPr>
          <p:nvPr/>
        </p:nvSpPr>
        <p:spPr bwMode="auto">
          <a:xfrm>
            <a:off x="6096000" y="457200"/>
            <a:ext cx="3048000" cy="281940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th-TH" sz="4000" b="1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DilleniaUPC" pitchFamily="18" charset="-34"/>
            </a:endParaRPr>
          </a:p>
        </p:txBody>
      </p:sp>
      <p:sp>
        <p:nvSpPr>
          <p:cNvPr id="24583" name="Line 7"/>
          <p:cNvSpPr>
            <a:spLocks noChangeShapeType="1"/>
          </p:cNvSpPr>
          <p:nvPr/>
        </p:nvSpPr>
        <p:spPr bwMode="auto">
          <a:xfrm>
            <a:off x="7620000" y="457200"/>
            <a:ext cx="0" cy="28194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4" name="Line 8"/>
          <p:cNvSpPr>
            <a:spLocks noChangeShapeType="1"/>
          </p:cNvSpPr>
          <p:nvPr/>
        </p:nvSpPr>
        <p:spPr bwMode="auto">
          <a:xfrm>
            <a:off x="6096000" y="1905000"/>
            <a:ext cx="304800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7772400" y="715963"/>
            <a:ext cx="742950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72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P</a:t>
            </a:r>
          </a:p>
        </p:txBody>
      </p:sp>
      <p:sp>
        <p:nvSpPr>
          <p:cNvPr id="22538" name="Text Box 10"/>
          <p:cNvSpPr txBox="1">
            <a:spLocks noChangeArrowheads="1"/>
          </p:cNvSpPr>
          <p:nvPr/>
        </p:nvSpPr>
        <p:spPr bwMode="auto">
          <a:xfrm>
            <a:off x="7766050" y="1676400"/>
            <a:ext cx="84455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72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D</a:t>
            </a:r>
          </a:p>
        </p:txBody>
      </p:sp>
      <p:sp>
        <p:nvSpPr>
          <p:cNvPr id="22539" name="Text Box 11"/>
          <p:cNvSpPr txBox="1">
            <a:spLocks noChangeArrowheads="1"/>
          </p:cNvSpPr>
          <p:nvPr/>
        </p:nvSpPr>
        <p:spPr bwMode="auto">
          <a:xfrm>
            <a:off x="6550025" y="1600200"/>
            <a:ext cx="91757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80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</a:t>
            </a:r>
          </a:p>
        </p:txBody>
      </p:sp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6629400" y="609600"/>
            <a:ext cx="84455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72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915988" y="1830388"/>
            <a:ext cx="7523162" cy="4148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  <a:buSzPct val="60000"/>
              <a:buFont typeface="Monotype Sorts" pitchFamily="2" charset="2"/>
              <a:buNone/>
            </a:pPr>
            <a:r>
              <a:rPr lang="th-TH" sz="38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1. กำหนดให้ปฏิบัติ 3ส แรกอย่างต่อเนื่อง</a:t>
            </a:r>
          </a:p>
          <a:p>
            <a:pPr>
              <a:spcBef>
                <a:spcPct val="50000"/>
              </a:spcBef>
              <a:buSzPct val="60000"/>
              <a:buFont typeface="Wingdings" pitchFamily="2" charset="2"/>
              <a:buNone/>
            </a:pPr>
            <a:r>
              <a:rPr lang="th-TH" sz="38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2. กำหนดมาตรฐานในการปฏิบัติ 3ส อย่างชัดเจน</a:t>
            </a:r>
          </a:p>
          <a:p>
            <a:pPr>
              <a:spcBef>
                <a:spcPct val="50000"/>
              </a:spcBef>
              <a:buSzPct val="60000"/>
              <a:buFont typeface="Wingdings" pitchFamily="2" charset="2"/>
              <a:buNone/>
            </a:pPr>
            <a:r>
              <a:rPr lang="th-TH" sz="38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3. หัวหน้าหมั่นติดตามผลการปฏิบัติเพื่อรักษา</a:t>
            </a:r>
          </a:p>
          <a:p>
            <a:pPr>
              <a:spcBef>
                <a:spcPct val="50000"/>
              </a:spcBef>
              <a:buSzPct val="60000"/>
              <a:buFont typeface="Wingdings" pitchFamily="2" charset="2"/>
              <a:buNone/>
            </a:pPr>
            <a:r>
              <a:rPr lang="th-TH" sz="38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    มาตรฐาน</a:t>
            </a:r>
          </a:p>
          <a:p>
            <a:pPr>
              <a:spcBef>
                <a:spcPct val="50000"/>
              </a:spcBef>
              <a:buSzPct val="60000"/>
              <a:buFont typeface="Wingdings" pitchFamily="2" charset="2"/>
              <a:buNone/>
            </a:pPr>
            <a:r>
              <a:rPr lang="th-TH" sz="38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4. ปรับปรุงมาตรฐานให้ดีขึ้นอยู่เสมอ</a:t>
            </a:r>
          </a:p>
        </p:txBody>
      </p:sp>
      <p:sp>
        <p:nvSpPr>
          <p:cNvPr id="25603" name="Line 3"/>
          <p:cNvSpPr>
            <a:spLocks noChangeShapeType="1"/>
          </p:cNvSpPr>
          <p:nvPr/>
        </p:nvSpPr>
        <p:spPr bwMode="auto">
          <a:xfrm>
            <a:off x="657225" y="1371600"/>
            <a:ext cx="7970838" cy="0"/>
          </a:xfrm>
          <a:prstGeom prst="line">
            <a:avLst/>
          </a:prstGeom>
          <a:noFill/>
          <a:ln w="508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635000" y="611188"/>
            <a:ext cx="7823200" cy="758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44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ขั้นตอนการดำเนินการเพื่อให้เกิดสุขลักษณะ</a:t>
            </a:r>
            <a:endParaRPr lang="th-TH" sz="4400" b="1">
              <a:latin typeface="Times New Roman" pitchFamily="18" charset="0"/>
              <a:cs typeface="CordiaUPC" pitchFamily="34" charset="-34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/>
          <p:cNvSpPr>
            <a:spLocks noChangeArrowheads="1"/>
          </p:cNvSpPr>
          <p:nvPr/>
        </p:nvSpPr>
        <p:spPr bwMode="auto">
          <a:xfrm flipH="1">
            <a:off x="1343025" y="2520950"/>
            <a:ext cx="6457950" cy="1703388"/>
          </a:xfrm>
          <a:prstGeom prst="wedgeRoundRectCallout">
            <a:avLst>
              <a:gd name="adj1" fmla="val -41671"/>
              <a:gd name="adj2" fmla="val 66667"/>
              <a:gd name="adj3" fmla="val 16667"/>
            </a:avLst>
          </a:prstGeom>
          <a:solidFill>
            <a:srgbClr val="C8FEC8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846138" y="915988"/>
            <a:ext cx="7451725" cy="28336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h-TH" sz="48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หัวใจของ สุขลักษณะ</a:t>
            </a:r>
            <a:endParaRPr lang="th-TH" sz="4800" b="1">
              <a:latin typeface="Times New Roman" pitchFamily="18" charset="0"/>
              <a:cs typeface="CordiaUPC" pitchFamily="34" charset="-34"/>
            </a:endParaRPr>
          </a:p>
          <a:p>
            <a:pPr algn="ctr">
              <a:spcBef>
                <a:spcPct val="50000"/>
              </a:spcBef>
            </a:pPr>
            <a:endParaRPr lang="th-TH" sz="4800" b="1">
              <a:latin typeface="Times New Roman" pitchFamily="18" charset="0"/>
              <a:cs typeface="CordiaUPC" pitchFamily="34" charset="-34"/>
            </a:endParaRPr>
          </a:p>
          <a:p>
            <a:pPr algn="ctr">
              <a:spcBef>
                <a:spcPct val="50000"/>
              </a:spcBef>
            </a:pPr>
            <a:r>
              <a:rPr lang="th-TH" sz="4000" b="1">
                <a:latin typeface="Times New Roman" pitchFamily="18" charset="0"/>
                <a:cs typeface="CordiaUPC" pitchFamily="34" charset="-34"/>
              </a:rPr>
              <a:t>การรักษามาตรฐานและปรับปรุงให้ดีขึ้น</a:t>
            </a:r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>
            <a:off x="585788" y="1981200"/>
            <a:ext cx="7972425" cy="0"/>
          </a:xfrm>
          <a:prstGeom prst="line">
            <a:avLst/>
          </a:prstGeom>
          <a:noFill/>
          <a:ln w="508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6629" name="Group 5"/>
          <p:cNvGrpSpPr>
            <a:grpSpLocks/>
          </p:cNvGrpSpPr>
          <p:nvPr/>
        </p:nvGrpSpPr>
        <p:grpSpPr bwMode="auto">
          <a:xfrm>
            <a:off x="7270750" y="4265613"/>
            <a:ext cx="682625" cy="1425575"/>
            <a:chOff x="4962" y="2687"/>
            <a:chExt cx="466" cy="898"/>
          </a:xfrm>
        </p:grpSpPr>
        <p:grpSp>
          <p:nvGrpSpPr>
            <p:cNvPr id="26630" name="Group 6"/>
            <p:cNvGrpSpPr>
              <a:grpSpLocks/>
            </p:cNvGrpSpPr>
            <p:nvPr/>
          </p:nvGrpSpPr>
          <p:grpSpPr bwMode="auto">
            <a:xfrm>
              <a:off x="5042" y="2687"/>
              <a:ext cx="386" cy="419"/>
              <a:chOff x="5042" y="2687"/>
              <a:chExt cx="386" cy="419"/>
            </a:xfrm>
          </p:grpSpPr>
          <p:grpSp>
            <p:nvGrpSpPr>
              <p:cNvPr id="26669" name="Group 7"/>
              <p:cNvGrpSpPr>
                <a:grpSpLocks/>
              </p:cNvGrpSpPr>
              <p:nvPr/>
            </p:nvGrpSpPr>
            <p:grpSpPr bwMode="auto">
              <a:xfrm>
                <a:off x="5042" y="2687"/>
                <a:ext cx="386" cy="419"/>
                <a:chOff x="5042" y="2687"/>
                <a:chExt cx="386" cy="419"/>
              </a:xfrm>
            </p:grpSpPr>
            <p:grpSp>
              <p:nvGrpSpPr>
                <p:cNvPr id="26673" name="Group 8"/>
                <p:cNvGrpSpPr>
                  <a:grpSpLocks/>
                </p:cNvGrpSpPr>
                <p:nvPr/>
              </p:nvGrpSpPr>
              <p:grpSpPr bwMode="auto">
                <a:xfrm>
                  <a:off x="5042" y="2707"/>
                  <a:ext cx="352" cy="399"/>
                  <a:chOff x="5042" y="2707"/>
                  <a:chExt cx="352" cy="399"/>
                </a:xfrm>
              </p:grpSpPr>
              <p:sp>
                <p:nvSpPr>
                  <p:cNvPr id="26683" name="Freeform 9"/>
                  <p:cNvSpPr>
                    <a:spLocks/>
                  </p:cNvSpPr>
                  <p:nvPr/>
                </p:nvSpPr>
                <p:spPr bwMode="auto">
                  <a:xfrm>
                    <a:off x="5042" y="2707"/>
                    <a:ext cx="352" cy="399"/>
                  </a:xfrm>
                  <a:custGeom>
                    <a:avLst/>
                    <a:gdLst>
                      <a:gd name="T0" fmla="*/ 309 w 352"/>
                      <a:gd name="T1" fmla="*/ 194 h 399"/>
                      <a:gd name="T2" fmla="*/ 332 w 352"/>
                      <a:gd name="T3" fmla="*/ 156 h 399"/>
                      <a:gd name="T4" fmla="*/ 348 w 352"/>
                      <a:gd name="T5" fmla="*/ 103 h 399"/>
                      <a:gd name="T6" fmla="*/ 350 w 352"/>
                      <a:gd name="T7" fmla="*/ 59 h 399"/>
                      <a:gd name="T8" fmla="*/ 327 w 352"/>
                      <a:gd name="T9" fmla="*/ 20 h 399"/>
                      <a:gd name="T10" fmla="*/ 286 w 352"/>
                      <a:gd name="T11" fmla="*/ 2 h 399"/>
                      <a:gd name="T12" fmla="*/ 242 w 352"/>
                      <a:gd name="T13" fmla="*/ 3 h 399"/>
                      <a:gd name="T14" fmla="*/ 215 w 352"/>
                      <a:gd name="T15" fmla="*/ 17 h 399"/>
                      <a:gd name="T16" fmla="*/ 206 w 352"/>
                      <a:gd name="T17" fmla="*/ 33 h 399"/>
                      <a:gd name="T18" fmla="*/ 189 w 352"/>
                      <a:gd name="T19" fmla="*/ 59 h 399"/>
                      <a:gd name="T20" fmla="*/ 173 w 352"/>
                      <a:gd name="T21" fmla="*/ 82 h 399"/>
                      <a:gd name="T22" fmla="*/ 137 w 352"/>
                      <a:gd name="T23" fmla="*/ 86 h 399"/>
                      <a:gd name="T24" fmla="*/ 96 w 352"/>
                      <a:gd name="T25" fmla="*/ 77 h 399"/>
                      <a:gd name="T26" fmla="*/ 47 w 352"/>
                      <a:gd name="T27" fmla="*/ 71 h 399"/>
                      <a:gd name="T28" fmla="*/ 22 w 352"/>
                      <a:gd name="T29" fmla="*/ 77 h 399"/>
                      <a:gd name="T30" fmla="*/ 4 w 352"/>
                      <a:gd name="T31" fmla="*/ 96 h 399"/>
                      <a:gd name="T32" fmla="*/ 4 w 352"/>
                      <a:gd name="T33" fmla="*/ 124 h 399"/>
                      <a:gd name="T34" fmla="*/ 18 w 352"/>
                      <a:gd name="T35" fmla="*/ 139 h 399"/>
                      <a:gd name="T36" fmla="*/ 61 w 352"/>
                      <a:gd name="T37" fmla="*/ 151 h 399"/>
                      <a:gd name="T38" fmla="*/ 111 w 352"/>
                      <a:gd name="T39" fmla="*/ 160 h 399"/>
                      <a:gd name="T40" fmla="*/ 139 w 352"/>
                      <a:gd name="T41" fmla="*/ 160 h 399"/>
                      <a:gd name="T42" fmla="*/ 139 w 352"/>
                      <a:gd name="T43" fmla="*/ 183 h 399"/>
                      <a:gd name="T44" fmla="*/ 177 w 352"/>
                      <a:gd name="T45" fmla="*/ 185 h 399"/>
                      <a:gd name="T46" fmla="*/ 174 w 352"/>
                      <a:gd name="T47" fmla="*/ 200 h 399"/>
                      <a:gd name="T48" fmla="*/ 173 w 352"/>
                      <a:gd name="T49" fmla="*/ 215 h 399"/>
                      <a:gd name="T50" fmla="*/ 135 w 352"/>
                      <a:gd name="T51" fmla="*/ 212 h 399"/>
                      <a:gd name="T52" fmla="*/ 120 w 352"/>
                      <a:gd name="T53" fmla="*/ 259 h 399"/>
                      <a:gd name="T54" fmla="*/ 111 w 352"/>
                      <a:gd name="T55" fmla="*/ 311 h 399"/>
                      <a:gd name="T56" fmla="*/ 110 w 352"/>
                      <a:gd name="T57" fmla="*/ 356 h 399"/>
                      <a:gd name="T58" fmla="*/ 119 w 352"/>
                      <a:gd name="T59" fmla="*/ 388 h 399"/>
                      <a:gd name="T60" fmla="*/ 137 w 352"/>
                      <a:gd name="T61" fmla="*/ 398 h 399"/>
                      <a:gd name="T62" fmla="*/ 169 w 352"/>
                      <a:gd name="T63" fmla="*/ 394 h 399"/>
                      <a:gd name="T64" fmla="*/ 197 w 352"/>
                      <a:gd name="T65" fmla="*/ 382 h 399"/>
                      <a:gd name="T66" fmla="*/ 215 w 352"/>
                      <a:gd name="T67" fmla="*/ 357 h 399"/>
                      <a:gd name="T68" fmla="*/ 226 w 352"/>
                      <a:gd name="T69" fmla="*/ 333 h 399"/>
                      <a:gd name="T70" fmla="*/ 241 w 352"/>
                      <a:gd name="T71" fmla="*/ 305 h 399"/>
                      <a:gd name="T72" fmla="*/ 263 w 352"/>
                      <a:gd name="T73" fmla="*/ 283 h 399"/>
                      <a:gd name="T74" fmla="*/ 280 w 352"/>
                      <a:gd name="T75" fmla="*/ 259 h 399"/>
                      <a:gd name="T76" fmla="*/ 297 w 352"/>
                      <a:gd name="T77" fmla="*/ 223 h 399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w 352"/>
                      <a:gd name="T118" fmla="*/ 0 h 399"/>
                      <a:gd name="T119" fmla="*/ 352 w 352"/>
                      <a:gd name="T120" fmla="*/ 399 h 399"/>
                    </a:gdLst>
                    <a:ahLst/>
                    <a:cxnLst>
                      <a:cxn ang="T78">
                        <a:pos x="T0" y="T1"/>
                      </a:cxn>
                      <a:cxn ang="T79">
                        <a:pos x="T2" y="T3"/>
                      </a:cxn>
                      <a:cxn ang="T80">
                        <a:pos x="T4" y="T5"/>
                      </a:cxn>
                      <a:cxn ang="T81">
                        <a:pos x="T6" y="T7"/>
                      </a:cxn>
                      <a:cxn ang="T82">
                        <a:pos x="T8" y="T9"/>
                      </a:cxn>
                      <a:cxn ang="T83">
                        <a:pos x="T10" y="T11"/>
                      </a:cxn>
                      <a:cxn ang="T84">
                        <a:pos x="T12" y="T13"/>
                      </a:cxn>
                      <a:cxn ang="T85">
                        <a:pos x="T14" y="T15"/>
                      </a:cxn>
                      <a:cxn ang="T86">
                        <a:pos x="T16" y="T17"/>
                      </a:cxn>
                      <a:cxn ang="T87">
                        <a:pos x="T18" y="T19"/>
                      </a:cxn>
                      <a:cxn ang="T88">
                        <a:pos x="T20" y="T21"/>
                      </a:cxn>
                      <a:cxn ang="T89">
                        <a:pos x="T22" y="T23"/>
                      </a:cxn>
                      <a:cxn ang="T90">
                        <a:pos x="T24" y="T25"/>
                      </a:cxn>
                      <a:cxn ang="T91">
                        <a:pos x="T26" y="T27"/>
                      </a:cxn>
                      <a:cxn ang="T92">
                        <a:pos x="T28" y="T29"/>
                      </a:cxn>
                      <a:cxn ang="T93">
                        <a:pos x="T30" y="T31"/>
                      </a:cxn>
                      <a:cxn ang="T94">
                        <a:pos x="T32" y="T33"/>
                      </a:cxn>
                      <a:cxn ang="T95">
                        <a:pos x="T34" y="T35"/>
                      </a:cxn>
                      <a:cxn ang="T96">
                        <a:pos x="T36" y="T37"/>
                      </a:cxn>
                      <a:cxn ang="T97">
                        <a:pos x="T38" y="T39"/>
                      </a:cxn>
                      <a:cxn ang="T98">
                        <a:pos x="T40" y="T41"/>
                      </a:cxn>
                      <a:cxn ang="T99">
                        <a:pos x="T42" y="T43"/>
                      </a:cxn>
                      <a:cxn ang="T100">
                        <a:pos x="T44" y="T45"/>
                      </a:cxn>
                      <a:cxn ang="T101">
                        <a:pos x="T46" y="T47"/>
                      </a:cxn>
                      <a:cxn ang="T102">
                        <a:pos x="T48" y="T49"/>
                      </a:cxn>
                      <a:cxn ang="T103">
                        <a:pos x="T50" y="T51"/>
                      </a:cxn>
                      <a:cxn ang="T104">
                        <a:pos x="T52" y="T53"/>
                      </a:cxn>
                      <a:cxn ang="T105">
                        <a:pos x="T54" y="T55"/>
                      </a:cxn>
                      <a:cxn ang="T106">
                        <a:pos x="T56" y="T57"/>
                      </a:cxn>
                      <a:cxn ang="T107">
                        <a:pos x="T58" y="T59"/>
                      </a:cxn>
                      <a:cxn ang="T108">
                        <a:pos x="T60" y="T61"/>
                      </a:cxn>
                      <a:cxn ang="T109">
                        <a:pos x="T62" y="T63"/>
                      </a:cxn>
                      <a:cxn ang="T110">
                        <a:pos x="T64" y="T65"/>
                      </a:cxn>
                      <a:cxn ang="T111">
                        <a:pos x="T66" y="T67"/>
                      </a:cxn>
                      <a:cxn ang="T112">
                        <a:pos x="T68" y="T69"/>
                      </a:cxn>
                      <a:cxn ang="T113">
                        <a:pos x="T70" y="T71"/>
                      </a:cxn>
                      <a:cxn ang="T114">
                        <a:pos x="T72" y="T73"/>
                      </a:cxn>
                      <a:cxn ang="T115">
                        <a:pos x="T74" y="T75"/>
                      </a:cxn>
                      <a:cxn ang="T116">
                        <a:pos x="T76" y="T77"/>
                      </a:cxn>
                    </a:cxnLst>
                    <a:rect l="T117" t="T118" r="T119" b="T120"/>
                    <a:pathLst>
                      <a:path w="352" h="399">
                        <a:moveTo>
                          <a:pt x="297" y="223"/>
                        </a:moveTo>
                        <a:lnTo>
                          <a:pt x="309" y="194"/>
                        </a:lnTo>
                        <a:lnTo>
                          <a:pt x="323" y="174"/>
                        </a:lnTo>
                        <a:lnTo>
                          <a:pt x="332" y="156"/>
                        </a:lnTo>
                        <a:lnTo>
                          <a:pt x="342" y="134"/>
                        </a:lnTo>
                        <a:lnTo>
                          <a:pt x="348" y="103"/>
                        </a:lnTo>
                        <a:lnTo>
                          <a:pt x="351" y="83"/>
                        </a:lnTo>
                        <a:lnTo>
                          <a:pt x="350" y="59"/>
                        </a:lnTo>
                        <a:lnTo>
                          <a:pt x="339" y="37"/>
                        </a:lnTo>
                        <a:lnTo>
                          <a:pt x="327" y="20"/>
                        </a:lnTo>
                        <a:lnTo>
                          <a:pt x="311" y="9"/>
                        </a:lnTo>
                        <a:lnTo>
                          <a:pt x="286" y="2"/>
                        </a:lnTo>
                        <a:lnTo>
                          <a:pt x="264" y="0"/>
                        </a:lnTo>
                        <a:lnTo>
                          <a:pt x="242" y="3"/>
                        </a:lnTo>
                        <a:lnTo>
                          <a:pt x="226" y="10"/>
                        </a:lnTo>
                        <a:lnTo>
                          <a:pt x="215" y="17"/>
                        </a:lnTo>
                        <a:lnTo>
                          <a:pt x="213" y="26"/>
                        </a:lnTo>
                        <a:lnTo>
                          <a:pt x="206" y="33"/>
                        </a:lnTo>
                        <a:lnTo>
                          <a:pt x="195" y="46"/>
                        </a:lnTo>
                        <a:lnTo>
                          <a:pt x="189" y="59"/>
                        </a:lnTo>
                        <a:lnTo>
                          <a:pt x="181" y="74"/>
                        </a:lnTo>
                        <a:lnTo>
                          <a:pt x="173" y="82"/>
                        </a:lnTo>
                        <a:lnTo>
                          <a:pt x="155" y="87"/>
                        </a:lnTo>
                        <a:lnTo>
                          <a:pt x="137" y="86"/>
                        </a:lnTo>
                        <a:lnTo>
                          <a:pt x="116" y="81"/>
                        </a:lnTo>
                        <a:lnTo>
                          <a:pt x="96" y="77"/>
                        </a:lnTo>
                        <a:lnTo>
                          <a:pt x="69" y="73"/>
                        </a:lnTo>
                        <a:lnTo>
                          <a:pt x="47" y="71"/>
                        </a:lnTo>
                        <a:lnTo>
                          <a:pt x="34" y="73"/>
                        </a:lnTo>
                        <a:lnTo>
                          <a:pt x="22" y="77"/>
                        </a:lnTo>
                        <a:lnTo>
                          <a:pt x="10" y="86"/>
                        </a:lnTo>
                        <a:lnTo>
                          <a:pt x="4" y="96"/>
                        </a:lnTo>
                        <a:lnTo>
                          <a:pt x="0" y="110"/>
                        </a:lnTo>
                        <a:lnTo>
                          <a:pt x="4" y="124"/>
                        </a:lnTo>
                        <a:lnTo>
                          <a:pt x="10" y="133"/>
                        </a:lnTo>
                        <a:lnTo>
                          <a:pt x="18" y="139"/>
                        </a:lnTo>
                        <a:lnTo>
                          <a:pt x="33" y="146"/>
                        </a:lnTo>
                        <a:lnTo>
                          <a:pt x="61" y="151"/>
                        </a:lnTo>
                        <a:lnTo>
                          <a:pt x="83" y="156"/>
                        </a:lnTo>
                        <a:lnTo>
                          <a:pt x="111" y="160"/>
                        </a:lnTo>
                        <a:lnTo>
                          <a:pt x="131" y="161"/>
                        </a:lnTo>
                        <a:lnTo>
                          <a:pt x="139" y="160"/>
                        </a:lnTo>
                        <a:lnTo>
                          <a:pt x="142" y="170"/>
                        </a:lnTo>
                        <a:lnTo>
                          <a:pt x="139" y="183"/>
                        </a:lnTo>
                        <a:lnTo>
                          <a:pt x="158" y="188"/>
                        </a:lnTo>
                        <a:lnTo>
                          <a:pt x="177" y="185"/>
                        </a:lnTo>
                        <a:lnTo>
                          <a:pt x="176" y="193"/>
                        </a:lnTo>
                        <a:lnTo>
                          <a:pt x="174" y="200"/>
                        </a:lnTo>
                        <a:lnTo>
                          <a:pt x="173" y="209"/>
                        </a:lnTo>
                        <a:lnTo>
                          <a:pt x="173" y="215"/>
                        </a:lnTo>
                        <a:lnTo>
                          <a:pt x="153" y="218"/>
                        </a:lnTo>
                        <a:lnTo>
                          <a:pt x="135" y="212"/>
                        </a:lnTo>
                        <a:lnTo>
                          <a:pt x="127" y="232"/>
                        </a:lnTo>
                        <a:lnTo>
                          <a:pt x="120" y="259"/>
                        </a:lnTo>
                        <a:lnTo>
                          <a:pt x="115" y="281"/>
                        </a:lnTo>
                        <a:lnTo>
                          <a:pt x="111" y="311"/>
                        </a:lnTo>
                        <a:lnTo>
                          <a:pt x="109" y="334"/>
                        </a:lnTo>
                        <a:lnTo>
                          <a:pt x="110" y="356"/>
                        </a:lnTo>
                        <a:lnTo>
                          <a:pt x="112" y="373"/>
                        </a:lnTo>
                        <a:lnTo>
                          <a:pt x="119" y="388"/>
                        </a:lnTo>
                        <a:lnTo>
                          <a:pt x="126" y="396"/>
                        </a:lnTo>
                        <a:lnTo>
                          <a:pt x="137" y="398"/>
                        </a:lnTo>
                        <a:lnTo>
                          <a:pt x="153" y="395"/>
                        </a:lnTo>
                        <a:lnTo>
                          <a:pt x="169" y="394"/>
                        </a:lnTo>
                        <a:lnTo>
                          <a:pt x="183" y="389"/>
                        </a:lnTo>
                        <a:lnTo>
                          <a:pt x="197" y="382"/>
                        </a:lnTo>
                        <a:lnTo>
                          <a:pt x="206" y="370"/>
                        </a:lnTo>
                        <a:lnTo>
                          <a:pt x="215" y="357"/>
                        </a:lnTo>
                        <a:lnTo>
                          <a:pt x="221" y="345"/>
                        </a:lnTo>
                        <a:lnTo>
                          <a:pt x="226" y="333"/>
                        </a:lnTo>
                        <a:lnTo>
                          <a:pt x="231" y="317"/>
                        </a:lnTo>
                        <a:lnTo>
                          <a:pt x="241" y="305"/>
                        </a:lnTo>
                        <a:lnTo>
                          <a:pt x="252" y="295"/>
                        </a:lnTo>
                        <a:lnTo>
                          <a:pt x="263" y="283"/>
                        </a:lnTo>
                        <a:lnTo>
                          <a:pt x="272" y="273"/>
                        </a:lnTo>
                        <a:lnTo>
                          <a:pt x="280" y="259"/>
                        </a:lnTo>
                        <a:lnTo>
                          <a:pt x="288" y="243"/>
                        </a:lnTo>
                        <a:lnTo>
                          <a:pt x="297" y="223"/>
                        </a:lnTo>
                      </a:path>
                    </a:pathLst>
                  </a:custGeom>
                  <a:solidFill>
                    <a:srgbClr val="E0A080"/>
                  </a:solidFill>
                  <a:ln w="12700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26684" name="Group 10"/>
                  <p:cNvGrpSpPr>
                    <a:grpSpLocks/>
                  </p:cNvGrpSpPr>
                  <p:nvPr/>
                </p:nvGrpSpPr>
                <p:grpSpPr bwMode="auto">
                  <a:xfrm>
                    <a:off x="5180" y="2851"/>
                    <a:ext cx="58" cy="110"/>
                    <a:chOff x="5180" y="2851"/>
                    <a:chExt cx="58" cy="110"/>
                  </a:xfrm>
                </p:grpSpPr>
                <p:sp>
                  <p:nvSpPr>
                    <p:cNvPr id="26685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5216" y="2853"/>
                      <a:ext cx="22" cy="108"/>
                    </a:xfrm>
                    <a:custGeom>
                      <a:avLst/>
                      <a:gdLst>
                        <a:gd name="T0" fmla="*/ 9 w 22"/>
                        <a:gd name="T1" fmla="*/ 107 h 108"/>
                        <a:gd name="T2" fmla="*/ 4 w 22"/>
                        <a:gd name="T3" fmla="*/ 93 h 108"/>
                        <a:gd name="T4" fmla="*/ 2 w 22"/>
                        <a:gd name="T5" fmla="*/ 78 h 108"/>
                        <a:gd name="T6" fmla="*/ 0 w 22"/>
                        <a:gd name="T7" fmla="*/ 63 h 108"/>
                        <a:gd name="T8" fmla="*/ 2 w 22"/>
                        <a:gd name="T9" fmla="*/ 44 h 108"/>
                        <a:gd name="T10" fmla="*/ 6 w 22"/>
                        <a:gd name="T11" fmla="*/ 27 h 108"/>
                        <a:gd name="T12" fmla="*/ 14 w 22"/>
                        <a:gd name="T13" fmla="*/ 12 h 108"/>
                        <a:gd name="T14" fmla="*/ 21 w 22"/>
                        <a:gd name="T15" fmla="*/ 0 h 108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22"/>
                        <a:gd name="T25" fmla="*/ 0 h 108"/>
                        <a:gd name="T26" fmla="*/ 22 w 22"/>
                        <a:gd name="T27" fmla="*/ 108 h 108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22" h="108">
                          <a:moveTo>
                            <a:pt x="9" y="107"/>
                          </a:moveTo>
                          <a:lnTo>
                            <a:pt x="4" y="93"/>
                          </a:lnTo>
                          <a:lnTo>
                            <a:pt x="2" y="78"/>
                          </a:lnTo>
                          <a:lnTo>
                            <a:pt x="0" y="63"/>
                          </a:lnTo>
                          <a:lnTo>
                            <a:pt x="2" y="44"/>
                          </a:lnTo>
                          <a:lnTo>
                            <a:pt x="6" y="27"/>
                          </a:lnTo>
                          <a:lnTo>
                            <a:pt x="14" y="12"/>
                          </a:lnTo>
                          <a:lnTo>
                            <a:pt x="21" y="0"/>
                          </a:lnTo>
                        </a:path>
                      </a:pathLst>
                    </a:custGeom>
                    <a:noFill/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686" name="Freeform 12"/>
                    <p:cNvSpPr>
                      <a:spLocks/>
                    </p:cNvSpPr>
                    <p:nvPr/>
                  </p:nvSpPr>
                  <p:spPr bwMode="auto">
                    <a:xfrm>
                      <a:off x="5180" y="2851"/>
                      <a:ext cx="27" cy="19"/>
                    </a:xfrm>
                    <a:custGeom>
                      <a:avLst/>
                      <a:gdLst>
                        <a:gd name="T0" fmla="*/ 0 w 27"/>
                        <a:gd name="T1" fmla="*/ 18 h 19"/>
                        <a:gd name="T2" fmla="*/ 12 w 27"/>
                        <a:gd name="T3" fmla="*/ 17 h 19"/>
                        <a:gd name="T4" fmla="*/ 24 w 27"/>
                        <a:gd name="T5" fmla="*/ 12 h 19"/>
                        <a:gd name="T6" fmla="*/ 26 w 27"/>
                        <a:gd name="T7" fmla="*/ 3 h 19"/>
                        <a:gd name="T8" fmla="*/ 20 w 27"/>
                        <a:gd name="T9" fmla="*/ 0 h 19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27"/>
                        <a:gd name="T16" fmla="*/ 0 h 19"/>
                        <a:gd name="T17" fmla="*/ 27 w 27"/>
                        <a:gd name="T18" fmla="*/ 19 h 19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27" h="19">
                          <a:moveTo>
                            <a:pt x="0" y="18"/>
                          </a:moveTo>
                          <a:lnTo>
                            <a:pt x="12" y="17"/>
                          </a:lnTo>
                          <a:lnTo>
                            <a:pt x="24" y="12"/>
                          </a:lnTo>
                          <a:lnTo>
                            <a:pt x="26" y="3"/>
                          </a:lnTo>
                          <a:lnTo>
                            <a:pt x="20" y="0"/>
                          </a:lnTo>
                        </a:path>
                      </a:pathLst>
                    </a:custGeom>
                    <a:noFill/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26674" name="Group 13"/>
                <p:cNvGrpSpPr>
                  <a:grpSpLocks/>
                </p:cNvGrpSpPr>
                <p:nvPr/>
              </p:nvGrpSpPr>
              <p:grpSpPr bwMode="auto">
                <a:xfrm>
                  <a:off x="5243" y="2687"/>
                  <a:ext cx="185" cy="211"/>
                  <a:chOff x="5243" y="2687"/>
                  <a:chExt cx="185" cy="211"/>
                </a:xfrm>
              </p:grpSpPr>
              <p:sp>
                <p:nvSpPr>
                  <p:cNvPr id="26675" name="Freeform 14"/>
                  <p:cNvSpPr>
                    <a:spLocks/>
                  </p:cNvSpPr>
                  <p:nvPr/>
                </p:nvSpPr>
                <p:spPr bwMode="auto">
                  <a:xfrm>
                    <a:off x="5243" y="2687"/>
                    <a:ext cx="185" cy="211"/>
                  </a:xfrm>
                  <a:custGeom>
                    <a:avLst/>
                    <a:gdLst>
                      <a:gd name="T0" fmla="*/ 6 w 185"/>
                      <a:gd name="T1" fmla="*/ 24 h 211"/>
                      <a:gd name="T2" fmla="*/ 32 w 185"/>
                      <a:gd name="T3" fmla="*/ 17 h 211"/>
                      <a:gd name="T4" fmla="*/ 49 w 185"/>
                      <a:gd name="T5" fmla="*/ 5 h 211"/>
                      <a:gd name="T6" fmla="*/ 65 w 185"/>
                      <a:gd name="T7" fmla="*/ 0 h 211"/>
                      <a:gd name="T8" fmla="*/ 81 w 185"/>
                      <a:gd name="T9" fmla="*/ 7 h 211"/>
                      <a:gd name="T10" fmla="*/ 104 w 185"/>
                      <a:gd name="T11" fmla="*/ 13 h 211"/>
                      <a:gd name="T12" fmla="*/ 123 w 185"/>
                      <a:gd name="T13" fmla="*/ 10 h 211"/>
                      <a:gd name="T14" fmla="*/ 141 w 185"/>
                      <a:gd name="T15" fmla="*/ 16 h 211"/>
                      <a:gd name="T16" fmla="*/ 159 w 185"/>
                      <a:gd name="T17" fmla="*/ 26 h 211"/>
                      <a:gd name="T18" fmla="*/ 180 w 185"/>
                      <a:gd name="T19" fmla="*/ 45 h 211"/>
                      <a:gd name="T20" fmla="*/ 184 w 185"/>
                      <a:gd name="T21" fmla="*/ 84 h 211"/>
                      <a:gd name="T22" fmla="*/ 175 w 185"/>
                      <a:gd name="T23" fmla="*/ 125 h 211"/>
                      <a:gd name="T24" fmla="*/ 172 w 185"/>
                      <a:gd name="T25" fmla="*/ 148 h 211"/>
                      <a:gd name="T26" fmla="*/ 156 w 185"/>
                      <a:gd name="T27" fmla="*/ 155 h 211"/>
                      <a:gd name="T28" fmla="*/ 145 w 185"/>
                      <a:gd name="T29" fmla="*/ 169 h 211"/>
                      <a:gd name="T30" fmla="*/ 140 w 185"/>
                      <a:gd name="T31" fmla="*/ 192 h 211"/>
                      <a:gd name="T32" fmla="*/ 118 w 185"/>
                      <a:gd name="T33" fmla="*/ 205 h 211"/>
                      <a:gd name="T34" fmla="*/ 94 w 185"/>
                      <a:gd name="T35" fmla="*/ 210 h 211"/>
                      <a:gd name="T36" fmla="*/ 80 w 185"/>
                      <a:gd name="T37" fmla="*/ 206 h 211"/>
                      <a:gd name="T38" fmla="*/ 78 w 185"/>
                      <a:gd name="T39" fmla="*/ 192 h 211"/>
                      <a:gd name="T40" fmla="*/ 84 w 185"/>
                      <a:gd name="T41" fmla="*/ 177 h 211"/>
                      <a:gd name="T42" fmla="*/ 76 w 185"/>
                      <a:gd name="T43" fmla="*/ 164 h 211"/>
                      <a:gd name="T44" fmla="*/ 50 w 185"/>
                      <a:gd name="T45" fmla="*/ 168 h 211"/>
                      <a:gd name="T46" fmla="*/ 36 w 185"/>
                      <a:gd name="T47" fmla="*/ 160 h 211"/>
                      <a:gd name="T48" fmla="*/ 55 w 185"/>
                      <a:gd name="T49" fmla="*/ 148 h 211"/>
                      <a:gd name="T50" fmla="*/ 62 w 185"/>
                      <a:gd name="T51" fmla="*/ 134 h 211"/>
                      <a:gd name="T52" fmla="*/ 60 w 185"/>
                      <a:gd name="T53" fmla="*/ 123 h 211"/>
                      <a:gd name="T54" fmla="*/ 49 w 185"/>
                      <a:gd name="T55" fmla="*/ 106 h 211"/>
                      <a:gd name="T56" fmla="*/ 48 w 185"/>
                      <a:gd name="T57" fmla="*/ 90 h 211"/>
                      <a:gd name="T58" fmla="*/ 54 w 185"/>
                      <a:gd name="T59" fmla="*/ 79 h 211"/>
                      <a:gd name="T60" fmla="*/ 71 w 185"/>
                      <a:gd name="T61" fmla="*/ 70 h 211"/>
                      <a:gd name="T62" fmla="*/ 85 w 185"/>
                      <a:gd name="T63" fmla="*/ 62 h 211"/>
                      <a:gd name="T64" fmla="*/ 86 w 185"/>
                      <a:gd name="T65" fmla="*/ 56 h 211"/>
                      <a:gd name="T66" fmla="*/ 80 w 185"/>
                      <a:gd name="T67" fmla="*/ 49 h 211"/>
                      <a:gd name="T68" fmla="*/ 76 w 185"/>
                      <a:gd name="T69" fmla="*/ 47 h 211"/>
                      <a:gd name="T70" fmla="*/ 57 w 185"/>
                      <a:gd name="T71" fmla="*/ 49 h 211"/>
                      <a:gd name="T72" fmla="*/ 41 w 185"/>
                      <a:gd name="T73" fmla="*/ 47 h 211"/>
                      <a:gd name="T74" fmla="*/ 30 w 185"/>
                      <a:gd name="T75" fmla="*/ 42 h 211"/>
                      <a:gd name="T76" fmla="*/ 19 w 185"/>
                      <a:gd name="T77" fmla="*/ 35 h 211"/>
                      <a:gd name="T78" fmla="*/ 0 w 185"/>
                      <a:gd name="T79" fmla="*/ 32 h 211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w 185"/>
                      <a:gd name="T121" fmla="*/ 0 h 211"/>
                      <a:gd name="T122" fmla="*/ 185 w 185"/>
                      <a:gd name="T123" fmla="*/ 211 h 211"/>
                    </a:gdLst>
                    <a:ahLst/>
                    <a:cxnLst>
                      <a:cxn ang="T80">
                        <a:pos x="T0" y="T1"/>
                      </a:cxn>
                      <a:cxn ang="T81">
                        <a:pos x="T2" y="T3"/>
                      </a:cxn>
                      <a:cxn ang="T82">
                        <a:pos x="T4" y="T5"/>
                      </a:cxn>
                      <a:cxn ang="T83">
                        <a:pos x="T6" y="T7"/>
                      </a:cxn>
                      <a:cxn ang="T84">
                        <a:pos x="T8" y="T9"/>
                      </a:cxn>
                      <a:cxn ang="T85">
                        <a:pos x="T10" y="T11"/>
                      </a:cxn>
                      <a:cxn ang="T86">
                        <a:pos x="T12" y="T13"/>
                      </a:cxn>
                      <a:cxn ang="T87">
                        <a:pos x="T14" y="T15"/>
                      </a:cxn>
                      <a:cxn ang="T88">
                        <a:pos x="T16" y="T17"/>
                      </a:cxn>
                      <a:cxn ang="T89">
                        <a:pos x="T18" y="T19"/>
                      </a:cxn>
                      <a:cxn ang="T90">
                        <a:pos x="T20" y="T21"/>
                      </a:cxn>
                      <a:cxn ang="T91">
                        <a:pos x="T22" y="T23"/>
                      </a:cxn>
                      <a:cxn ang="T92">
                        <a:pos x="T24" y="T25"/>
                      </a:cxn>
                      <a:cxn ang="T93">
                        <a:pos x="T26" y="T27"/>
                      </a:cxn>
                      <a:cxn ang="T94">
                        <a:pos x="T28" y="T29"/>
                      </a:cxn>
                      <a:cxn ang="T95">
                        <a:pos x="T30" y="T31"/>
                      </a:cxn>
                      <a:cxn ang="T96">
                        <a:pos x="T32" y="T33"/>
                      </a:cxn>
                      <a:cxn ang="T97">
                        <a:pos x="T34" y="T35"/>
                      </a:cxn>
                      <a:cxn ang="T98">
                        <a:pos x="T36" y="T37"/>
                      </a:cxn>
                      <a:cxn ang="T99">
                        <a:pos x="T38" y="T39"/>
                      </a:cxn>
                      <a:cxn ang="T100">
                        <a:pos x="T40" y="T41"/>
                      </a:cxn>
                      <a:cxn ang="T101">
                        <a:pos x="T42" y="T43"/>
                      </a:cxn>
                      <a:cxn ang="T102">
                        <a:pos x="T44" y="T45"/>
                      </a:cxn>
                      <a:cxn ang="T103">
                        <a:pos x="T46" y="T47"/>
                      </a:cxn>
                      <a:cxn ang="T104">
                        <a:pos x="T48" y="T49"/>
                      </a:cxn>
                      <a:cxn ang="T105">
                        <a:pos x="T50" y="T51"/>
                      </a:cxn>
                      <a:cxn ang="T106">
                        <a:pos x="T52" y="T53"/>
                      </a:cxn>
                      <a:cxn ang="T107">
                        <a:pos x="T54" y="T55"/>
                      </a:cxn>
                      <a:cxn ang="T108">
                        <a:pos x="T56" y="T57"/>
                      </a:cxn>
                      <a:cxn ang="T109">
                        <a:pos x="T58" y="T59"/>
                      </a:cxn>
                      <a:cxn ang="T110">
                        <a:pos x="T60" y="T61"/>
                      </a:cxn>
                      <a:cxn ang="T111">
                        <a:pos x="T62" y="T63"/>
                      </a:cxn>
                      <a:cxn ang="T112">
                        <a:pos x="T64" y="T65"/>
                      </a:cxn>
                      <a:cxn ang="T113">
                        <a:pos x="T66" y="T67"/>
                      </a:cxn>
                      <a:cxn ang="T114">
                        <a:pos x="T68" y="T69"/>
                      </a:cxn>
                      <a:cxn ang="T115">
                        <a:pos x="T70" y="T71"/>
                      </a:cxn>
                      <a:cxn ang="T116">
                        <a:pos x="T72" y="T73"/>
                      </a:cxn>
                      <a:cxn ang="T117">
                        <a:pos x="T74" y="T75"/>
                      </a:cxn>
                      <a:cxn ang="T118">
                        <a:pos x="T76" y="T77"/>
                      </a:cxn>
                      <a:cxn ang="T119">
                        <a:pos x="T78" y="T79"/>
                      </a:cxn>
                    </a:cxnLst>
                    <a:rect l="T120" t="T121" r="T122" b="T123"/>
                    <a:pathLst>
                      <a:path w="185" h="211">
                        <a:moveTo>
                          <a:pt x="0" y="32"/>
                        </a:moveTo>
                        <a:lnTo>
                          <a:pt x="6" y="24"/>
                        </a:lnTo>
                        <a:lnTo>
                          <a:pt x="17" y="18"/>
                        </a:lnTo>
                        <a:lnTo>
                          <a:pt x="32" y="17"/>
                        </a:lnTo>
                        <a:lnTo>
                          <a:pt x="40" y="10"/>
                        </a:lnTo>
                        <a:lnTo>
                          <a:pt x="49" y="5"/>
                        </a:lnTo>
                        <a:lnTo>
                          <a:pt x="56" y="1"/>
                        </a:lnTo>
                        <a:lnTo>
                          <a:pt x="65" y="0"/>
                        </a:lnTo>
                        <a:lnTo>
                          <a:pt x="73" y="1"/>
                        </a:lnTo>
                        <a:lnTo>
                          <a:pt x="81" y="7"/>
                        </a:lnTo>
                        <a:lnTo>
                          <a:pt x="91" y="11"/>
                        </a:lnTo>
                        <a:lnTo>
                          <a:pt x="104" y="13"/>
                        </a:lnTo>
                        <a:lnTo>
                          <a:pt x="113" y="12"/>
                        </a:lnTo>
                        <a:lnTo>
                          <a:pt x="123" y="10"/>
                        </a:lnTo>
                        <a:lnTo>
                          <a:pt x="132" y="12"/>
                        </a:lnTo>
                        <a:lnTo>
                          <a:pt x="141" y="16"/>
                        </a:lnTo>
                        <a:lnTo>
                          <a:pt x="151" y="21"/>
                        </a:lnTo>
                        <a:lnTo>
                          <a:pt x="159" y="26"/>
                        </a:lnTo>
                        <a:lnTo>
                          <a:pt x="170" y="35"/>
                        </a:lnTo>
                        <a:lnTo>
                          <a:pt x="180" y="45"/>
                        </a:lnTo>
                        <a:lnTo>
                          <a:pt x="183" y="61"/>
                        </a:lnTo>
                        <a:lnTo>
                          <a:pt x="184" y="84"/>
                        </a:lnTo>
                        <a:lnTo>
                          <a:pt x="181" y="107"/>
                        </a:lnTo>
                        <a:lnTo>
                          <a:pt x="175" y="125"/>
                        </a:lnTo>
                        <a:lnTo>
                          <a:pt x="174" y="137"/>
                        </a:lnTo>
                        <a:lnTo>
                          <a:pt x="172" y="148"/>
                        </a:lnTo>
                        <a:lnTo>
                          <a:pt x="163" y="153"/>
                        </a:lnTo>
                        <a:lnTo>
                          <a:pt x="156" y="155"/>
                        </a:lnTo>
                        <a:lnTo>
                          <a:pt x="149" y="161"/>
                        </a:lnTo>
                        <a:lnTo>
                          <a:pt x="145" y="169"/>
                        </a:lnTo>
                        <a:lnTo>
                          <a:pt x="144" y="181"/>
                        </a:lnTo>
                        <a:lnTo>
                          <a:pt x="140" y="192"/>
                        </a:lnTo>
                        <a:lnTo>
                          <a:pt x="131" y="199"/>
                        </a:lnTo>
                        <a:lnTo>
                          <a:pt x="118" y="205"/>
                        </a:lnTo>
                        <a:lnTo>
                          <a:pt x="106" y="208"/>
                        </a:lnTo>
                        <a:lnTo>
                          <a:pt x="94" y="210"/>
                        </a:lnTo>
                        <a:lnTo>
                          <a:pt x="85" y="209"/>
                        </a:lnTo>
                        <a:lnTo>
                          <a:pt x="80" y="206"/>
                        </a:lnTo>
                        <a:lnTo>
                          <a:pt x="78" y="200"/>
                        </a:lnTo>
                        <a:lnTo>
                          <a:pt x="78" y="192"/>
                        </a:lnTo>
                        <a:lnTo>
                          <a:pt x="81" y="185"/>
                        </a:lnTo>
                        <a:lnTo>
                          <a:pt x="84" y="177"/>
                        </a:lnTo>
                        <a:lnTo>
                          <a:pt x="83" y="169"/>
                        </a:lnTo>
                        <a:lnTo>
                          <a:pt x="76" y="164"/>
                        </a:lnTo>
                        <a:lnTo>
                          <a:pt x="67" y="164"/>
                        </a:lnTo>
                        <a:lnTo>
                          <a:pt x="50" y="168"/>
                        </a:lnTo>
                        <a:lnTo>
                          <a:pt x="44" y="162"/>
                        </a:lnTo>
                        <a:lnTo>
                          <a:pt x="36" y="160"/>
                        </a:lnTo>
                        <a:lnTo>
                          <a:pt x="45" y="155"/>
                        </a:lnTo>
                        <a:lnTo>
                          <a:pt x="55" y="148"/>
                        </a:lnTo>
                        <a:lnTo>
                          <a:pt x="60" y="141"/>
                        </a:lnTo>
                        <a:lnTo>
                          <a:pt x="62" y="134"/>
                        </a:lnTo>
                        <a:lnTo>
                          <a:pt x="62" y="128"/>
                        </a:lnTo>
                        <a:lnTo>
                          <a:pt x="60" y="123"/>
                        </a:lnTo>
                        <a:lnTo>
                          <a:pt x="54" y="115"/>
                        </a:lnTo>
                        <a:lnTo>
                          <a:pt x="49" y="106"/>
                        </a:lnTo>
                        <a:lnTo>
                          <a:pt x="48" y="99"/>
                        </a:lnTo>
                        <a:lnTo>
                          <a:pt x="48" y="90"/>
                        </a:lnTo>
                        <a:lnTo>
                          <a:pt x="49" y="84"/>
                        </a:lnTo>
                        <a:lnTo>
                          <a:pt x="54" y="79"/>
                        </a:lnTo>
                        <a:lnTo>
                          <a:pt x="62" y="75"/>
                        </a:lnTo>
                        <a:lnTo>
                          <a:pt x="71" y="70"/>
                        </a:lnTo>
                        <a:lnTo>
                          <a:pt x="78" y="67"/>
                        </a:lnTo>
                        <a:lnTo>
                          <a:pt x="85" y="62"/>
                        </a:lnTo>
                        <a:lnTo>
                          <a:pt x="90" y="56"/>
                        </a:lnTo>
                        <a:lnTo>
                          <a:pt x="86" y="56"/>
                        </a:lnTo>
                        <a:lnTo>
                          <a:pt x="81" y="51"/>
                        </a:lnTo>
                        <a:lnTo>
                          <a:pt x="80" y="49"/>
                        </a:lnTo>
                        <a:lnTo>
                          <a:pt x="80" y="46"/>
                        </a:lnTo>
                        <a:lnTo>
                          <a:pt x="76" y="47"/>
                        </a:lnTo>
                        <a:lnTo>
                          <a:pt x="66" y="48"/>
                        </a:lnTo>
                        <a:lnTo>
                          <a:pt x="57" y="49"/>
                        </a:lnTo>
                        <a:lnTo>
                          <a:pt x="49" y="49"/>
                        </a:lnTo>
                        <a:lnTo>
                          <a:pt x="41" y="47"/>
                        </a:lnTo>
                        <a:lnTo>
                          <a:pt x="35" y="46"/>
                        </a:lnTo>
                        <a:lnTo>
                          <a:pt x="30" y="42"/>
                        </a:lnTo>
                        <a:lnTo>
                          <a:pt x="25" y="38"/>
                        </a:lnTo>
                        <a:lnTo>
                          <a:pt x="19" y="35"/>
                        </a:lnTo>
                        <a:lnTo>
                          <a:pt x="9" y="34"/>
                        </a:lnTo>
                        <a:lnTo>
                          <a:pt x="0" y="32"/>
                        </a:lnTo>
                      </a:path>
                    </a:pathLst>
                  </a:custGeom>
                  <a:solidFill>
                    <a:srgbClr val="A04000"/>
                  </a:solidFill>
                  <a:ln w="12700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26676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5248" y="2710"/>
                    <a:ext cx="96" cy="146"/>
                    <a:chOff x="5248" y="2710"/>
                    <a:chExt cx="96" cy="146"/>
                  </a:xfrm>
                </p:grpSpPr>
                <p:sp>
                  <p:nvSpPr>
                    <p:cNvPr id="26677" name="Freeform 16"/>
                    <p:cNvSpPr>
                      <a:spLocks/>
                    </p:cNvSpPr>
                    <p:nvPr/>
                  </p:nvSpPr>
                  <p:spPr bwMode="auto">
                    <a:xfrm>
                      <a:off x="5328" y="2728"/>
                      <a:ext cx="16" cy="21"/>
                    </a:xfrm>
                    <a:custGeom>
                      <a:avLst/>
                      <a:gdLst>
                        <a:gd name="T0" fmla="*/ 0 w 16"/>
                        <a:gd name="T1" fmla="*/ 15 h 21"/>
                        <a:gd name="T2" fmla="*/ 9 w 16"/>
                        <a:gd name="T3" fmla="*/ 12 h 21"/>
                        <a:gd name="T4" fmla="*/ 12 w 16"/>
                        <a:gd name="T5" fmla="*/ 6 h 21"/>
                        <a:gd name="T6" fmla="*/ 14 w 16"/>
                        <a:gd name="T7" fmla="*/ 0 h 21"/>
                        <a:gd name="T8" fmla="*/ 14 w 16"/>
                        <a:gd name="T9" fmla="*/ 8 h 21"/>
                        <a:gd name="T10" fmla="*/ 11 w 16"/>
                        <a:gd name="T11" fmla="*/ 15 h 21"/>
                        <a:gd name="T12" fmla="*/ 7 w 16"/>
                        <a:gd name="T13" fmla="*/ 17 h 21"/>
                        <a:gd name="T14" fmla="*/ 11 w 16"/>
                        <a:gd name="T15" fmla="*/ 19 h 21"/>
                        <a:gd name="T16" fmla="*/ 15 w 16"/>
                        <a:gd name="T17" fmla="*/ 19 h 21"/>
                        <a:gd name="T18" fmla="*/ 11 w 16"/>
                        <a:gd name="T19" fmla="*/ 20 h 21"/>
                        <a:gd name="T20" fmla="*/ 0 w 16"/>
                        <a:gd name="T21" fmla="*/ 15 h 21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w 16"/>
                        <a:gd name="T34" fmla="*/ 0 h 21"/>
                        <a:gd name="T35" fmla="*/ 16 w 16"/>
                        <a:gd name="T36" fmla="*/ 21 h 21"/>
                      </a:gdLst>
                      <a:ahLst/>
                      <a:cxnLst>
                        <a:cxn ang="T22">
                          <a:pos x="T0" y="T1"/>
                        </a:cxn>
                        <a:cxn ang="T23">
                          <a:pos x="T2" y="T3"/>
                        </a:cxn>
                        <a:cxn ang="T24">
                          <a:pos x="T4" y="T5"/>
                        </a:cxn>
                        <a:cxn ang="T25">
                          <a:pos x="T6" y="T7"/>
                        </a:cxn>
                        <a:cxn ang="T26">
                          <a:pos x="T8" y="T9"/>
                        </a:cxn>
                        <a:cxn ang="T27">
                          <a:pos x="T10" y="T11"/>
                        </a:cxn>
                        <a:cxn ang="T28">
                          <a:pos x="T12" y="T13"/>
                        </a:cxn>
                        <a:cxn ang="T29">
                          <a:pos x="T14" y="T15"/>
                        </a:cxn>
                        <a:cxn ang="T30">
                          <a:pos x="T16" y="T17"/>
                        </a:cxn>
                        <a:cxn ang="T31">
                          <a:pos x="T18" y="T19"/>
                        </a:cxn>
                        <a:cxn ang="T32">
                          <a:pos x="T20" y="T21"/>
                        </a:cxn>
                      </a:cxnLst>
                      <a:rect l="T33" t="T34" r="T35" b="T36"/>
                      <a:pathLst>
                        <a:path w="16" h="21">
                          <a:moveTo>
                            <a:pt x="0" y="15"/>
                          </a:moveTo>
                          <a:lnTo>
                            <a:pt x="9" y="12"/>
                          </a:lnTo>
                          <a:lnTo>
                            <a:pt x="12" y="6"/>
                          </a:lnTo>
                          <a:lnTo>
                            <a:pt x="14" y="0"/>
                          </a:lnTo>
                          <a:lnTo>
                            <a:pt x="14" y="8"/>
                          </a:lnTo>
                          <a:lnTo>
                            <a:pt x="11" y="15"/>
                          </a:lnTo>
                          <a:lnTo>
                            <a:pt x="7" y="17"/>
                          </a:lnTo>
                          <a:lnTo>
                            <a:pt x="11" y="19"/>
                          </a:lnTo>
                          <a:lnTo>
                            <a:pt x="15" y="19"/>
                          </a:lnTo>
                          <a:lnTo>
                            <a:pt x="11" y="20"/>
                          </a:lnTo>
                          <a:lnTo>
                            <a:pt x="0" y="15"/>
                          </a:lnTo>
                        </a:path>
                      </a:pathLst>
                    </a:custGeom>
                    <a:solidFill>
                      <a:srgbClr val="60402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678" name="Freeform 17"/>
                    <p:cNvSpPr>
                      <a:spLocks/>
                    </p:cNvSpPr>
                    <p:nvPr/>
                  </p:nvSpPr>
                  <p:spPr bwMode="auto">
                    <a:xfrm>
                      <a:off x="5305" y="2817"/>
                      <a:ext cx="8" cy="5"/>
                    </a:xfrm>
                    <a:custGeom>
                      <a:avLst/>
                      <a:gdLst>
                        <a:gd name="T0" fmla="*/ 0 w 8"/>
                        <a:gd name="T1" fmla="*/ 3 h 5"/>
                        <a:gd name="T2" fmla="*/ 3 w 8"/>
                        <a:gd name="T3" fmla="*/ 2 h 5"/>
                        <a:gd name="T4" fmla="*/ 7 w 8"/>
                        <a:gd name="T5" fmla="*/ 0 h 5"/>
                        <a:gd name="T6" fmla="*/ 5 w 8"/>
                        <a:gd name="T7" fmla="*/ 4 h 5"/>
                        <a:gd name="T8" fmla="*/ 0 w 8"/>
                        <a:gd name="T9" fmla="*/ 3 h 5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8"/>
                        <a:gd name="T16" fmla="*/ 0 h 5"/>
                        <a:gd name="T17" fmla="*/ 8 w 8"/>
                        <a:gd name="T18" fmla="*/ 5 h 5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8" h="5">
                          <a:moveTo>
                            <a:pt x="0" y="3"/>
                          </a:moveTo>
                          <a:lnTo>
                            <a:pt x="3" y="2"/>
                          </a:lnTo>
                          <a:lnTo>
                            <a:pt x="7" y="0"/>
                          </a:lnTo>
                          <a:lnTo>
                            <a:pt x="5" y="4"/>
                          </a:lnTo>
                          <a:lnTo>
                            <a:pt x="0" y="3"/>
                          </a:lnTo>
                        </a:path>
                      </a:pathLst>
                    </a:custGeom>
                    <a:solidFill>
                      <a:srgbClr val="60402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679" name="Freeform 18"/>
                    <p:cNvSpPr>
                      <a:spLocks/>
                    </p:cNvSpPr>
                    <p:nvPr/>
                  </p:nvSpPr>
                  <p:spPr bwMode="auto">
                    <a:xfrm>
                      <a:off x="5297" y="2822"/>
                      <a:ext cx="25" cy="18"/>
                    </a:xfrm>
                    <a:custGeom>
                      <a:avLst/>
                      <a:gdLst>
                        <a:gd name="T0" fmla="*/ 6 w 25"/>
                        <a:gd name="T1" fmla="*/ 0 h 18"/>
                        <a:gd name="T2" fmla="*/ 11 w 25"/>
                        <a:gd name="T3" fmla="*/ 6 h 18"/>
                        <a:gd name="T4" fmla="*/ 18 w 25"/>
                        <a:gd name="T5" fmla="*/ 8 h 18"/>
                        <a:gd name="T6" fmla="*/ 24 w 25"/>
                        <a:gd name="T7" fmla="*/ 9 h 18"/>
                        <a:gd name="T8" fmla="*/ 18 w 25"/>
                        <a:gd name="T9" fmla="*/ 11 h 18"/>
                        <a:gd name="T10" fmla="*/ 12 w 25"/>
                        <a:gd name="T11" fmla="*/ 9 h 18"/>
                        <a:gd name="T12" fmla="*/ 8 w 25"/>
                        <a:gd name="T13" fmla="*/ 8 h 18"/>
                        <a:gd name="T14" fmla="*/ 6 w 25"/>
                        <a:gd name="T15" fmla="*/ 14 h 18"/>
                        <a:gd name="T16" fmla="*/ 0 w 25"/>
                        <a:gd name="T17" fmla="*/ 17 h 18"/>
                        <a:gd name="T18" fmla="*/ 3 w 25"/>
                        <a:gd name="T19" fmla="*/ 13 h 18"/>
                        <a:gd name="T20" fmla="*/ 4 w 25"/>
                        <a:gd name="T21" fmla="*/ 9 h 18"/>
                        <a:gd name="T22" fmla="*/ 3 w 25"/>
                        <a:gd name="T23" fmla="*/ 6 h 18"/>
                        <a:gd name="T24" fmla="*/ 6 w 25"/>
                        <a:gd name="T25" fmla="*/ 0 h 18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60000 65536"/>
                        <a:gd name="T37" fmla="*/ 0 60000 65536"/>
                        <a:gd name="T38" fmla="*/ 0 60000 65536"/>
                        <a:gd name="T39" fmla="*/ 0 w 25"/>
                        <a:gd name="T40" fmla="*/ 0 h 18"/>
                        <a:gd name="T41" fmla="*/ 25 w 25"/>
                        <a:gd name="T42" fmla="*/ 18 h 18"/>
                      </a:gdLst>
                      <a:ahLst/>
                      <a:cxnLst>
                        <a:cxn ang="T26">
                          <a:pos x="T0" y="T1"/>
                        </a:cxn>
                        <a:cxn ang="T27">
                          <a:pos x="T2" y="T3"/>
                        </a:cxn>
                        <a:cxn ang="T28">
                          <a:pos x="T4" y="T5"/>
                        </a:cxn>
                        <a:cxn ang="T29">
                          <a:pos x="T6" y="T7"/>
                        </a:cxn>
                        <a:cxn ang="T30">
                          <a:pos x="T8" y="T9"/>
                        </a:cxn>
                        <a:cxn ang="T31">
                          <a:pos x="T10" y="T11"/>
                        </a:cxn>
                        <a:cxn ang="T32">
                          <a:pos x="T12" y="T13"/>
                        </a:cxn>
                        <a:cxn ang="T33">
                          <a:pos x="T14" y="T15"/>
                        </a:cxn>
                        <a:cxn ang="T34">
                          <a:pos x="T16" y="T17"/>
                        </a:cxn>
                        <a:cxn ang="T35">
                          <a:pos x="T18" y="T19"/>
                        </a:cxn>
                        <a:cxn ang="T36">
                          <a:pos x="T20" y="T21"/>
                        </a:cxn>
                        <a:cxn ang="T37">
                          <a:pos x="T22" y="T23"/>
                        </a:cxn>
                        <a:cxn ang="T38">
                          <a:pos x="T24" y="T25"/>
                        </a:cxn>
                      </a:cxnLst>
                      <a:rect l="T39" t="T40" r="T41" b="T42"/>
                      <a:pathLst>
                        <a:path w="25" h="18">
                          <a:moveTo>
                            <a:pt x="6" y="0"/>
                          </a:moveTo>
                          <a:lnTo>
                            <a:pt x="11" y="6"/>
                          </a:lnTo>
                          <a:lnTo>
                            <a:pt x="18" y="8"/>
                          </a:lnTo>
                          <a:lnTo>
                            <a:pt x="24" y="9"/>
                          </a:lnTo>
                          <a:lnTo>
                            <a:pt x="18" y="11"/>
                          </a:lnTo>
                          <a:lnTo>
                            <a:pt x="12" y="9"/>
                          </a:lnTo>
                          <a:lnTo>
                            <a:pt x="8" y="8"/>
                          </a:lnTo>
                          <a:lnTo>
                            <a:pt x="6" y="14"/>
                          </a:lnTo>
                          <a:lnTo>
                            <a:pt x="0" y="17"/>
                          </a:lnTo>
                          <a:lnTo>
                            <a:pt x="3" y="13"/>
                          </a:lnTo>
                          <a:lnTo>
                            <a:pt x="4" y="9"/>
                          </a:lnTo>
                          <a:lnTo>
                            <a:pt x="3" y="6"/>
                          </a:lnTo>
                          <a:lnTo>
                            <a:pt x="6" y="0"/>
                          </a:lnTo>
                        </a:path>
                      </a:pathLst>
                    </a:custGeom>
                    <a:solidFill>
                      <a:srgbClr val="60402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680" name="Freeform 19"/>
                    <p:cNvSpPr>
                      <a:spLocks/>
                    </p:cNvSpPr>
                    <p:nvPr/>
                  </p:nvSpPr>
                  <p:spPr bwMode="auto">
                    <a:xfrm>
                      <a:off x="5310" y="2844"/>
                      <a:ext cx="20" cy="12"/>
                    </a:xfrm>
                    <a:custGeom>
                      <a:avLst/>
                      <a:gdLst>
                        <a:gd name="T0" fmla="*/ 0 w 20"/>
                        <a:gd name="T1" fmla="*/ 7 h 12"/>
                        <a:gd name="T2" fmla="*/ 10 w 20"/>
                        <a:gd name="T3" fmla="*/ 5 h 12"/>
                        <a:gd name="T4" fmla="*/ 14 w 20"/>
                        <a:gd name="T5" fmla="*/ 2 h 12"/>
                        <a:gd name="T6" fmla="*/ 17 w 20"/>
                        <a:gd name="T7" fmla="*/ 0 h 12"/>
                        <a:gd name="T8" fmla="*/ 14 w 20"/>
                        <a:gd name="T9" fmla="*/ 4 h 12"/>
                        <a:gd name="T10" fmla="*/ 13 w 20"/>
                        <a:gd name="T11" fmla="*/ 7 h 12"/>
                        <a:gd name="T12" fmla="*/ 16 w 20"/>
                        <a:gd name="T13" fmla="*/ 8 h 12"/>
                        <a:gd name="T14" fmla="*/ 19 w 20"/>
                        <a:gd name="T15" fmla="*/ 9 h 12"/>
                        <a:gd name="T16" fmla="*/ 14 w 20"/>
                        <a:gd name="T17" fmla="*/ 10 h 12"/>
                        <a:gd name="T18" fmla="*/ 13 w 20"/>
                        <a:gd name="T19" fmla="*/ 11 h 12"/>
                        <a:gd name="T20" fmla="*/ 10 w 20"/>
                        <a:gd name="T21" fmla="*/ 10 h 12"/>
                        <a:gd name="T22" fmla="*/ 8 w 20"/>
                        <a:gd name="T23" fmla="*/ 8 h 12"/>
                        <a:gd name="T24" fmla="*/ 0 w 20"/>
                        <a:gd name="T25" fmla="*/ 7 h 12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60000 65536"/>
                        <a:gd name="T37" fmla="*/ 0 60000 65536"/>
                        <a:gd name="T38" fmla="*/ 0 60000 65536"/>
                        <a:gd name="T39" fmla="*/ 0 w 20"/>
                        <a:gd name="T40" fmla="*/ 0 h 12"/>
                        <a:gd name="T41" fmla="*/ 20 w 20"/>
                        <a:gd name="T42" fmla="*/ 12 h 12"/>
                      </a:gdLst>
                      <a:ahLst/>
                      <a:cxnLst>
                        <a:cxn ang="T26">
                          <a:pos x="T0" y="T1"/>
                        </a:cxn>
                        <a:cxn ang="T27">
                          <a:pos x="T2" y="T3"/>
                        </a:cxn>
                        <a:cxn ang="T28">
                          <a:pos x="T4" y="T5"/>
                        </a:cxn>
                        <a:cxn ang="T29">
                          <a:pos x="T6" y="T7"/>
                        </a:cxn>
                        <a:cxn ang="T30">
                          <a:pos x="T8" y="T9"/>
                        </a:cxn>
                        <a:cxn ang="T31">
                          <a:pos x="T10" y="T11"/>
                        </a:cxn>
                        <a:cxn ang="T32">
                          <a:pos x="T12" y="T13"/>
                        </a:cxn>
                        <a:cxn ang="T33">
                          <a:pos x="T14" y="T15"/>
                        </a:cxn>
                        <a:cxn ang="T34">
                          <a:pos x="T16" y="T17"/>
                        </a:cxn>
                        <a:cxn ang="T35">
                          <a:pos x="T18" y="T19"/>
                        </a:cxn>
                        <a:cxn ang="T36">
                          <a:pos x="T20" y="T21"/>
                        </a:cxn>
                        <a:cxn ang="T37">
                          <a:pos x="T22" y="T23"/>
                        </a:cxn>
                        <a:cxn ang="T38">
                          <a:pos x="T24" y="T25"/>
                        </a:cxn>
                      </a:cxnLst>
                      <a:rect l="T39" t="T40" r="T41" b="T42"/>
                      <a:pathLst>
                        <a:path w="20" h="12">
                          <a:moveTo>
                            <a:pt x="0" y="7"/>
                          </a:moveTo>
                          <a:lnTo>
                            <a:pt x="10" y="5"/>
                          </a:lnTo>
                          <a:lnTo>
                            <a:pt x="14" y="2"/>
                          </a:lnTo>
                          <a:lnTo>
                            <a:pt x="17" y="0"/>
                          </a:lnTo>
                          <a:lnTo>
                            <a:pt x="14" y="4"/>
                          </a:lnTo>
                          <a:lnTo>
                            <a:pt x="13" y="7"/>
                          </a:lnTo>
                          <a:lnTo>
                            <a:pt x="16" y="8"/>
                          </a:lnTo>
                          <a:lnTo>
                            <a:pt x="19" y="9"/>
                          </a:lnTo>
                          <a:lnTo>
                            <a:pt x="14" y="10"/>
                          </a:lnTo>
                          <a:lnTo>
                            <a:pt x="13" y="11"/>
                          </a:lnTo>
                          <a:lnTo>
                            <a:pt x="10" y="10"/>
                          </a:lnTo>
                          <a:lnTo>
                            <a:pt x="8" y="8"/>
                          </a:lnTo>
                          <a:lnTo>
                            <a:pt x="0" y="7"/>
                          </a:lnTo>
                        </a:path>
                      </a:pathLst>
                    </a:custGeom>
                    <a:solidFill>
                      <a:srgbClr val="60402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681" name="Freeform 20"/>
                    <p:cNvSpPr>
                      <a:spLocks/>
                    </p:cNvSpPr>
                    <p:nvPr/>
                  </p:nvSpPr>
                  <p:spPr bwMode="auto">
                    <a:xfrm>
                      <a:off x="5248" y="2710"/>
                      <a:ext cx="20" cy="13"/>
                    </a:xfrm>
                    <a:custGeom>
                      <a:avLst/>
                      <a:gdLst>
                        <a:gd name="T0" fmla="*/ 0 w 20"/>
                        <a:gd name="T1" fmla="*/ 4 h 13"/>
                        <a:gd name="T2" fmla="*/ 8 w 20"/>
                        <a:gd name="T3" fmla="*/ 5 h 13"/>
                        <a:gd name="T4" fmla="*/ 11 w 20"/>
                        <a:gd name="T5" fmla="*/ 7 h 13"/>
                        <a:gd name="T6" fmla="*/ 12 w 20"/>
                        <a:gd name="T7" fmla="*/ 10 h 13"/>
                        <a:gd name="T8" fmla="*/ 14 w 20"/>
                        <a:gd name="T9" fmla="*/ 12 h 13"/>
                        <a:gd name="T10" fmla="*/ 18 w 20"/>
                        <a:gd name="T11" fmla="*/ 10 h 13"/>
                        <a:gd name="T12" fmla="*/ 19 w 20"/>
                        <a:gd name="T13" fmla="*/ 5 h 13"/>
                        <a:gd name="T14" fmla="*/ 18 w 20"/>
                        <a:gd name="T15" fmla="*/ 0 h 13"/>
                        <a:gd name="T16" fmla="*/ 15 w 20"/>
                        <a:gd name="T17" fmla="*/ 0 h 13"/>
                        <a:gd name="T18" fmla="*/ 15 w 20"/>
                        <a:gd name="T19" fmla="*/ 2 h 13"/>
                        <a:gd name="T20" fmla="*/ 15 w 20"/>
                        <a:gd name="T21" fmla="*/ 6 h 13"/>
                        <a:gd name="T22" fmla="*/ 11 w 20"/>
                        <a:gd name="T23" fmla="*/ 3 h 13"/>
                        <a:gd name="T24" fmla="*/ 7 w 20"/>
                        <a:gd name="T25" fmla="*/ 1 h 13"/>
                        <a:gd name="T26" fmla="*/ 0 w 20"/>
                        <a:gd name="T27" fmla="*/ 4 h 13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w 20"/>
                        <a:gd name="T43" fmla="*/ 0 h 13"/>
                        <a:gd name="T44" fmla="*/ 20 w 20"/>
                        <a:gd name="T45" fmla="*/ 13 h 13"/>
                      </a:gdLst>
                      <a:ahLst/>
                      <a:cxnLst>
                        <a:cxn ang="T28">
                          <a:pos x="T0" y="T1"/>
                        </a:cxn>
                        <a:cxn ang="T29">
                          <a:pos x="T2" y="T3"/>
                        </a:cxn>
                        <a:cxn ang="T30">
                          <a:pos x="T4" y="T5"/>
                        </a:cxn>
                        <a:cxn ang="T31">
                          <a:pos x="T6" y="T7"/>
                        </a:cxn>
                        <a:cxn ang="T32">
                          <a:pos x="T8" y="T9"/>
                        </a:cxn>
                        <a:cxn ang="T33">
                          <a:pos x="T10" y="T11"/>
                        </a:cxn>
                        <a:cxn ang="T34">
                          <a:pos x="T12" y="T13"/>
                        </a:cxn>
                        <a:cxn ang="T35">
                          <a:pos x="T14" y="T15"/>
                        </a:cxn>
                        <a:cxn ang="T36">
                          <a:pos x="T16" y="T17"/>
                        </a:cxn>
                        <a:cxn ang="T37">
                          <a:pos x="T18" y="T19"/>
                        </a:cxn>
                        <a:cxn ang="T38">
                          <a:pos x="T20" y="T21"/>
                        </a:cxn>
                        <a:cxn ang="T39">
                          <a:pos x="T22" y="T23"/>
                        </a:cxn>
                        <a:cxn ang="T40">
                          <a:pos x="T24" y="T25"/>
                        </a:cxn>
                        <a:cxn ang="T41">
                          <a:pos x="T26" y="T27"/>
                        </a:cxn>
                      </a:cxnLst>
                      <a:rect l="T42" t="T43" r="T44" b="T45"/>
                      <a:pathLst>
                        <a:path w="20" h="13">
                          <a:moveTo>
                            <a:pt x="0" y="4"/>
                          </a:moveTo>
                          <a:lnTo>
                            <a:pt x="8" y="5"/>
                          </a:lnTo>
                          <a:lnTo>
                            <a:pt x="11" y="7"/>
                          </a:lnTo>
                          <a:lnTo>
                            <a:pt x="12" y="10"/>
                          </a:lnTo>
                          <a:lnTo>
                            <a:pt x="14" y="12"/>
                          </a:lnTo>
                          <a:lnTo>
                            <a:pt x="18" y="10"/>
                          </a:lnTo>
                          <a:lnTo>
                            <a:pt x="19" y="5"/>
                          </a:lnTo>
                          <a:lnTo>
                            <a:pt x="18" y="0"/>
                          </a:lnTo>
                          <a:lnTo>
                            <a:pt x="15" y="0"/>
                          </a:lnTo>
                          <a:lnTo>
                            <a:pt x="15" y="2"/>
                          </a:lnTo>
                          <a:lnTo>
                            <a:pt x="15" y="6"/>
                          </a:lnTo>
                          <a:lnTo>
                            <a:pt x="11" y="3"/>
                          </a:lnTo>
                          <a:lnTo>
                            <a:pt x="7" y="1"/>
                          </a:lnTo>
                          <a:lnTo>
                            <a:pt x="0" y="4"/>
                          </a:lnTo>
                        </a:path>
                      </a:pathLst>
                    </a:custGeom>
                    <a:solidFill>
                      <a:srgbClr val="60402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682" name="Freeform 21"/>
                    <p:cNvSpPr>
                      <a:spLocks/>
                    </p:cNvSpPr>
                    <p:nvPr/>
                  </p:nvSpPr>
                  <p:spPr bwMode="auto">
                    <a:xfrm>
                      <a:off x="5263" y="2724"/>
                      <a:ext cx="16" cy="6"/>
                    </a:xfrm>
                    <a:custGeom>
                      <a:avLst/>
                      <a:gdLst>
                        <a:gd name="T0" fmla="*/ 0 w 16"/>
                        <a:gd name="T1" fmla="*/ 0 h 6"/>
                        <a:gd name="T2" fmla="*/ 7 w 16"/>
                        <a:gd name="T3" fmla="*/ 5 h 6"/>
                        <a:gd name="T4" fmla="*/ 12 w 16"/>
                        <a:gd name="T5" fmla="*/ 5 h 6"/>
                        <a:gd name="T6" fmla="*/ 15 w 16"/>
                        <a:gd name="T7" fmla="*/ 2 h 6"/>
                        <a:gd name="T8" fmla="*/ 10 w 16"/>
                        <a:gd name="T9" fmla="*/ 3 h 6"/>
                        <a:gd name="T10" fmla="*/ 6 w 16"/>
                        <a:gd name="T11" fmla="*/ 2 h 6"/>
                        <a:gd name="T12" fmla="*/ 0 w 16"/>
                        <a:gd name="T13" fmla="*/ 0 h 6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w 16"/>
                        <a:gd name="T22" fmla="*/ 0 h 6"/>
                        <a:gd name="T23" fmla="*/ 16 w 16"/>
                        <a:gd name="T24" fmla="*/ 6 h 6"/>
                      </a:gdLst>
                      <a:ahLst/>
                      <a:cxnLst>
                        <a:cxn ang="T14">
                          <a:pos x="T0" y="T1"/>
                        </a:cxn>
                        <a:cxn ang="T15">
                          <a:pos x="T2" y="T3"/>
                        </a:cxn>
                        <a:cxn ang="T16">
                          <a:pos x="T4" y="T5"/>
                        </a:cxn>
                        <a:cxn ang="T17">
                          <a:pos x="T6" y="T7"/>
                        </a:cxn>
                        <a:cxn ang="T18">
                          <a:pos x="T8" y="T9"/>
                        </a:cxn>
                        <a:cxn ang="T19">
                          <a:pos x="T10" y="T11"/>
                        </a:cxn>
                        <a:cxn ang="T20">
                          <a:pos x="T12" y="T13"/>
                        </a:cxn>
                      </a:cxnLst>
                      <a:rect l="T21" t="T22" r="T23" b="T24"/>
                      <a:pathLst>
                        <a:path w="16" h="6">
                          <a:moveTo>
                            <a:pt x="0" y="0"/>
                          </a:moveTo>
                          <a:lnTo>
                            <a:pt x="7" y="5"/>
                          </a:lnTo>
                          <a:lnTo>
                            <a:pt x="12" y="5"/>
                          </a:lnTo>
                          <a:lnTo>
                            <a:pt x="15" y="2"/>
                          </a:lnTo>
                          <a:lnTo>
                            <a:pt x="10" y="3"/>
                          </a:lnTo>
                          <a:lnTo>
                            <a:pt x="6" y="2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60402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</p:grpSp>
          <p:grpSp>
            <p:nvGrpSpPr>
              <p:cNvPr id="26670" name="Group 22"/>
              <p:cNvGrpSpPr>
                <a:grpSpLocks/>
              </p:cNvGrpSpPr>
              <p:nvPr/>
            </p:nvGrpSpPr>
            <p:grpSpPr bwMode="auto">
              <a:xfrm>
                <a:off x="5229" y="2756"/>
                <a:ext cx="42" cy="34"/>
                <a:chOff x="5229" y="2756"/>
                <a:chExt cx="42" cy="34"/>
              </a:xfrm>
            </p:grpSpPr>
            <p:sp>
              <p:nvSpPr>
                <p:cNvPr id="26671" name="Freeform 23"/>
                <p:cNvSpPr>
                  <a:spLocks/>
                </p:cNvSpPr>
                <p:nvPr/>
              </p:nvSpPr>
              <p:spPr bwMode="auto">
                <a:xfrm>
                  <a:off x="5245" y="2756"/>
                  <a:ext cx="26" cy="18"/>
                </a:xfrm>
                <a:custGeom>
                  <a:avLst/>
                  <a:gdLst>
                    <a:gd name="T0" fmla="*/ 0 w 26"/>
                    <a:gd name="T1" fmla="*/ 0 h 18"/>
                    <a:gd name="T2" fmla="*/ 8 w 26"/>
                    <a:gd name="T3" fmla="*/ 1 h 18"/>
                    <a:gd name="T4" fmla="*/ 17 w 26"/>
                    <a:gd name="T5" fmla="*/ 4 h 18"/>
                    <a:gd name="T6" fmla="*/ 23 w 26"/>
                    <a:gd name="T7" fmla="*/ 10 h 18"/>
                    <a:gd name="T8" fmla="*/ 25 w 26"/>
                    <a:gd name="T9" fmla="*/ 17 h 1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6"/>
                    <a:gd name="T16" fmla="*/ 0 h 18"/>
                    <a:gd name="T17" fmla="*/ 26 w 26"/>
                    <a:gd name="T18" fmla="*/ 18 h 1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6" h="18">
                      <a:moveTo>
                        <a:pt x="0" y="0"/>
                      </a:moveTo>
                      <a:lnTo>
                        <a:pt x="8" y="1"/>
                      </a:lnTo>
                      <a:lnTo>
                        <a:pt x="17" y="4"/>
                      </a:lnTo>
                      <a:lnTo>
                        <a:pt x="23" y="10"/>
                      </a:lnTo>
                      <a:lnTo>
                        <a:pt x="25" y="17"/>
                      </a:lnTo>
                    </a:path>
                  </a:pathLst>
                </a:custGeom>
                <a:noFill/>
                <a:ln w="25400" cap="rnd">
                  <a:solidFill>
                    <a:srgbClr val="A04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72" name="Freeform 24"/>
                <p:cNvSpPr>
                  <a:spLocks/>
                </p:cNvSpPr>
                <p:nvPr/>
              </p:nvSpPr>
              <p:spPr bwMode="auto">
                <a:xfrm>
                  <a:off x="5229" y="2770"/>
                  <a:ext cx="16" cy="20"/>
                </a:xfrm>
                <a:custGeom>
                  <a:avLst/>
                  <a:gdLst>
                    <a:gd name="T0" fmla="*/ 15 w 16"/>
                    <a:gd name="T1" fmla="*/ 0 h 20"/>
                    <a:gd name="T2" fmla="*/ 12 w 16"/>
                    <a:gd name="T3" fmla="*/ 0 h 20"/>
                    <a:gd name="T4" fmla="*/ 8 w 16"/>
                    <a:gd name="T5" fmla="*/ 2 h 20"/>
                    <a:gd name="T6" fmla="*/ 5 w 16"/>
                    <a:gd name="T7" fmla="*/ 6 h 20"/>
                    <a:gd name="T8" fmla="*/ 1 w 16"/>
                    <a:gd name="T9" fmla="*/ 10 h 20"/>
                    <a:gd name="T10" fmla="*/ 0 w 16"/>
                    <a:gd name="T11" fmla="*/ 15 h 20"/>
                    <a:gd name="T12" fmla="*/ 0 w 16"/>
                    <a:gd name="T13" fmla="*/ 19 h 20"/>
                    <a:gd name="T14" fmla="*/ 3 w 16"/>
                    <a:gd name="T15" fmla="*/ 18 h 20"/>
                    <a:gd name="T16" fmla="*/ 7 w 16"/>
                    <a:gd name="T17" fmla="*/ 17 h 20"/>
                    <a:gd name="T18" fmla="*/ 11 w 16"/>
                    <a:gd name="T19" fmla="*/ 14 h 20"/>
                    <a:gd name="T20" fmla="*/ 14 w 16"/>
                    <a:gd name="T21" fmla="*/ 10 h 20"/>
                    <a:gd name="T22" fmla="*/ 15 w 16"/>
                    <a:gd name="T23" fmla="*/ 4 h 20"/>
                    <a:gd name="T24" fmla="*/ 15 w 16"/>
                    <a:gd name="T25" fmla="*/ 0 h 20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16"/>
                    <a:gd name="T40" fmla="*/ 0 h 20"/>
                    <a:gd name="T41" fmla="*/ 16 w 16"/>
                    <a:gd name="T42" fmla="*/ 20 h 20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16" h="20">
                      <a:moveTo>
                        <a:pt x="15" y="0"/>
                      </a:moveTo>
                      <a:lnTo>
                        <a:pt x="12" y="0"/>
                      </a:lnTo>
                      <a:lnTo>
                        <a:pt x="8" y="2"/>
                      </a:lnTo>
                      <a:lnTo>
                        <a:pt x="5" y="6"/>
                      </a:lnTo>
                      <a:lnTo>
                        <a:pt x="1" y="10"/>
                      </a:lnTo>
                      <a:lnTo>
                        <a:pt x="0" y="15"/>
                      </a:lnTo>
                      <a:lnTo>
                        <a:pt x="0" y="19"/>
                      </a:lnTo>
                      <a:lnTo>
                        <a:pt x="3" y="18"/>
                      </a:lnTo>
                      <a:lnTo>
                        <a:pt x="7" y="17"/>
                      </a:lnTo>
                      <a:lnTo>
                        <a:pt x="11" y="14"/>
                      </a:lnTo>
                      <a:lnTo>
                        <a:pt x="14" y="10"/>
                      </a:lnTo>
                      <a:lnTo>
                        <a:pt x="15" y="4"/>
                      </a:lnTo>
                      <a:lnTo>
                        <a:pt x="15" y="0"/>
                      </a:lnTo>
                    </a:path>
                  </a:pathLst>
                </a:custGeom>
                <a:solidFill>
                  <a:srgbClr val="000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6631" name="Group 25"/>
            <p:cNvGrpSpPr>
              <a:grpSpLocks/>
            </p:cNvGrpSpPr>
            <p:nvPr/>
          </p:nvGrpSpPr>
          <p:grpSpPr bwMode="auto">
            <a:xfrm>
              <a:off x="5049" y="3270"/>
              <a:ext cx="204" cy="315"/>
              <a:chOff x="5049" y="3270"/>
              <a:chExt cx="204" cy="315"/>
            </a:xfrm>
          </p:grpSpPr>
          <p:grpSp>
            <p:nvGrpSpPr>
              <p:cNvPr id="26657" name="Group 26"/>
              <p:cNvGrpSpPr>
                <a:grpSpLocks/>
              </p:cNvGrpSpPr>
              <p:nvPr/>
            </p:nvGrpSpPr>
            <p:grpSpPr bwMode="auto">
              <a:xfrm>
                <a:off x="5049" y="3504"/>
                <a:ext cx="204" cy="81"/>
                <a:chOff x="5049" y="3504"/>
                <a:chExt cx="204" cy="81"/>
              </a:xfrm>
            </p:grpSpPr>
            <p:sp>
              <p:nvSpPr>
                <p:cNvPr id="26667" name="Freeform 27"/>
                <p:cNvSpPr>
                  <a:spLocks/>
                </p:cNvSpPr>
                <p:nvPr/>
              </p:nvSpPr>
              <p:spPr bwMode="auto">
                <a:xfrm>
                  <a:off x="5049" y="3556"/>
                  <a:ext cx="107" cy="28"/>
                </a:xfrm>
                <a:custGeom>
                  <a:avLst/>
                  <a:gdLst>
                    <a:gd name="T0" fmla="*/ 96 w 107"/>
                    <a:gd name="T1" fmla="*/ 0 h 28"/>
                    <a:gd name="T2" fmla="*/ 59 w 107"/>
                    <a:gd name="T3" fmla="*/ 3 h 28"/>
                    <a:gd name="T4" fmla="*/ 42 w 107"/>
                    <a:gd name="T5" fmla="*/ 12 h 28"/>
                    <a:gd name="T6" fmla="*/ 31 w 107"/>
                    <a:gd name="T7" fmla="*/ 13 h 28"/>
                    <a:gd name="T8" fmla="*/ 20 w 107"/>
                    <a:gd name="T9" fmla="*/ 15 h 28"/>
                    <a:gd name="T10" fmla="*/ 2 w 107"/>
                    <a:gd name="T11" fmla="*/ 21 h 28"/>
                    <a:gd name="T12" fmla="*/ 0 w 107"/>
                    <a:gd name="T13" fmla="*/ 22 h 28"/>
                    <a:gd name="T14" fmla="*/ 0 w 107"/>
                    <a:gd name="T15" fmla="*/ 27 h 28"/>
                    <a:gd name="T16" fmla="*/ 47 w 107"/>
                    <a:gd name="T17" fmla="*/ 27 h 28"/>
                    <a:gd name="T18" fmla="*/ 87 w 107"/>
                    <a:gd name="T19" fmla="*/ 18 h 28"/>
                    <a:gd name="T20" fmla="*/ 89 w 107"/>
                    <a:gd name="T21" fmla="*/ 22 h 28"/>
                    <a:gd name="T22" fmla="*/ 104 w 107"/>
                    <a:gd name="T23" fmla="*/ 22 h 28"/>
                    <a:gd name="T24" fmla="*/ 105 w 107"/>
                    <a:gd name="T25" fmla="*/ 19 h 28"/>
                    <a:gd name="T26" fmla="*/ 106 w 107"/>
                    <a:gd name="T27" fmla="*/ 13 h 28"/>
                    <a:gd name="T28" fmla="*/ 105 w 107"/>
                    <a:gd name="T29" fmla="*/ 8 h 28"/>
                    <a:gd name="T30" fmla="*/ 102 w 107"/>
                    <a:gd name="T31" fmla="*/ 3 h 28"/>
                    <a:gd name="T32" fmla="*/ 96 w 107"/>
                    <a:gd name="T33" fmla="*/ 0 h 28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107"/>
                    <a:gd name="T52" fmla="*/ 0 h 28"/>
                    <a:gd name="T53" fmla="*/ 107 w 107"/>
                    <a:gd name="T54" fmla="*/ 28 h 28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107" h="28">
                      <a:moveTo>
                        <a:pt x="96" y="0"/>
                      </a:moveTo>
                      <a:lnTo>
                        <a:pt x="59" y="3"/>
                      </a:lnTo>
                      <a:lnTo>
                        <a:pt x="42" y="12"/>
                      </a:lnTo>
                      <a:lnTo>
                        <a:pt x="31" y="13"/>
                      </a:lnTo>
                      <a:lnTo>
                        <a:pt x="20" y="15"/>
                      </a:lnTo>
                      <a:lnTo>
                        <a:pt x="2" y="21"/>
                      </a:lnTo>
                      <a:lnTo>
                        <a:pt x="0" y="22"/>
                      </a:lnTo>
                      <a:lnTo>
                        <a:pt x="0" y="27"/>
                      </a:lnTo>
                      <a:lnTo>
                        <a:pt x="47" y="27"/>
                      </a:lnTo>
                      <a:lnTo>
                        <a:pt x="87" y="18"/>
                      </a:lnTo>
                      <a:lnTo>
                        <a:pt x="89" y="22"/>
                      </a:lnTo>
                      <a:lnTo>
                        <a:pt x="104" y="22"/>
                      </a:lnTo>
                      <a:lnTo>
                        <a:pt x="105" y="19"/>
                      </a:lnTo>
                      <a:lnTo>
                        <a:pt x="106" y="13"/>
                      </a:lnTo>
                      <a:lnTo>
                        <a:pt x="105" y="8"/>
                      </a:lnTo>
                      <a:lnTo>
                        <a:pt x="102" y="3"/>
                      </a:lnTo>
                      <a:lnTo>
                        <a:pt x="96" y="0"/>
                      </a:lnTo>
                    </a:path>
                  </a:pathLst>
                </a:custGeom>
                <a:solidFill>
                  <a:srgbClr val="303030"/>
                </a:solid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68" name="Freeform 28"/>
                <p:cNvSpPr>
                  <a:spLocks/>
                </p:cNvSpPr>
                <p:nvPr/>
              </p:nvSpPr>
              <p:spPr bwMode="auto">
                <a:xfrm>
                  <a:off x="5173" y="3504"/>
                  <a:ext cx="80" cy="81"/>
                </a:xfrm>
                <a:custGeom>
                  <a:avLst/>
                  <a:gdLst>
                    <a:gd name="T0" fmla="*/ 36 w 80"/>
                    <a:gd name="T1" fmla="*/ 29 h 81"/>
                    <a:gd name="T2" fmla="*/ 25 w 80"/>
                    <a:gd name="T3" fmla="*/ 27 h 81"/>
                    <a:gd name="T4" fmla="*/ 21 w 80"/>
                    <a:gd name="T5" fmla="*/ 43 h 81"/>
                    <a:gd name="T6" fmla="*/ 3 w 80"/>
                    <a:gd name="T7" fmla="*/ 65 h 81"/>
                    <a:gd name="T8" fmla="*/ 0 w 80"/>
                    <a:gd name="T9" fmla="*/ 73 h 81"/>
                    <a:gd name="T10" fmla="*/ 0 w 80"/>
                    <a:gd name="T11" fmla="*/ 78 h 81"/>
                    <a:gd name="T12" fmla="*/ 2 w 80"/>
                    <a:gd name="T13" fmla="*/ 80 h 81"/>
                    <a:gd name="T14" fmla="*/ 41 w 80"/>
                    <a:gd name="T15" fmla="*/ 50 h 81"/>
                    <a:gd name="T16" fmla="*/ 62 w 80"/>
                    <a:gd name="T17" fmla="*/ 27 h 81"/>
                    <a:gd name="T18" fmla="*/ 65 w 80"/>
                    <a:gd name="T19" fmla="*/ 30 h 81"/>
                    <a:gd name="T20" fmla="*/ 79 w 80"/>
                    <a:gd name="T21" fmla="*/ 18 h 81"/>
                    <a:gd name="T22" fmla="*/ 79 w 80"/>
                    <a:gd name="T23" fmla="*/ 11 h 81"/>
                    <a:gd name="T24" fmla="*/ 77 w 80"/>
                    <a:gd name="T25" fmla="*/ 6 h 81"/>
                    <a:gd name="T26" fmla="*/ 72 w 80"/>
                    <a:gd name="T27" fmla="*/ 2 h 81"/>
                    <a:gd name="T28" fmla="*/ 66 w 80"/>
                    <a:gd name="T29" fmla="*/ 0 h 81"/>
                    <a:gd name="T30" fmla="*/ 36 w 80"/>
                    <a:gd name="T31" fmla="*/ 29 h 81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80"/>
                    <a:gd name="T49" fmla="*/ 0 h 81"/>
                    <a:gd name="T50" fmla="*/ 80 w 80"/>
                    <a:gd name="T51" fmla="*/ 81 h 81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80" h="81">
                      <a:moveTo>
                        <a:pt x="36" y="29"/>
                      </a:moveTo>
                      <a:lnTo>
                        <a:pt x="25" y="27"/>
                      </a:lnTo>
                      <a:lnTo>
                        <a:pt x="21" y="43"/>
                      </a:lnTo>
                      <a:lnTo>
                        <a:pt x="3" y="65"/>
                      </a:lnTo>
                      <a:lnTo>
                        <a:pt x="0" y="73"/>
                      </a:lnTo>
                      <a:lnTo>
                        <a:pt x="0" y="78"/>
                      </a:lnTo>
                      <a:lnTo>
                        <a:pt x="2" y="80"/>
                      </a:lnTo>
                      <a:lnTo>
                        <a:pt x="41" y="50"/>
                      </a:lnTo>
                      <a:lnTo>
                        <a:pt x="62" y="27"/>
                      </a:lnTo>
                      <a:lnTo>
                        <a:pt x="65" y="30"/>
                      </a:lnTo>
                      <a:lnTo>
                        <a:pt x="79" y="18"/>
                      </a:lnTo>
                      <a:lnTo>
                        <a:pt x="79" y="11"/>
                      </a:lnTo>
                      <a:lnTo>
                        <a:pt x="77" y="6"/>
                      </a:lnTo>
                      <a:lnTo>
                        <a:pt x="72" y="2"/>
                      </a:lnTo>
                      <a:lnTo>
                        <a:pt x="66" y="0"/>
                      </a:lnTo>
                      <a:lnTo>
                        <a:pt x="36" y="29"/>
                      </a:lnTo>
                    </a:path>
                  </a:pathLst>
                </a:custGeom>
                <a:solidFill>
                  <a:srgbClr val="303030"/>
                </a:solid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6658" name="Group 29"/>
              <p:cNvGrpSpPr>
                <a:grpSpLocks/>
              </p:cNvGrpSpPr>
              <p:nvPr/>
            </p:nvGrpSpPr>
            <p:grpSpPr bwMode="auto">
              <a:xfrm>
                <a:off x="5065" y="3270"/>
                <a:ext cx="184" cy="294"/>
                <a:chOff x="5065" y="3270"/>
                <a:chExt cx="184" cy="294"/>
              </a:xfrm>
            </p:grpSpPr>
            <p:sp>
              <p:nvSpPr>
                <p:cNvPr id="26659" name="Freeform 30"/>
                <p:cNvSpPr>
                  <a:spLocks/>
                </p:cNvSpPr>
                <p:nvPr/>
              </p:nvSpPr>
              <p:spPr bwMode="auto">
                <a:xfrm>
                  <a:off x="5065" y="3270"/>
                  <a:ext cx="184" cy="294"/>
                </a:xfrm>
                <a:custGeom>
                  <a:avLst/>
                  <a:gdLst>
                    <a:gd name="T0" fmla="*/ 16 w 184"/>
                    <a:gd name="T1" fmla="*/ 0 h 294"/>
                    <a:gd name="T2" fmla="*/ 54 w 184"/>
                    <a:gd name="T3" fmla="*/ 12 h 294"/>
                    <a:gd name="T4" fmla="*/ 70 w 184"/>
                    <a:gd name="T5" fmla="*/ 14 h 294"/>
                    <a:gd name="T6" fmla="*/ 84 w 184"/>
                    <a:gd name="T7" fmla="*/ 24 h 294"/>
                    <a:gd name="T8" fmla="*/ 103 w 184"/>
                    <a:gd name="T9" fmla="*/ 36 h 294"/>
                    <a:gd name="T10" fmla="*/ 121 w 184"/>
                    <a:gd name="T11" fmla="*/ 40 h 294"/>
                    <a:gd name="T12" fmla="*/ 135 w 184"/>
                    <a:gd name="T13" fmla="*/ 46 h 294"/>
                    <a:gd name="T14" fmla="*/ 144 w 184"/>
                    <a:gd name="T15" fmla="*/ 62 h 294"/>
                    <a:gd name="T16" fmla="*/ 147 w 184"/>
                    <a:gd name="T17" fmla="*/ 72 h 294"/>
                    <a:gd name="T18" fmla="*/ 149 w 184"/>
                    <a:gd name="T19" fmla="*/ 81 h 294"/>
                    <a:gd name="T20" fmla="*/ 148 w 184"/>
                    <a:gd name="T21" fmla="*/ 92 h 294"/>
                    <a:gd name="T22" fmla="*/ 146 w 184"/>
                    <a:gd name="T23" fmla="*/ 107 h 294"/>
                    <a:gd name="T24" fmla="*/ 147 w 184"/>
                    <a:gd name="T25" fmla="*/ 126 h 294"/>
                    <a:gd name="T26" fmla="*/ 148 w 184"/>
                    <a:gd name="T27" fmla="*/ 153 h 294"/>
                    <a:gd name="T28" fmla="*/ 154 w 184"/>
                    <a:gd name="T29" fmla="*/ 177 h 294"/>
                    <a:gd name="T30" fmla="*/ 159 w 184"/>
                    <a:gd name="T31" fmla="*/ 199 h 294"/>
                    <a:gd name="T32" fmla="*/ 171 w 184"/>
                    <a:gd name="T33" fmla="*/ 218 h 294"/>
                    <a:gd name="T34" fmla="*/ 183 w 184"/>
                    <a:gd name="T35" fmla="*/ 233 h 294"/>
                    <a:gd name="T36" fmla="*/ 165 w 184"/>
                    <a:gd name="T37" fmla="*/ 245 h 294"/>
                    <a:gd name="T38" fmla="*/ 153 w 184"/>
                    <a:gd name="T39" fmla="*/ 259 h 294"/>
                    <a:gd name="T40" fmla="*/ 133 w 184"/>
                    <a:gd name="T41" fmla="*/ 273 h 294"/>
                    <a:gd name="T42" fmla="*/ 126 w 184"/>
                    <a:gd name="T43" fmla="*/ 263 h 294"/>
                    <a:gd name="T44" fmla="*/ 123 w 184"/>
                    <a:gd name="T45" fmla="*/ 246 h 294"/>
                    <a:gd name="T46" fmla="*/ 114 w 184"/>
                    <a:gd name="T47" fmla="*/ 231 h 294"/>
                    <a:gd name="T48" fmla="*/ 107 w 184"/>
                    <a:gd name="T49" fmla="*/ 213 h 294"/>
                    <a:gd name="T50" fmla="*/ 101 w 184"/>
                    <a:gd name="T51" fmla="*/ 199 h 294"/>
                    <a:gd name="T52" fmla="*/ 93 w 184"/>
                    <a:gd name="T53" fmla="*/ 183 h 294"/>
                    <a:gd name="T54" fmla="*/ 90 w 184"/>
                    <a:gd name="T55" fmla="*/ 168 h 294"/>
                    <a:gd name="T56" fmla="*/ 89 w 184"/>
                    <a:gd name="T57" fmla="*/ 155 h 294"/>
                    <a:gd name="T58" fmla="*/ 86 w 184"/>
                    <a:gd name="T59" fmla="*/ 141 h 294"/>
                    <a:gd name="T60" fmla="*/ 82 w 184"/>
                    <a:gd name="T61" fmla="*/ 125 h 294"/>
                    <a:gd name="T62" fmla="*/ 73 w 184"/>
                    <a:gd name="T63" fmla="*/ 79 h 294"/>
                    <a:gd name="T64" fmla="*/ 72 w 184"/>
                    <a:gd name="T65" fmla="*/ 105 h 294"/>
                    <a:gd name="T66" fmla="*/ 80 w 184"/>
                    <a:gd name="T67" fmla="*/ 147 h 294"/>
                    <a:gd name="T68" fmla="*/ 82 w 184"/>
                    <a:gd name="T69" fmla="*/ 173 h 294"/>
                    <a:gd name="T70" fmla="*/ 83 w 184"/>
                    <a:gd name="T71" fmla="*/ 192 h 294"/>
                    <a:gd name="T72" fmla="*/ 86 w 184"/>
                    <a:gd name="T73" fmla="*/ 208 h 294"/>
                    <a:gd name="T74" fmla="*/ 89 w 184"/>
                    <a:gd name="T75" fmla="*/ 231 h 294"/>
                    <a:gd name="T76" fmla="*/ 90 w 184"/>
                    <a:gd name="T77" fmla="*/ 257 h 294"/>
                    <a:gd name="T78" fmla="*/ 89 w 184"/>
                    <a:gd name="T79" fmla="*/ 280 h 294"/>
                    <a:gd name="T80" fmla="*/ 84 w 184"/>
                    <a:gd name="T81" fmla="*/ 288 h 294"/>
                    <a:gd name="T82" fmla="*/ 72 w 184"/>
                    <a:gd name="T83" fmla="*/ 288 h 294"/>
                    <a:gd name="T84" fmla="*/ 60 w 184"/>
                    <a:gd name="T85" fmla="*/ 287 h 294"/>
                    <a:gd name="T86" fmla="*/ 45 w 184"/>
                    <a:gd name="T87" fmla="*/ 291 h 294"/>
                    <a:gd name="T88" fmla="*/ 32 w 184"/>
                    <a:gd name="T89" fmla="*/ 293 h 294"/>
                    <a:gd name="T90" fmla="*/ 27 w 184"/>
                    <a:gd name="T91" fmla="*/ 290 h 294"/>
                    <a:gd name="T92" fmla="*/ 25 w 184"/>
                    <a:gd name="T93" fmla="*/ 273 h 294"/>
                    <a:gd name="T94" fmla="*/ 28 w 184"/>
                    <a:gd name="T95" fmla="*/ 247 h 294"/>
                    <a:gd name="T96" fmla="*/ 30 w 184"/>
                    <a:gd name="T97" fmla="*/ 220 h 294"/>
                    <a:gd name="T98" fmla="*/ 32 w 184"/>
                    <a:gd name="T99" fmla="*/ 202 h 294"/>
                    <a:gd name="T100" fmla="*/ 29 w 184"/>
                    <a:gd name="T101" fmla="*/ 191 h 294"/>
                    <a:gd name="T102" fmla="*/ 25 w 184"/>
                    <a:gd name="T103" fmla="*/ 179 h 294"/>
                    <a:gd name="T104" fmla="*/ 22 w 184"/>
                    <a:gd name="T105" fmla="*/ 159 h 294"/>
                    <a:gd name="T106" fmla="*/ 16 w 184"/>
                    <a:gd name="T107" fmla="*/ 141 h 294"/>
                    <a:gd name="T108" fmla="*/ 7 w 184"/>
                    <a:gd name="T109" fmla="*/ 114 h 294"/>
                    <a:gd name="T110" fmla="*/ 3 w 184"/>
                    <a:gd name="T111" fmla="*/ 103 h 294"/>
                    <a:gd name="T112" fmla="*/ 0 w 184"/>
                    <a:gd name="T113" fmla="*/ 89 h 294"/>
                    <a:gd name="T114" fmla="*/ 0 w 184"/>
                    <a:gd name="T115" fmla="*/ 80 h 294"/>
                    <a:gd name="T116" fmla="*/ 0 w 184"/>
                    <a:gd name="T117" fmla="*/ 68 h 294"/>
                    <a:gd name="T118" fmla="*/ 0 w 184"/>
                    <a:gd name="T119" fmla="*/ 54 h 294"/>
                    <a:gd name="T120" fmla="*/ 3 w 184"/>
                    <a:gd name="T121" fmla="*/ 38 h 294"/>
                    <a:gd name="T122" fmla="*/ 7 w 184"/>
                    <a:gd name="T123" fmla="*/ 19 h 294"/>
                    <a:gd name="T124" fmla="*/ 16 w 184"/>
                    <a:gd name="T125" fmla="*/ 0 h 294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184"/>
                    <a:gd name="T190" fmla="*/ 0 h 294"/>
                    <a:gd name="T191" fmla="*/ 184 w 184"/>
                    <a:gd name="T192" fmla="*/ 294 h 294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184" h="294">
                      <a:moveTo>
                        <a:pt x="16" y="0"/>
                      </a:moveTo>
                      <a:lnTo>
                        <a:pt x="54" y="12"/>
                      </a:lnTo>
                      <a:lnTo>
                        <a:pt x="70" y="14"/>
                      </a:lnTo>
                      <a:lnTo>
                        <a:pt x="84" y="24"/>
                      </a:lnTo>
                      <a:lnTo>
                        <a:pt x="103" y="36"/>
                      </a:lnTo>
                      <a:lnTo>
                        <a:pt x="121" y="40"/>
                      </a:lnTo>
                      <a:lnTo>
                        <a:pt x="135" y="46"/>
                      </a:lnTo>
                      <a:lnTo>
                        <a:pt x="144" y="62"/>
                      </a:lnTo>
                      <a:lnTo>
                        <a:pt x="147" y="72"/>
                      </a:lnTo>
                      <a:lnTo>
                        <a:pt x="149" y="81"/>
                      </a:lnTo>
                      <a:lnTo>
                        <a:pt x="148" y="92"/>
                      </a:lnTo>
                      <a:lnTo>
                        <a:pt x="146" y="107"/>
                      </a:lnTo>
                      <a:lnTo>
                        <a:pt x="147" y="126"/>
                      </a:lnTo>
                      <a:lnTo>
                        <a:pt x="148" y="153"/>
                      </a:lnTo>
                      <a:lnTo>
                        <a:pt x="154" y="177"/>
                      </a:lnTo>
                      <a:lnTo>
                        <a:pt x="159" y="199"/>
                      </a:lnTo>
                      <a:lnTo>
                        <a:pt x="171" y="218"/>
                      </a:lnTo>
                      <a:lnTo>
                        <a:pt x="183" y="233"/>
                      </a:lnTo>
                      <a:lnTo>
                        <a:pt x="165" y="245"/>
                      </a:lnTo>
                      <a:lnTo>
                        <a:pt x="153" y="259"/>
                      </a:lnTo>
                      <a:lnTo>
                        <a:pt x="133" y="273"/>
                      </a:lnTo>
                      <a:lnTo>
                        <a:pt x="126" y="263"/>
                      </a:lnTo>
                      <a:lnTo>
                        <a:pt x="123" y="246"/>
                      </a:lnTo>
                      <a:lnTo>
                        <a:pt x="114" y="231"/>
                      </a:lnTo>
                      <a:lnTo>
                        <a:pt x="107" y="213"/>
                      </a:lnTo>
                      <a:lnTo>
                        <a:pt x="101" y="199"/>
                      </a:lnTo>
                      <a:lnTo>
                        <a:pt x="93" y="183"/>
                      </a:lnTo>
                      <a:lnTo>
                        <a:pt x="90" y="168"/>
                      </a:lnTo>
                      <a:lnTo>
                        <a:pt x="89" y="155"/>
                      </a:lnTo>
                      <a:lnTo>
                        <a:pt x="86" y="141"/>
                      </a:lnTo>
                      <a:lnTo>
                        <a:pt x="82" y="125"/>
                      </a:lnTo>
                      <a:lnTo>
                        <a:pt x="73" y="79"/>
                      </a:lnTo>
                      <a:lnTo>
                        <a:pt x="72" y="105"/>
                      </a:lnTo>
                      <a:lnTo>
                        <a:pt x="80" y="147"/>
                      </a:lnTo>
                      <a:lnTo>
                        <a:pt x="82" y="173"/>
                      </a:lnTo>
                      <a:lnTo>
                        <a:pt x="83" y="192"/>
                      </a:lnTo>
                      <a:lnTo>
                        <a:pt x="86" y="208"/>
                      </a:lnTo>
                      <a:lnTo>
                        <a:pt x="89" y="231"/>
                      </a:lnTo>
                      <a:lnTo>
                        <a:pt x="90" y="257"/>
                      </a:lnTo>
                      <a:lnTo>
                        <a:pt x="89" y="280"/>
                      </a:lnTo>
                      <a:lnTo>
                        <a:pt x="84" y="288"/>
                      </a:lnTo>
                      <a:lnTo>
                        <a:pt x="72" y="288"/>
                      </a:lnTo>
                      <a:lnTo>
                        <a:pt x="60" y="287"/>
                      </a:lnTo>
                      <a:lnTo>
                        <a:pt x="45" y="291"/>
                      </a:lnTo>
                      <a:lnTo>
                        <a:pt x="32" y="293"/>
                      </a:lnTo>
                      <a:lnTo>
                        <a:pt x="27" y="290"/>
                      </a:lnTo>
                      <a:lnTo>
                        <a:pt x="25" y="273"/>
                      </a:lnTo>
                      <a:lnTo>
                        <a:pt x="28" y="247"/>
                      </a:lnTo>
                      <a:lnTo>
                        <a:pt x="30" y="220"/>
                      </a:lnTo>
                      <a:lnTo>
                        <a:pt x="32" y="202"/>
                      </a:lnTo>
                      <a:lnTo>
                        <a:pt x="29" y="191"/>
                      </a:lnTo>
                      <a:lnTo>
                        <a:pt x="25" y="179"/>
                      </a:lnTo>
                      <a:lnTo>
                        <a:pt x="22" y="159"/>
                      </a:lnTo>
                      <a:lnTo>
                        <a:pt x="16" y="141"/>
                      </a:lnTo>
                      <a:lnTo>
                        <a:pt x="7" y="114"/>
                      </a:lnTo>
                      <a:lnTo>
                        <a:pt x="3" y="103"/>
                      </a:lnTo>
                      <a:lnTo>
                        <a:pt x="0" y="89"/>
                      </a:lnTo>
                      <a:lnTo>
                        <a:pt x="0" y="80"/>
                      </a:lnTo>
                      <a:lnTo>
                        <a:pt x="0" y="68"/>
                      </a:lnTo>
                      <a:lnTo>
                        <a:pt x="0" y="54"/>
                      </a:lnTo>
                      <a:lnTo>
                        <a:pt x="3" y="38"/>
                      </a:lnTo>
                      <a:lnTo>
                        <a:pt x="7" y="19"/>
                      </a:lnTo>
                      <a:lnTo>
                        <a:pt x="16" y="0"/>
                      </a:lnTo>
                    </a:path>
                  </a:pathLst>
                </a:custGeom>
                <a:solidFill>
                  <a:srgbClr val="00A080"/>
                </a:solid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6660" name="Group 31"/>
                <p:cNvGrpSpPr>
                  <a:grpSpLocks/>
                </p:cNvGrpSpPr>
                <p:nvPr/>
              </p:nvGrpSpPr>
              <p:grpSpPr bwMode="auto">
                <a:xfrm>
                  <a:off x="5071" y="3279"/>
                  <a:ext cx="145" cy="201"/>
                  <a:chOff x="5071" y="3279"/>
                  <a:chExt cx="145" cy="201"/>
                </a:xfrm>
              </p:grpSpPr>
              <p:sp>
                <p:nvSpPr>
                  <p:cNvPr id="26661" name="Freeform 32"/>
                  <p:cNvSpPr>
                    <a:spLocks/>
                  </p:cNvSpPr>
                  <p:nvPr/>
                </p:nvSpPr>
                <p:spPr bwMode="auto">
                  <a:xfrm>
                    <a:off x="5071" y="3279"/>
                    <a:ext cx="137" cy="53"/>
                  </a:xfrm>
                  <a:custGeom>
                    <a:avLst/>
                    <a:gdLst>
                      <a:gd name="T0" fmla="*/ 5 w 137"/>
                      <a:gd name="T1" fmla="*/ 0 h 53"/>
                      <a:gd name="T2" fmla="*/ 66 w 137"/>
                      <a:gd name="T3" fmla="*/ 11 h 53"/>
                      <a:gd name="T4" fmla="*/ 136 w 137"/>
                      <a:gd name="T5" fmla="*/ 49 h 53"/>
                      <a:gd name="T6" fmla="*/ 133 w 137"/>
                      <a:gd name="T7" fmla="*/ 52 h 53"/>
                      <a:gd name="T8" fmla="*/ 124 w 137"/>
                      <a:gd name="T9" fmla="*/ 47 h 53"/>
                      <a:gd name="T10" fmla="*/ 120 w 137"/>
                      <a:gd name="T11" fmla="*/ 44 h 53"/>
                      <a:gd name="T12" fmla="*/ 111 w 137"/>
                      <a:gd name="T13" fmla="*/ 40 h 53"/>
                      <a:gd name="T14" fmla="*/ 104 w 137"/>
                      <a:gd name="T15" fmla="*/ 40 h 53"/>
                      <a:gd name="T16" fmla="*/ 99 w 137"/>
                      <a:gd name="T17" fmla="*/ 40 h 53"/>
                      <a:gd name="T18" fmla="*/ 92 w 137"/>
                      <a:gd name="T19" fmla="*/ 39 h 53"/>
                      <a:gd name="T20" fmla="*/ 83 w 137"/>
                      <a:gd name="T21" fmla="*/ 38 h 53"/>
                      <a:gd name="T22" fmla="*/ 75 w 137"/>
                      <a:gd name="T23" fmla="*/ 34 h 53"/>
                      <a:gd name="T24" fmla="*/ 71 w 137"/>
                      <a:gd name="T25" fmla="*/ 31 h 53"/>
                      <a:gd name="T26" fmla="*/ 67 w 137"/>
                      <a:gd name="T27" fmla="*/ 27 h 53"/>
                      <a:gd name="T28" fmla="*/ 62 w 137"/>
                      <a:gd name="T29" fmla="*/ 20 h 53"/>
                      <a:gd name="T30" fmla="*/ 57 w 137"/>
                      <a:gd name="T31" fmla="*/ 19 h 53"/>
                      <a:gd name="T32" fmla="*/ 49 w 137"/>
                      <a:gd name="T33" fmla="*/ 16 h 53"/>
                      <a:gd name="T34" fmla="*/ 41 w 137"/>
                      <a:gd name="T35" fmla="*/ 16 h 53"/>
                      <a:gd name="T36" fmla="*/ 33 w 137"/>
                      <a:gd name="T37" fmla="*/ 17 h 53"/>
                      <a:gd name="T38" fmla="*/ 25 w 137"/>
                      <a:gd name="T39" fmla="*/ 19 h 53"/>
                      <a:gd name="T40" fmla="*/ 17 w 137"/>
                      <a:gd name="T41" fmla="*/ 16 h 53"/>
                      <a:gd name="T42" fmla="*/ 8 w 137"/>
                      <a:gd name="T43" fmla="*/ 15 h 53"/>
                      <a:gd name="T44" fmla="*/ 0 w 137"/>
                      <a:gd name="T45" fmla="*/ 19 h 53"/>
                      <a:gd name="T46" fmla="*/ 1 w 137"/>
                      <a:gd name="T47" fmla="*/ 11 h 53"/>
                      <a:gd name="T48" fmla="*/ 4 w 137"/>
                      <a:gd name="T49" fmla="*/ 6 h 53"/>
                      <a:gd name="T50" fmla="*/ 5 w 137"/>
                      <a:gd name="T51" fmla="*/ 0 h 53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w 137"/>
                      <a:gd name="T79" fmla="*/ 0 h 53"/>
                      <a:gd name="T80" fmla="*/ 137 w 137"/>
                      <a:gd name="T81" fmla="*/ 53 h 53"/>
                    </a:gdLst>
                    <a:ahLst/>
                    <a:cxnLst>
                      <a:cxn ang="T52">
                        <a:pos x="T0" y="T1"/>
                      </a:cxn>
                      <a:cxn ang="T53">
                        <a:pos x="T2" y="T3"/>
                      </a:cxn>
                      <a:cxn ang="T54">
                        <a:pos x="T4" y="T5"/>
                      </a:cxn>
                      <a:cxn ang="T55">
                        <a:pos x="T6" y="T7"/>
                      </a:cxn>
                      <a:cxn ang="T56">
                        <a:pos x="T8" y="T9"/>
                      </a:cxn>
                      <a:cxn ang="T57">
                        <a:pos x="T10" y="T11"/>
                      </a:cxn>
                      <a:cxn ang="T58">
                        <a:pos x="T12" y="T13"/>
                      </a:cxn>
                      <a:cxn ang="T59">
                        <a:pos x="T14" y="T15"/>
                      </a:cxn>
                      <a:cxn ang="T60">
                        <a:pos x="T16" y="T17"/>
                      </a:cxn>
                      <a:cxn ang="T61">
                        <a:pos x="T18" y="T19"/>
                      </a:cxn>
                      <a:cxn ang="T62">
                        <a:pos x="T20" y="T21"/>
                      </a:cxn>
                      <a:cxn ang="T63">
                        <a:pos x="T22" y="T23"/>
                      </a:cxn>
                      <a:cxn ang="T64">
                        <a:pos x="T24" y="T25"/>
                      </a:cxn>
                      <a:cxn ang="T65">
                        <a:pos x="T26" y="T27"/>
                      </a:cxn>
                      <a:cxn ang="T66">
                        <a:pos x="T28" y="T29"/>
                      </a:cxn>
                      <a:cxn ang="T67">
                        <a:pos x="T30" y="T31"/>
                      </a:cxn>
                      <a:cxn ang="T68">
                        <a:pos x="T32" y="T33"/>
                      </a:cxn>
                      <a:cxn ang="T69">
                        <a:pos x="T34" y="T35"/>
                      </a:cxn>
                      <a:cxn ang="T70">
                        <a:pos x="T36" y="T37"/>
                      </a:cxn>
                      <a:cxn ang="T71">
                        <a:pos x="T38" y="T39"/>
                      </a:cxn>
                      <a:cxn ang="T72">
                        <a:pos x="T40" y="T41"/>
                      </a:cxn>
                      <a:cxn ang="T73">
                        <a:pos x="T42" y="T43"/>
                      </a:cxn>
                      <a:cxn ang="T74">
                        <a:pos x="T44" y="T45"/>
                      </a:cxn>
                      <a:cxn ang="T75">
                        <a:pos x="T46" y="T47"/>
                      </a:cxn>
                      <a:cxn ang="T76">
                        <a:pos x="T48" y="T49"/>
                      </a:cxn>
                      <a:cxn ang="T77">
                        <a:pos x="T50" y="T51"/>
                      </a:cxn>
                    </a:cxnLst>
                    <a:rect l="T78" t="T79" r="T80" b="T81"/>
                    <a:pathLst>
                      <a:path w="137" h="53">
                        <a:moveTo>
                          <a:pt x="5" y="0"/>
                        </a:moveTo>
                        <a:lnTo>
                          <a:pt x="66" y="11"/>
                        </a:lnTo>
                        <a:lnTo>
                          <a:pt x="136" y="49"/>
                        </a:lnTo>
                        <a:lnTo>
                          <a:pt x="133" y="52"/>
                        </a:lnTo>
                        <a:lnTo>
                          <a:pt x="124" y="47"/>
                        </a:lnTo>
                        <a:lnTo>
                          <a:pt x="120" y="44"/>
                        </a:lnTo>
                        <a:lnTo>
                          <a:pt x="111" y="40"/>
                        </a:lnTo>
                        <a:lnTo>
                          <a:pt x="104" y="40"/>
                        </a:lnTo>
                        <a:lnTo>
                          <a:pt x="99" y="40"/>
                        </a:lnTo>
                        <a:lnTo>
                          <a:pt x="92" y="39"/>
                        </a:lnTo>
                        <a:lnTo>
                          <a:pt x="83" y="38"/>
                        </a:lnTo>
                        <a:lnTo>
                          <a:pt x="75" y="34"/>
                        </a:lnTo>
                        <a:lnTo>
                          <a:pt x="71" y="31"/>
                        </a:lnTo>
                        <a:lnTo>
                          <a:pt x="67" y="27"/>
                        </a:lnTo>
                        <a:lnTo>
                          <a:pt x="62" y="20"/>
                        </a:lnTo>
                        <a:lnTo>
                          <a:pt x="57" y="19"/>
                        </a:lnTo>
                        <a:lnTo>
                          <a:pt x="49" y="16"/>
                        </a:lnTo>
                        <a:lnTo>
                          <a:pt x="41" y="16"/>
                        </a:lnTo>
                        <a:lnTo>
                          <a:pt x="33" y="17"/>
                        </a:lnTo>
                        <a:lnTo>
                          <a:pt x="25" y="19"/>
                        </a:lnTo>
                        <a:lnTo>
                          <a:pt x="17" y="16"/>
                        </a:lnTo>
                        <a:lnTo>
                          <a:pt x="8" y="15"/>
                        </a:lnTo>
                        <a:lnTo>
                          <a:pt x="0" y="19"/>
                        </a:lnTo>
                        <a:lnTo>
                          <a:pt x="1" y="11"/>
                        </a:lnTo>
                        <a:lnTo>
                          <a:pt x="4" y="6"/>
                        </a:lnTo>
                        <a:lnTo>
                          <a:pt x="5" y="0"/>
                        </a:lnTo>
                      </a:path>
                    </a:pathLst>
                  </a:custGeom>
                  <a:solidFill>
                    <a:srgbClr val="006060"/>
                  </a:solidFill>
                  <a:ln w="12700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62" name="Freeform 33"/>
                  <p:cNvSpPr>
                    <a:spLocks/>
                  </p:cNvSpPr>
                  <p:nvPr/>
                </p:nvSpPr>
                <p:spPr bwMode="auto">
                  <a:xfrm>
                    <a:off x="5095" y="3463"/>
                    <a:ext cx="16" cy="8"/>
                  </a:xfrm>
                  <a:custGeom>
                    <a:avLst/>
                    <a:gdLst>
                      <a:gd name="T0" fmla="*/ 0 w 16"/>
                      <a:gd name="T1" fmla="*/ 7 h 8"/>
                      <a:gd name="T2" fmla="*/ 8 w 16"/>
                      <a:gd name="T3" fmla="*/ 6 h 8"/>
                      <a:gd name="T4" fmla="*/ 11 w 16"/>
                      <a:gd name="T5" fmla="*/ 4 h 8"/>
                      <a:gd name="T6" fmla="*/ 15 w 16"/>
                      <a:gd name="T7" fmla="*/ 0 h 8"/>
                      <a:gd name="T8" fmla="*/ 7 w 16"/>
                      <a:gd name="T9" fmla="*/ 5 h 8"/>
                      <a:gd name="T10" fmla="*/ 0 w 16"/>
                      <a:gd name="T11" fmla="*/ 7 h 8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6"/>
                      <a:gd name="T19" fmla="*/ 0 h 8"/>
                      <a:gd name="T20" fmla="*/ 16 w 16"/>
                      <a:gd name="T21" fmla="*/ 8 h 8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6" h="8">
                        <a:moveTo>
                          <a:pt x="0" y="7"/>
                        </a:moveTo>
                        <a:lnTo>
                          <a:pt x="8" y="6"/>
                        </a:lnTo>
                        <a:lnTo>
                          <a:pt x="11" y="4"/>
                        </a:lnTo>
                        <a:lnTo>
                          <a:pt x="15" y="0"/>
                        </a:lnTo>
                        <a:lnTo>
                          <a:pt x="7" y="5"/>
                        </a:lnTo>
                        <a:lnTo>
                          <a:pt x="0" y="7"/>
                        </a:lnTo>
                      </a:path>
                    </a:pathLst>
                  </a:custGeom>
                  <a:solidFill>
                    <a:srgbClr val="006060"/>
                  </a:solidFill>
                  <a:ln w="12700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26663" name="Group 34"/>
                  <p:cNvGrpSpPr>
                    <a:grpSpLocks/>
                  </p:cNvGrpSpPr>
                  <p:nvPr/>
                </p:nvGrpSpPr>
                <p:grpSpPr bwMode="auto">
                  <a:xfrm>
                    <a:off x="5204" y="3431"/>
                    <a:ext cx="12" cy="25"/>
                    <a:chOff x="5204" y="3431"/>
                    <a:chExt cx="12" cy="25"/>
                  </a:xfrm>
                </p:grpSpPr>
                <p:sp>
                  <p:nvSpPr>
                    <p:cNvPr id="26665" name="Freeform 35"/>
                    <p:cNvSpPr>
                      <a:spLocks/>
                    </p:cNvSpPr>
                    <p:nvPr/>
                  </p:nvSpPr>
                  <p:spPr bwMode="auto">
                    <a:xfrm>
                      <a:off x="5204" y="3431"/>
                      <a:ext cx="11" cy="15"/>
                    </a:xfrm>
                    <a:custGeom>
                      <a:avLst/>
                      <a:gdLst>
                        <a:gd name="T0" fmla="*/ 10 w 11"/>
                        <a:gd name="T1" fmla="*/ 0 h 15"/>
                        <a:gd name="T2" fmla="*/ 7 w 11"/>
                        <a:gd name="T3" fmla="*/ 11 h 15"/>
                        <a:gd name="T4" fmla="*/ 4 w 11"/>
                        <a:gd name="T5" fmla="*/ 13 h 15"/>
                        <a:gd name="T6" fmla="*/ 0 w 11"/>
                        <a:gd name="T7" fmla="*/ 14 h 15"/>
                        <a:gd name="T8" fmla="*/ 5 w 11"/>
                        <a:gd name="T9" fmla="*/ 10 h 15"/>
                        <a:gd name="T10" fmla="*/ 10 w 11"/>
                        <a:gd name="T11" fmla="*/ 0 h 15"/>
                        <a:gd name="T12" fmla="*/ 0 60000 65536"/>
                        <a:gd name="T13" fmla="*/ 0 60000 65536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w 11"/>
                        <a:gd name="T19" fmla="*/ 0 h 15"/>
                        <a:gd name="T20" fmla="*/ 11 w 11"/>
                        <a:gd name="T21" fmla="*/ 15 h 15"/>
                      </a:gdLst>
                      <a:ahLst/>
                      <a:cxnLst>
                        <a:cxn ang="T12">
                          <a:pos x="T0" y="T1"/>
                        </a:cxn>
                        <a:cxn ang="T13">
                          <a:pos x="T2" y="T3"/>
                        </a:cxn>
                        <a:cxn ang="T14">
                          <a:pos x="T4" y="T5"/>
                        </a:cxn>
                        <a:cxn ang="T15">
                          <a:pos x="T6" y="T7"/>
                        </a:cxn>
                        <a:cxn ang="T16">
                          <a:pos x="T8" y="T9"/>
                        </a:cxn>
                        <a:cxn ang="T17">
                          <a:pos x="T10" y="T11"/>
                        </a:cxn>
                      </a:cxnLst>
                      <a:rect l="T18" t="T19" r="T20" b="T21"/>
                      <a:pathLst>
                        <a:path w="11" h="15">
                          <a:moveTo>
                            <a:pt x="10" y="0"/>
                          </a:moveTo>
                          <a:lnTo>
                            <a:pt x="7" y="11"/>
                          </a:lnTo>
                          <a:lnTo>
                            <a:pt x="4" y="13"/>
                          </a:lnTo>
                          <a:lnTo>
                            <a:pt x="0" y="14"/>
                          </a:lnTo>
                          <a:lnTo>
                            <a:pt x="5" y="1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00606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666" name="Freeform 36"/>
                    <p:cNvSpPr>
                      <a:spLocks/>
                    </p:cNvSpPr>
                    <p:nvPr/>
                  </p:nvSpPr>
                  <p:spPr bwMode="auto">
                    <a:xfrm>
                      <a:off x="5207" y="3432"/>
                      <a:ext cx="9" cy="24"/>
                    </a:xfrm>
                    <a:custGeom>
                      <a:avLst/>
                      <a:gdLst>
                        <a:gd name="T0" fmla="*/ 7 w 9"/>
                        <a:gd name="T1" fmla="*/ 0 h 24"/>
                        <a:gd name="T2" fmla="*/ 7 w 9"/>
                        <a:gd name="T3" fmla="*/ 10 h 24"/>
                        <a:gd name="T4" fmla="*/ 7 w 9"/>
                        <a:gd name="T5" fmla="*/ 14 h 24"/>
                        <a:gd name="T6" fmla="*/ 4 w 9"/>
                        <a:gd name="T7" fmla="*/ 19 h 24"/>
                        <a:gd name="T8" fmla="*/ 0 w 9"/>
                        <a:gd name="T9" fmla="*/ 23 h 24"/>
                        <a:gd name="T10" fmla="*/ 6 w 9"/>
                        <a:gd name="T11" fmla="*/ 19 h 24"/>
                        <a:gd name="T12" fmla="*/ 8 w 9"/>
                        <a:gd name="T13" fmla="*/ 13 h 24"/>
                        <a:gd name="T14" fmla="*/ 7 w 9"/>
                        <a:gd name="T15" fmla="*/ 0 h 2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9"/>
                        <a:gd name="T25" fmla="*/ 0 h 24"/>
                        <a:gd name="T26" fmla="*/ 9 w 9"/>
                        <a:gd name="T27" fmla="*/ 24 h 24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9" h="24">
                          <a:moveTo>
                            <a:pt x="7" y="0"/>
                          </a:moveTo>
                          <a:lnTo>
                            <a:pt x="7" y="10"/>
                          </a:lnTo>
                          <a:lnTo>
                            <a:pt x="7" y="14"/>
                          </a:lnTo>
                          <a:lnTo>
                            <a:pt x="4" y="19"/>
                          </a:lnTo>
                          <a:lnTo>
                            <a:pt x="0" y="23"/>
                          </a:lnTo>
                          <a:lnTo>
                            <a:pt x="6" y="19"/>
                          </a:lnTo>
                          <a:lnTo>
                            <a:pt x="8" y="13"/>
                          </a:lnTo>
                          <a:lnTo>
                            <a:pt x="7" y="0"/>
                          </a:lnTo>
                        </a:path>
                      </a:pathLst>
                    </a:custGeom>
                    <a:solidFill>
                      <a:srgbClr val="00606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26664" name="Freeform 37"/>
                  <p:cNvSpPr>
                    <a:spLocks/>
                  </p:cNvSpPr>
                  <p:nvPr/>
                </p:nvSpPr>
                <p:spPr bwMode="auto">
                  <a:xfrm>
                    <a:off x="5095" y="3472"/>
                    <a:ext cx="16" cy="8"/>
                  </a:xfrm>
                  <a:custGeom>
                    <a:avLst/>
                    <a:gdLst>
                      <a:gd name="T0" fmla="*/ 0 w 16"/>
                      <a:gd name="T1" fmla="*/ 0 h 8"/>
                      <a:gd name="T2" fmla="*/ 4 w 16"/>
                      <a:gd name="T3" fmla="*/ 0 h 8"/>
                      <a:gd name="T4" fmla="*/ 11 w 16"/>
                      <a:gd name="T5" fmla="*/ 1 h 8"/>
                      <a:gd name="T6" fmla="*/ 13 w 16"/>
                      <a:gd name="T7" fmla="*/ 2 h 8"/>
                      <a:gd name="T8" fmla="*/ 13 w 16"/>
                      <a:gd name="T9" fmla="*/ 7 h 8"/>
                      <a:gd name="T10" fmla="*/ 15 w 16"/>
                      <a:gd name="T11" fmla="*/ 1 h 8"/>
                      <a:gd name="T12" fmla="*/ 13 w 16"/>
                      <a:gd name="T13" fmla="*/ 0 h 8"/>
                      <a:gd name="T14" fmla="*/ 0 w 16"/>
                      <a:gd name="T15" fmla="*/ 0 h 8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6"/>
                      <a:gd name="T25" fmla="*/ 0 h 8"/>
                      <a:gd name="T26" fmla="*/ 16 w 16"/>
                      <a:gd name="T27" fmla="*/ 8 h 8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6" h="8">
                        <a:moveTo>
                          <a:pt x="0" y="0"/>
                        </a:moveTo>
                        <a:lnTo>
                          <a:pt x="4" y="0"/>
                        </a:lnTo>
                        <a:lnTo>
                          <a:pt x="11" y="1"/>
                        </a:lnTo>
                        <a:lnTo>
                          <a:pt x="13" y="2"/>
                        </a:lnTo>
                        <a:lnTo>
                          <a:pt x="13" y="7"/>
                        </a:lnTo>
                        <a:lnTo>
                          <a:pt x="15" y="1"/>
                        </a:lnTo>
                        <a:lnTo>
                          <a:pt x="13" y="0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006060"/>
                  </a:solidFill>
                  <a:ln w="12700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26632" name="Group 38"/>
            <p:cNvGrpSpPr>
              <a:grpSpLocks/>
            </p:cNvGrpSpPr>
            <p:nvPr/>
          </p:nvGrpSpPr>
          <p:grpSpPr bwMode="auto">
            <a:xfrm>
              <a:off x="4962" y="3002"/>
              <a:ext cx="287" cy="330"/>
              <a:chOff x="4962" y="3002"/>
              <a:chExt cx="287" cy="330"/>
            </a:xfrm>
          </p:grpSpPr>
          <p:grpSp>
            <p:nvGrpSpPr>
              <p:cNvPr id="26633" name="Group 39"/>
              <p:cNvGrpSpPr>
                <a:grpSpLocks/>
              </p:cNvGrpSpPr>
              <p:nvPr/>
            </p:nvGrpSpPr>
            <p:grpSpPr bwMode="auto">
              <a:xfrm>
                <a:off x="4962" y="3002"/>
                <a:ext cx="87" cy="114"/>
                <a:chOff x="4962" y="3002"/>
                <a:chExt cx="87" cy="114"/>
              </a:xfrm>
            </p:grpSpPr>
            <p:sp>
              <p:nvSpPr>
                <p:cNvPr id="26651" name="Freeform 40"/>
                <p:cNvSpPr>
                  <a:spLocks/>
                </p:cNvSpPr>
                <p:nvPr/>
              </p:nvSpPr>
              <p:spPr bwMode="auto">
                <a:xfrm>
                  <a:off x="4962" y="3002"/>
                  <a:ext cx="87" cy="114"/>
                </a:xfrm>
                <a:custGeom>
                  <a:avLst/>
                  <a:gdLst>
                    <a:gd name="T0" fmla="*/ 8 w 87"/>
                    <a:gd name="T1" fmla="*/ 1 h 114"/>
                    <a:gd name="T2" fmla="*/ 25 w 87"/>
                    <a:gd name="T3" fmla="*/ 11 h 114"/>
                    <a:gd name="T4" fmla="*/ 34 w 87"/>
                    <a:gd name="T5" fmla="*/ 19 h 114"/>
                    <a:gd name="T6" fmla="*/ 48 w 87"/>
                    <a:gd name="T7" fmla="*/ 32 h 114"/>
                    <a:gd name="T8" fmla="*/ 55 w 87"/>
                    <a:gd name="T9" fmla="*/ 31 h 114"/>
                    <a:gd name="T10" fmla="*/ 63 w 87"/>
                    <a:gd name="T11" fmla="*/ 32 h 114"/>
                    <a:gd name="T12" fmla="*/ 68 w 87"/>
                    <a:gd name="T13" fmla="*/ 36 h 114"/>
                    <a:gd name="T14" fmla="*/ 72 w 87"/>
                    <a:gd name="T15" fmla="*/ 41 h 114"/>
                    <a:gd name="T16" fmla="*/ 78 w 87"/>
                    <a:gd name="T17" fmla="*/ 49 h 114"/>
                    <a:gd name="T18" fmla="*/ 84 w 87"/>
                    <a:gd name="T19" fmla="*/ 54 h 114"/>
                    <a:gd name="T20" fmla="*/ 86 w 87"/>
                    <a:gd name="T21" fmla="*/ 62 h 114"/>
                    <a:gd name="T22" fmla="*/ 78 w 87"/>
                    <a:gd name="T23" fmla="*/ 75 h 114"/>
                    <a:gd name="T24" fmla="*/ 76 w 87"/>
                    <a:gd name="T25" fmla="*/ 87 h 114"/>
                    <a:gd name="T26" fmla="*/ 70 w 87"/>
                    <a:gd name="T27" fmla="*/ 100 h 114"/>
                    <a:gd name="T28" fmla="*/ 64 w 87"/>
                    <a:gd name="T29" fmla="*/ 108 h 114"/>
                    <a:gd name="T30" fmla="*/ 57 w 87"/>
                    <a:gd name="T31" fmla="*/ 113 h 114"/>
                    <a:gd name="T32" fmla="*/ 49 w 87"/>
                    <a:gd name="T33" fmla="*/ 113 h 114"/>
                    <a:gd name="T34" fmla="*/ 34 w 87"/>
                    <a:gd name="T35" fmla="*/ 107 h 114"/>
                    <a:gd name="T36" fmla="*/ 24 w 87"/>
                    <a:gd name="T37" fmla="*/ 100 h 114"/>
                    <a:gd name="T38" fmla="*/ 17 w 87"/>
                    <a:gd name="T39" fmla="*/ 93 h 114"/>
                    <a:gd name="T40" fmla="*/ 13 w 87"/>
                    <a:gd name="T41" fmla="*/ 87 h 114"/>
                    <a:gd name="T42" fmla="*/ 12 w 87"/>
                    <a:gd name="T43" fmla="*/ 81 h 114"/>
                    <a:gd name="T44" fmla="*/ 13 w 87"/>
                    <a:gd name="T45" fmla="*/ 77 h 114"/>
                    <a:gd name="T46" fmla="*/ 16 w 87"/>
                    <a:gd name="T47" fmla="*/ 74 h 114"/>
                    <a:gd name="T48" fmla="*/ 16 w 87"/>
                    <a:gd name="T49" fmla="*/ 70 h 114"/>
                    <a:gd name="T50" fmla="*/ 18 w 87"/>
                    <a:gd name="T51" fmla="*/ 66 h 114"/>
                    <a:gd name="T52" fmla="*/ 21 w 87"/>
                    <a:gd name="T53" fmla="*/ 64 h 114"/>
                    <a:gd name="T54" fmla="*/ 25 w 87"/>
                    <a:gd name="T55" fmla="*/ 64 h 114"/>
                    <a:gd name="T56" fmla="*/ 25 w 87"/>
                    <a:gd name="T57" fmla="*/ 59 h 114"/>
                    <a:gd name="T58" fmla="*/ 27 w 87"/>
                    <a:gd name="T59" fmla="*/ 54 h 114"/>
                    <a:gd name="T60" fmla="*/ 31 w 87"/>
                    <a:gd name="T61" fmla="*/ 52 h 114"/>
                    <a:gd name="T62" fmla="*/ 38 w 87"/>
                    <a:gd name="T63" fmla="*/ 48 h 114"/>
                    <a:gd name="T64" fmla="*/ 32 w 87"/>
                    <a:gd name="T65" fmla="*/ 45 h 114"/>
                    <a:gd name="T66" fmla="*/ 25 w 87"/>
                    <a:gd name="T67" fmla="*/ 38 h 114"/>
                    <a:gd name="T68" fmla="*/ 18 w 87"/>
                    <a:gd name="T69" fmla="*/ 31 h 114"/>
                    <a:gd name="T70" fmla="*/ 9 w 87"/>
                    <a:gd name="T71" fmla="*/ 22 h 114"/>
                    <a:gd name="T72" fmla="*/ 2 w 87"/>
                    <a:gd name="T73" fmla="*/ 11 h 114"/>
                    <a:gd name="T74" fmla="*/ 0 w 87"/>
                    <a:gd name="T75" fmla="*/ 8 h 114"/>
                    <a:gd name="T76" fmla="*/ 0 w 87"/>
                    <a:gd name="T77" fmla="*/ 3 h 114"/>
                    <a:gd name="T78" fmla="*/ 2 w 87"/>
                    <a:gd name="T79" fmla="*/ 1 h 114"/>
                    <a:gd name="T80" fmla="*/ 5 w 87"/>
                    <a:gd name="T81" fmla="*/ 0 h 114"/>
                    <a:gd name="T82" fmla="*/ 8 w 87"/>
                    <a:gd name="T83" fmla="*/ 1 h 114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w 87"/>
                    <a:gd name="T127" fmla="*/ 0 h 114"/>
                    <a:gd name="T128" fmla="*/ 87 w 87"/>
                    <a:gd name="T129" fmla="*/ 114 h 114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T126" t="T127" r="T128" b="T129"/>
                  <a:pathLst>
                    <a:path w="87" h="114">
                      <a:moveTo>
                        <a:pt x="8" y="1"/>
                      </a:moveTo>
                      <a:lnTo>
                        <a:pt x="25" y="11"/>
                      </a:lnTo>
                      <a:lnTo>
                        <a:pt x="34" y="19"/>
                      </a:lnTo>
                      <a:lnTo>
                        <a:pt x="48" y="32"/>
                      </a:lnTo>
                      <a:lnTo>
                        <a:pt x="55" y="31"/>
                      </a:lnTo>
                      <a:lnTo>
                        <a:pt x="63" y="32"/>
                      </a:lnTo>
                      <a:lnTo>
                        <a:pt x="68" y="36"/>
                      </a:lnTo>
                      <a:lnTo>
                        <a:pt x="72" y="41"/>
                      </a:lnTo>
                      <a:lnTo>
                        <a:pt x="78" y="49"/>
                      </a:lnTo>
                      <a:lnTo>
                        <a:pt x="84" y="54"/>
                      </a:lnTo>
                      <a:lnTo>
                        <a:pt x="86" y="62"/>
                      </a:lnTo>
                      <a:lnTo>
                        <a:pt x="78" y="75"/>
                      </a:lnTo>
                      <a:lnTo>
                        <a:pt x="76" y="87"/>
                      </a:lnTo>
                      <a:lnTo>
                        <a:pt x="70" y="100"/>
                      </a:lnTo>
                      <a:lnTo>
                        <a:pt x="64" y="108"/>
                      </a:lnTo>
                      <a:lnTo>
                        <a:pt x="57" y="113"/>
                      </a:lnTo>
                      <a:lnTo>
                        <a:pt x="49" y="113"/>
                      </a:lnTo>
                      <a:lnTo>
                        <a:pt x="34" y="107"/>
                      </a:lnTo>
                      <a:lnTo>
                        <a:pt x="24" y="100"/>
                      </a:lnTo>
                      <a:lnTo>
                        <a:pt x="17" y="93"/>
                      </a:lnTo>
                      <a:lnTo>
                        <a:pt x="13" y="87"/>
                      </a:lnTo>
                      <a:lnTo>
                        <a:pt x="12" y="81"/>
                      </a:lnTo>
                      <a:lnTo>
                        <a:pt x="13" y="77"/>
                      </a:lnTo>
                      <a:lnTo>
                        <a:pt x="16" y="74"/>
                      </a:lnTo>
                      <a:lnTo>
                        <a:pt x="16" y="70"/>
                      </a:lnTo>
                      <a:lnTo>
                        <a:pt x="18" y="66"/>
                      </a:lnTo>
                      <a:lnTo>
                        <a:pt x="21" y="64"/>
                      </a:lnTo>
                      <a:lnTo>
                        <a:pt x="25" y="64"/>
                      </a:lnTo>
                      <a:lnTo>
                        <a:pt x="25" y="59"/>
                      </a:lnTo>
                      <a:lnTo>
                        <a:pt x="27" y="54"/>
                      </a:lnTo>
                      <a:lnTo>
                        <a:pt x="31" y="52"/>
                      </a:lnTo>
                      <a:lnTo>
                        <a:pt x="38" y="48"/>
                      </a:lnTo>
                      <a:lnTo>
                        <a:pt x="32" y="45"/>
                      </a:lnTo>
                      <a:lnTo>
                        <a:pt x="25" y="38"/>
                      </a:lnTo>
                      <a:lnTo>
                        <a:pt x="18" y="31"/>
                      </a:lnTo>
                      <a:lnTo>
                        <a:pt x="9" y="22"/>
                      </a:lnTo>
                      <a:lnTo>
                        <a:pt x="2" y="11"/>
                      </a:lnTo>
                      <a:lnTo>
                        <a:pt x="0" y="8"/>
                      </a:lnTo>
                      <a:lnTo>
                        <a:pt x="0" y="3"/>
                      </a:lnTo>
                      <a:lnTo>
                        <a:pt x="2" y="1"/>
                      </a:lnTo>
                      <a:lnTo>
                        <a:pt x="5" y="0"/>
                      </a:lnTo>
                      <a:lnTo>
                        <a:pt x="8" y="1"/>
                      </a:lnTo>
                    </a:path>
                  </a:pathLst>
                </a:custGeom>
                <a:solidFill>
                  <a:srgbClr val="114FFB"/>
                </a:solid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6652" name="Group 41"/>
                <p:cNvGrpSpPr>
                  <a:grpSpLocks/>
                </p:cNvGrpSpPr>
                <p:nvPr/>
              </p:nvGrpSpPr>
              <p:grpSpPr bwMode="auto">
                <a:xfrm>
                  <a:off x="4977" y="3033"/>
                  <a:ext cx="56" cy="50"/>
                  <a:chOff x="4977" y="3033"/>
                  <a:chExt cx="56" cy="50"/>
                </a:xfrm>
              </p:grpSpPr>
              <p:sp>
                <p:nvSpPr>
                  <p:cNvPr id="26653" name="Freeform 42"/>
                  <p:cNvSpPr>
                    <a:spLocks/>
                  </p:cNvSpPr>
                  <p:nvPr/>
                </p:nvSpPr>
                <p:spPr bwMode="auto">
                  <a:xfrm>
                    <a:off x="4977" y="3076"/>
                    <a:ext cx="11" cy="7"/>
                  </a:xfrm>
                  <a:custGeom>
                    <a:avLst/>
                    <a:gdLst>
                      <a:gd name="T0" fmla="*/ 0 w 11"/>
                      <a:gd name="T1" fmla="*/ 0 h 7"/>
                      <a:gd name="T2" fmla="*/ 3 w 11"/>
                      <a:gd name="T3" fmla="*/ 1 h 7"/>
                      <a:gd name="T4" fmla="*/ 7 w 11"/>
                      <a:gd name="T5" fmla="*/ 3 h 7"/>
                      <a:gd name="T6" fmla="*/ 10 w 11"/>
                      <a:gd name="T7" fmla="*/ 6 h 7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1"/>
                      <a:gd name="T13" fmla="*/ 0 h 7"/>
                      <a:gd name="T14" fmla="*/ 11 w 11"/>
                      <a:gd name="T15" fmla="*/ 7 h 7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1" h="7">
                        <a:moveTo>
                          <a:pt x="0" y="0"/>
                        </a:moveTo>
                        <a:lnTo>
                          <a:pt x="3" y="1"/>
                        </a:lnTo>
                        <a:lnTo>
                          <a:pt x="7" y="3"/>
                        </a:lnTo>
                        <a:lnTo>
                          <a:pt x="10" y="6"/>
                        </a:lnTo>
                      </a:path>
                    </a:pathLst>
                  </a:custGeom>
                  <a:solidFill>
                    <a:srgbClr val="114FFB"/>
                  </a:solidFill>
                  <a:ln w="12700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54" name="Freeform 43"/>
                  <p:cNvSpPr>
                    <a:spLocks/>
                  </p:cNvSpPr>
                  <p:nvPr/>
                </p:nvSpPr>
                <p:spPr bwMode="auto">
                  <a:xfrm>
                    <a:off x="4986" y="3064"/>
                    <a:ext cx="9" cy="9"/>
                  </a:xfrm>
                  <a:custGeom>
                    <a:avLst/>
                    <a:gdLst>
                      <a:gd name="T0" fmla="*/ 0 w 9"/>
                      <a:gd name="T1" fmla="*/ 0 h 9"/>
                      <a:gd name="T2" fmla="*/ 3 w 9"/>
                      <a:gd name="T3" fmla="*/ 1 h 9"/>
                      <a:gd name="T4" fmla="*/ 6 w 9"/>
                      <a:gd name="T5" fmla="*/ 2 h 9"/>
                      <a:gd name="T6" fmla="*/ 7 w 9"/>
                      <a:gd name="T7" fmla="*/ 5 h 9"/>
                      <a:gd name="T8" fmla="*/ 8 w 9"/>
                      <a:gd name="T9" fmla="*/ 8 h 9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9"/>
                      <a:gd name="T16" fmla="*/ 0 h 9"/>
                      <a:gd name="T17" fmla="*/ 9 w 9"/>
                      <a:gd name="T18" fmla="*/ 9 h 9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9" h="9">
                        <a:moveTo>
                          <a:pt x="0" y="0"/>
                        </a:moveTo>
                        <a:lnTo>
                          <a:pt x="3" y="1"/>
                        </a:lnTo>
                        <a:lnTo>
                          <a:pt x="6" y="2"/>
                        </a:lnTo>
                        <a:lnTo>
                          <a:pt x="7" y="5"/>
                        </a:lnTo>
                        <a:lnTo>
                          <a:pt x="8" y="8"/>
                        </a:lnTo>
                      </a:path>
                    </a:pathLst>
                  </a:custGeom>
                  <a:solidFill>
                    <a:srgbClr val="114FFB"/>
                  </a:solidFill>
                  <a:ln w="12700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55" name="Freeform 44"/>
                  <p:cNvSpPr>
                    <a:spLocks/>
                  </p:cNvSpPr>
                  <p:nvPr/>
                </p:nvSpPr>
                <p:spPr bwMode="auto">
                  <a:xfrm>
                    <a:off x="4994" y="3052"/>
                    <a:ext cx="12" cy="9"/>
                  </a:xfrm>
                  <a:custGeom>
                    <a:avLst/>
                    <a:gdLst>
                      <a:gd name="T0" fmla="*/ 0 w 12"/>
                      <a:gd name="T1" fmla="*/ 0 h 9"/>
                      <a:gd name="T2" fmla="*/ 4 w 12"/>
                      <a:gd name="T3" fmla="*/ 1 h 9"/>
                      <a:gd name="T4" fmla="*/ 8 w 12"/>
                      <a:gd name="T5" fmla="*/ 4 h 9"/>
                      <a:gd name="T6" fmla="*/ 11 w 12"/>
                      <a:gd name="T7" fmla="*/ 8 h 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2"/>
                      <a:gd name="T13" fmla="*/ 0 h 9"/>
                      <a:gd name="T14" fmla="*/ 12 w 12"/>
                      <a:gd name="T15" fmla="*/ 9 h 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2" h="9">
                        <a:moveTo>
                          <a:pt x="0" y="0"/>
                        </a:moveTo>
                        <a:lnTo>
                          <a:pt x="4" y="1"/>
                        </a:lnTo>
                        <a:lnTo>
                          <a:pt x="8" y="4"/>
                        </a:lnTo>
                        <a:lnTo>
                          <a:pt x="11" y="8"/>
                        </a:lnTo>
                      </a:path>
                    </a:pathLst>
                  </a:custGeom>
                  <a:solidFill>
                    <a:srgbClr val="114FFB"/>
                  </a:solidFill>
                  <a:ln w="12700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56" name="Freeform 45"/>
                  <p:cNvSpPr>
                    <a:spLocks/>
                  </p:cNvSpPr>
                  <p:nvPr/>
                </p:nvSpPr>
                <p:spPr bwMode="auto">
                  <a:xfrm>
                    <a:off x="5009" y="3033"/>
                    <a:ext cx="24" cy="17"/>
                  </a:xfrm>
                  <a:custGeom>
                    <a:avLst/>
                    <a:gdLst>
                      <a:gd name="T0" fmla="*/ 0 w 24"/>
                      <a:gd name="T1" fmla="*/ 0 h 17"/>
                      <a:gd name="T2" fmla="*/ 6 w 24"/>
                      <a:gd name="T3" fmla="*/ 1 h 17"/>
                      <a:gd name="T4" fmla="*/ 11 w 24"/>
                      <a:gd name="T5" fmla="*/ 3 h 17"/>
                      <a:gd name="T6" fmla="*/ 15 w 24"/>
                      <a:gd name="T7" fmla="*/ 8 h 17"/>
                      <a:gd name="T8" fmla="*/ 17 w 24"/>
                      <a:gd name="T9" fmla="*/ 14 h 17"/>
                      <a:gd name="T10" fmla="*/ 23 w 24"/>
                      <a:gd name="T11" fmla="*/ 16 h 17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24"/>
                      <a:gd name="T19" fmla="*/ 0 h 17"/>
                      <a:gd name="T20" fmla="*/ 24 w 24"/>
                      <a:gd name="T21" fmla="*/ 17 h 17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24" h="17">
                        <a:moveTo>
                          <a:pt x="0" y="0"/>
                        </a:moveTo>
                        <a:lnTo>
                          <a:pt x="6" y="1"/>
                        </a:lnTo>
                        <a:lnTo>
                          <a:pt x="11" y="3"/>
                        </a:lnTo>
                        <a:lnTo>
                          <a:pt x="15" y="8"/>
                        </a:lnTo>
                        <a:lnTo>
                          <a:pt x="17" y="14"/>
                        </a:lnTo>
                        <a:lnTo>
                          <a:pt x="23" y="16"/>
                        </a:lnTo>
                      </a:path>
                    </a:pathLst>
                  </a:custGeom>
                  <a:solidFill>
                    <a:srgbClr val="114FFB"/>
                  </a:solidFill>
                  <a:ln w="12700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26634" name="Group 46"/>
              <p:cNvGrpSpPr>
                <a:grpSpLocks/>
              </p:cNvGrpSpPr>
              <p:nvPr/>
            </p:nvGrpSpPr>
            <p:grpSpPr bwMode="auto">
              <a:xfrm>
                <a:off x="5019" y="3063"/>
                <a:ext cx="230" cy="269"/>
                <a:chOff x="5019" y="3063"/>
                <a:chExt cx="230" cy="269"/>
              </a:xfrm>
            </p:grpSpPr>
            <p:grpSp>
              <p:nvGrpSpPr>
                <p:cNvPr id="26635" name="Group 47"/>
                <p:cNvGrpSpPr>
                  <a:grpSpLocks/>
                </p:cNvGrpSpPr>
                <p:nvPr/>
              </p:nvGrpSpPr>
              <p:grpSpPr bwMode="auto">
                <a:xfrm>
                  <a:off x="5019" y="3063"/>
                  <a:ext cx="228" cy="78"/>
                  <a:chOff x="5019" y="3063"/>
                  <a:chExt cx="228" cy="78"/>
                </a:xfrm>
              </p:grpSpPr>
              <p:grpSp>
                <p:nvGrpSpPr>
                  <p:cNvPr id="26644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5146" y="3088"/>
                    <a:ext cx="101" cy="53"/>
                    <a:chOff x="5146" y="3088"/>
                    <a:chExt cx="101" cy="53"/>
                  </a:xfrm>
                </p:grpSpPr>
                <p:sp>
                  <p:nvSpPr>
                    <p:cNvPr id="26648" name="Freeform 49"/>
                    <p:cNvSpPr>
                      <a:spLocks/>
                    </p:cNvSpPr>
                    <p:nvPr/>
                  </p:nvSpPr>
                  <p:spPr bwMode="auto">
                    <a:xfrm>
                      <a:off x="5156" y="3088"/>
                      <a:ext cx="91" cy="53"/>
                    </a:xfrm>
                    <a:custGeom>
                      <a:avLst/>
                      <a:gdLst>
                        <a:gd name="T0" fmla="*/ 0 w 91"/>
                        <a:gd name="T1" fmla="*/ 52 h 53"/>
                        <a:gd name="T2" fmla="*/ 8 w 91"/>
                        <a:gd name="T3" fmla="*/ 16 h 53"/>
                        <a:gd name="T4" fmla="*/ 30 w 91"/>
                        <a:gd name="T5" fmla="*/ 9 h 53"/>
                        <a:gd name="T6" fmla="*/ 59 w 91"/>
                        <a:gd name="T7" fmla="*/ 3 h 53"/>
                        <a:gd name="T8" fmla="*/ 90 w 91"/>
                        <a:gd name="T9" fmla="*/ 0 h 53"/>
                        <a:gd name="T10" fmla="*/ 69 w 91"/>
                        <a:gd name="T11" fmla="*/ 48 h 53"/>
                        <a:gd name="T12" fmla="*/ 44 w 91"/>
                        <a:gd name="T13" fmla="*/ 42 h 53"/>
                        <a:gd name="T14" fmla="*/ 0 w 91"/>
                        <a:gd name="T15" fmla="*/ 52 h 53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91"/>
                        <a:gd name="T25" fmla="*/ 0 h 53"/>
                        <a:gd name="T26" fmla="*/ 91 w 91"/>
                        <a:gd name="T27" fmla="*/ 53 h 53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91" h="53">
                          <a:moveTo>
                            <a:pt x="0" y="52"/>
                          </a:moveTo>
                          <a:lnTo>
                            <a:pt x="8" y="16"/>
                          </a:lnTo>
                          <a:lnTo>
                            <a:pt x="30" y="9"/>
                          </a:lnTo>
                          <a:lnTo>
                            <a:pt x="59" y="3"/>
                          </a:lnTo>
                          <a:lnTo>
                            <a:pt x="90" y="0"/>
                          </a:lnTo>
                          <a:lnTo>
                            <a:pt x="69" y="48"/>
                          </a:lnTo>
                          <a:lnTo>
                            <a:pt x="44" y="42"/>
                          </a:lnTo>
                          <a:lnTo>
                            <a:pt x="0" y="52"/>
                          </a:lnTo>
                        </a:path>
                      </a:pathLst>
                    </a:custGeom>
                    <a:solidFill>
                      <a:srgbClr val="114FFB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649" name="Freeform 50"/>
                    <p:cNvSpPr>
                      <a:spLocks/>
                    </p:cNvSpPr>
                    <p:nvPr/>
                  </p:nvSpPr>
                  <p:spPr bwMode="auto">
                    <a:xfrm>
                      <a:off x="5146" y="3105"/>
                      <a:ext cx="23" cy="26"/>
                    </a:xfrm>
                    <a:custGeom>
                      <a:avLst/>
                      <a:gdLst>
                        <a:gd name="T0" fmla="*/ 0 w 23"/>
                        <a:gd name="T1" fmla="*/ 17 h 26"/>
                        <a:gd name="T2" fmla="*/ 4 w 23"/>
                        <a:gd name="T3" fmla="*/ 6 h 26"/>
                        <a:gd name="T4" fmla="*/ 18 w 23"/>
                        <a:gd name="T5" fmla="*/ 0 h 26"/>
                        <a:gd name="T6" fmla="*/ 22 w 23"/>
                        <a:gd name="T7" fmla="*/ 17 h 26"/>
                        <a:gd name="T8" fmla="*/ 13 w 23"/>
                        <a:gd name="T9" fmla="*/ 25 h 26"/>
                        <a:gd name="T10" fmla="*/ 0 w 23"/>
                        <a:gd name="T11" fmla="*/ 17 h 26"/>
                        <a:gd name="T12" fmla="*/ 0 60000 65536"/>
                        <a:gd name="T13" fmla="*/ 0 60000 65536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w 23"/>
                        <a:gd name="T19" fmla="*/ 0 h 26"/>
                        <a:gd name="T20" fmla="*/ 23 w 23"/>
                        <a:gd name="T21" fmla="*/ 26 h 26"/>
                      </a:gdLst>
                      <a:ahLst/>
                      <a:cxnLst>
                        <a:cxn ang="T12">
                          <a:pos x="T0" y="T1"/>
                        </a:cxn>
                        <a:cxn ang="T13">
                          <a:pos x="T2" y="T3"/>
                        </a:cxn>
                        <a:cxn ang="T14">
                          <a:pos x="T4" y="T5"/>
                        </a:cxn>
                        <a:cxn ang="T15">
                          <a:pos x="T6" y="T7"/>
                        </a:cxn>
                        <a:cxn ang="T16">
                          <a:pos x="T8" y="T9"/>
                        </a:cxn>
                        <a:cxn ang="T17">
                          <a:pos x="T10" y="T11"/>
                        </a:cxn>
                      </a:cxnLst>
                      <a:rect l="T18" t="T19" r="T20" b="T21"/>
                      <a:pathLst>
                        <a:path w="23" h="26">
                          <a:moveTo>
                            <a:pt x="0" y="17"/>
                          </a:moveTo>
                          <a:lnTo>
                            <a:pt x="4" y="6"/>
                          </a:lnTo>
                          <a:lnTo>
                            <a:pt x="18" y="0"/>
                          </a:lnTo>
                          <a:lnTo>
                            <a:pt x="22" y="17"/>
                          </a:lnTo>
                          <a:lnTo>
                            <a:pt x="13" y="25"/>
                          </a:lnTo>
                          <a:lnTo>
                            <a:pt x="0" y="17"/>
                          </a:lnTo>
                        </a:path>
                      </a:pathLst>
                    </a:custGeom>
                    <a:solidFill>
                      <a:srgbClr val="114FFB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650" name="Freeform 51"/>
                    <p:cNvSpPr>
                      <a:spLocks/>
                    </p:cNvSpPr>
                    <p:nvPr/>
                  </p:nvSpPr>
                  <p:spPr bwMode="auto">
                    <a:xfrm>
                      <a:off x="5164" y="3123"/>
                      <a:ext cx="6" cy="9"/>
                    </a:xfrm>
                    <a:custGeom>
                      <a:avLst/>
                      <a:gdLst>
                        <a:gd name="T0" fmla="*/ 3 w 6"/>
                        <a:gd name="T1" fmla="*/ 0 h 9"/>
                        <a:gd name="T2" fmla="*/ 5 w 6"/>
                        <a:gd name="T3" fmla="*/ 8 h 9"/>
                        <a:gd name="T4" fmla="*/ 0 w 6"/>
                        <a:gd name="T5" fmla="*/ 4 h 9"/>
                        <a:gd name="T6" fmla="*/ 3 w 6"/>
                        <a:gd name="T7" fmla="*/ 0 h 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6"/>
                        <a:gd name="T13" fmla="*/ 0 h 9"/>
                        <a:gd name="T14" fmla="*/ 6 w 6"/>
                        <a:gd name="T15" fmla="*/ 9 h 9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6" h="9">
                          <a:moveTo>
                            <a:pt x="3" y="0"/>
                          </a:moveTo>
                          <a:lnTo>
                            <a:pt x="5" y="8"/>
                          </a:lnTo>
                          <a:lnTo>
                            <a:pt x="0" y="4"/>
                          </a:lnTo>
                          <a:lnTo>
                            <a:pt x="3" y="0"/>
                          </a:lnTo>
                        </a:path>
                      </a:pathLst>
                    </a:custGeom>
                    <a:solidFill>
                      <a:srgbClr val="114FFB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6645" name="Group 52"/>
                  <p:cNvGrpSpPr>
                    <a:grpSpLocks/>
                  </p:cNvGrpSpPr>
                  <p:nvPr/>
                </p:nvGrpSpPr>
                <p:grpSpPr bwMode="auto">
                  <a:xfrm>
                    <a:off x="5019" y="3063"/>
                    <a:ext cx="62" cy="73"/>
                    <a:chOff x="5019" y="3063"/>
                    <a:chExt cx="62" cy="73"/>
                  </a:xfrm>
                </p:grpSpPr>
                <p:sp>
                  <p:nvSpPr>
                    <p:cNvPr id="26646" name="Freeform 53"/>
                    <p:cNvSpPr>
                      <a:spLocks/>
                    </p:cNvSpPr>
                    <p:nvPr/>
                  </p:nvSpPr>
                  <p:spPr bwMode="auto">
                    <a:xfrm>
                      <a:off x="5019" y="3063"/>
                      <a:ext cx="62" cy="73"/>
                    </a:xfrm>
                    <a:custGeom>
                      <a:avLst/>
                      <a:gdLst>
                        <a:gd name="T0" fmla="*/ 0 w 62"/>
                        <a:gd name="T1" fmla="*/ 56 h 73"/>
                        <a:gd name="T2" fmla="*/ 10 w 62"/>
                        <a:gd name="T3" fmla="*/ 46 h 73"/>
                        <a:gd name="T4" fmla="*/ 19 w 62"/>
                        <a:gd name="T5" fmla="*/ 30 h 73"/>
                        <a:gd name="T6" fmla="*/ 25 w 62"/>
                        <a:gd name="T7" fmla="*/ 10 h 73"/>
                        <a:gd name="T8" fmla="*/ 31 w 62"/>
                        <a:gd name="T9" fmla="*/ 0 h 73"/>
                        <a:gd name="T10" fmla="*/ 38 w 62"/>
                        <a:gd name="T11" fmla="*/ 5 h 73"/>
                        <a:gd name="T12" fmla="*/ 49 w 62"/>
                        <a:gd name="T13" fmla="*/ 12 h 73"/>
                        <a:gd name="T14" fmla="*/ 61 w 62"/>
                        <a:gd name="T15" fmla="*/ 16 h 73"/>
                        <a:gd name="T16" fmla="*/ 43 w 62"/>
                        <a:gd name="T17" fmla="*/ 35 h 73"/>
                        <a:gd name="T18" fmla="*/ 37 w 62"/>
                        <a:gd name="T19" fmla="*/ 44 h 73"/>
                        <a:gd name="T20" fmla="*/ 34 w 62"/>
                        <a:gd name="T21" fmla="*/ 54 h 73"/>
                        <a:gd name="T22" fmla="*/ 28 w 62"/>
                        <a:gd name="T23" fmla="*/ 62 h 73"/>
                        <a:gd name="T24" fmla="*/ 25 w 62"/>
                        <a:gd name="T25" fmla="*/ 72 h 73"/>
                        <a:gd name="T26" fmla="*/ 19 w 62"/>
                        <a:gd name="T27" fmla="*/ 65 h 73"/>
                        <a:gd name="T28" fmla="*/ 11 w 62"/>
                        <a:gd name="T29" fmla="*/ 60 h 73"/>
                        <a:gd name="T30" fmla="*/ 0 w 62"/>
                        <a:gd name="T31" fmla="*/ 56 h 73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w 62"/>
                        <a:gd name="T49" fmla="*/ 0 h 73"/>
                        <a:gd name="T50" fmla="*/ 62 w 62"/>
                        <a:gd name="T51" fmla="*/ 73 h 73"/>
                      </a:gdLst>
                      <a:ahLst/>
                      <a:cxnLst>
                        <a:cxn ang="T32">
                          <a:pos x="T0" y="T1"/>
                        </a:cxn>
                        <a:cxn ang="T33">
                          <a:pos x="T2" y="T3"/>
                        </a:cxn>
                        <a:cxn ang="T34">
                          <a:pos x="T4" y="T5"/>
                        </a:cxn>
                        <a:cxn ang="T35">
                          <a:pos x="T6" y="T7"/>
                        </a:cxn>
                        <a:cxn ang="T36">
                          <a:pos x="T8" y="T9"/>
                        </a:cxn>
                        <a:cxn ang="T37">
                          <a:pos x="T10" y="T11"/>
                        </a:cxn>
                        <a:cxn ang="T38">
                          <a:pos x="T12" y="T13"/>
                        </a:cxn>
                        <a:cxn ang="T39">
                          <a:pos x="T14" y="T15"/>
                        </a:cxn>
                        <a:cxn ang="T40">
                          <a:pos x="T16" y="T17"/>
                        </a:cxn>
                        <a:cxn ang="T41">
                          <a:pos x="T18" y="T19"/>
                        </a:cxn>
                        <a:cxn ang="T42">
                          <a:pos x="T20" y="T21"/>
                        </a:cxn>
                        <a:cxn ang="T43">
                          <a:pos x="T22" y="T23"/>
                        </a:cxn>
                        <a:cxn ang="T44">
                          <a:pos x="T24" y="T25"/>
                        </a:cxn>
                        <a:cxn ang="T45">
                          <a:pos x="T26" y="T27"/>
                        </a:cxn>
                        <a:cxn ang="T46">
                          <a:pos x="T28" y="T29"/>
                        </a:cxn>
                        <a:cxn ang="T47">
                          <a:pos x="T30" y="T31"/>
                        </a:cxn>
                      </a:cxnLst>
                      <a:rect l="T48" t="T49" r="T50" b="T51"/>
                      <a:pathLst>
                        <a:path w="62" h="73">
                          <a:moveTo>
                            <a:pt x="0" y="56"/>
                          </a:moveTo>
                          <a:lnTo>
                            <a:pt x="10" y="46"/>
                          </a:lnTo>
                          <a:lnTo>
                            <a:pt x="19" y="30"/>
                          </a:lnTo>
                          <a:lnTo>
                            <a:pt x="25" y="10"/>
                          </a:lnTo>
                          <a:lnTo>
                            <a:pt x="31" y="0"/>
                          </a:lnTo>
                          <a:lnTo>
                            <a:pt x="38" y="5"/>
                          </a:lnTo>
                          <a:lnTo>
                            <a:pt x="49" y="12"/>
                          </a:lnTo>
                          <a:lnTo>
                            <a:pt x="61" y="16"/>
                          </a:lnTo>
                          <a:lnTo>
                            <a:pt x="43" y="35"/>
                          </a:lnTo>
                          <a:lnTo>
                            <a:pt x="37" y="44"/>
                          </a:lnTo>
                          <a:lnTo>
                            <a:pt x="34" y="54"/>
                          </a:lnTo>
                          <a:lnTo>
                            <a:pt x="28" y="62"/>
                          </a:lnTo>
                          <a:lnTo>
                            <a:pt x="25" y="72"/>
                          </a:lnTo>
                          <a:lnTo>
                            <a:pt x="19" y="65"/>
                          </a:lnTo>
                          <a:lnTo>
                            <a:pt x="11" y="60"/>
                          </a:lnTo>
                          <a:lnTo>
                            <a:pt x="0" y="56"/>
                          </a:lnTo>
                        </a:path>
                      </a:pathLst>
                    </a:custGeom>
                    <a:solidFill>
                      <a:srgbClr val="114FFB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647" name="Freeform 54"/>
                    <p:cNvSpPr>
                      <a:spLocks/>
                    </p:cNvSpPr>
                    <p:nvPr/>
                  </p:nvSpPr>
                  <p:spPr bwMode="auto">
                    <a:xfrm>
                      <a:off x="5053" y="3073"/>
                      <a:ext cx="8" cy="9"/>
                    </a:xfrm>
                    <a:custGeom>
                      <a:avLst/>
                      <a:gdLst>
                        <a:gd name="T0" fmla="*/ 5 w 8"/>
                        <a:gd name="T1" fmla="*/ 0 h 9"/>
                        <a:gd name="T2" fmla="*/ 0 w 8"/>
                        <a:gd name="T3" fmla="*/ 6 h 9"/>
                        <a:gd name="T4" fmla="*/ 3 w 8"/>
                        <a:gd name="T5" fmla="*/ 8 h 9"/>
                        <a:gd name="T6" fmla="*/ 7 w 8"/>
                        <a:gd name="T7" fmla="*/ 2 h 9"/>
                        <a:gd name="T8" fmla="*/ 5 w 8"/>
                        <a:gd name="T9" fmla="*/ 0 h 9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8"/>
                        <a:gd name="T16" fmla="*/ 0 h 9"/>
                        <a:gd name="T17" fmla="*/ 8 w 8"/>
                        <a:gd name="T18" fmla="*/ 9 h 9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8" h="9">
                          <a:moveTo>
                            <a:pt x="5" y="0"/>
                          </a:moveTo>
                          <a:lnTo>
                            <a:pt x="0" y="6"/>
                          </a:lnTo>
                          <a:lnTo>
                            <a:pt x="3" y="8"/>
                          </a:lnTo>
                          <a:lnTo>
                            <a:pt x="7" y="2"/>
                          </a:lnTo>
                          <a:lnTo>
                            <a:pt x="5" y="0"/>
                          </a:lnTo>
                        </a:path>
                      </a:pathLst>
                    </a:custGeom>
                    <a:solidFill>
                      <a:srgbClr val="114FFB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26636" name="Group 55"/>
                <p:cNvGrpSpPr>
                  <a:grpSpLocks/>
                </p:cNvGrpSpPr>
                <p:nvPr/>
              </p:nvGrpSpPr>
              <p:grpSpPr bwMode="auto">
                <a:xfrm>
                  <a:off x="5037" y="3076"/>
                  <a:ext cx="212" cy="256"/>
                  <a:chOff x="5037" y="3076"/>
                  <a:chExt cx="212" cy="256"/>
                </a:xfrm>
              </p:grpSpPr>
              <p:sp>
                <p:nvSpPr>
                  <p:cNvPr id="26637" name="Freeform 56"/>
                  <p:cNvSpPr>
                    <a:spLocks/>
                  </p:cNvSpPr>
                  <p:nvPr/>
                </p:nvSpPr>
                <p:spPr bwMode="auto">
                  <a:xfrm>
                    <a:off x="5037" y="3077"/>
                    <a:ext cx="212" cy="255"/>
                  </a:xfrm>
                  <a:custGeom>
                    <a:avLst/>
                    <a:gdLst>
                      <a:gd name="T0" fmla="*/ 16 w 212"/>
                      <a:gd name="T1" fmla="*/ 65 h 255"/>
                      <a:gd name="T2" fmla="*/ 3 w 212"/>
                      <a:gd name="T3" fmla="*/ 57 h 255"/>
                      <a:gd name="T4" fmla="*/ 7 w 212"/>
                      <a:gd name="T5" fmla="*/ 48 h 255"/>
                      <a:gd name="T6" fmla="*/ 16 w 212"/>
                      <a:gd name="T7" fmla="*/ 33 h 255"/>
                      <a:gd name="T8" fmla="*/ 31 w 212"/>
                      <a:gd name="T9" fmla="*/ 15 h 255"/>
                      <a:gd name="T10" fmla="*/ 44 w 212"/>
                      <a:gd name="T11" fmla="*/ 0 h 255"/>
                      <a:gd name="T12" fmla="*/ 55 w 212"/>
                      <a:gd name="T13" fmla="*/ 9 h 255"/>
                      <a:gd name="T14" fmla="*/ 71 w 212"/>
                      <a:gd name="T15" fmla="*/ 26 h 255"/>
                      <a:gd name="T16" fmla="*/ 85 w 212"/>
                      <a:gd name="T17" fmla="*/ 33 h 255"/>
                      <a:gd name="T18" fmla="*/ 104 w 212"/>
                      <a:gd name="T19" fmla="*/ 39 h 255"/>
                      <a:gd name="T20" fmla="*/ 119 w 212"/>
                      <a:gd name="T21" fmla="*/ 49 h 255"/>
                      <a:gd name="T22" fmla="*/ 135 w 212"/>
                      <a:gd name="T23" fmla="*/ 58 h 255"/>
                      <a:gd name="T24" fmla="*/ 151 w 212"/>
                      <a:gd name="T25" fmla="*/ 51 h 255"/>
                      <a:gd name="T26" fmla="*/ 167 w 212"/>
                      <a:gd name="T27" fmla="*/ 46 h 255"/>
                      <a:gd name="T28" fmla="*/ 181 w 212"/>
                      <a:gd name="T29" fmla="*/ 45 h 255"/>
                      <a:gd name="T30" fmla="*/ 194 w 212"/>
                      <a:gd name="T31" fmla="*/ 48 h 255"/>
                      <a:gd name="T32" fmla="*/ 205 w 212"/>
                      <a:gd name="T33" fmla="*/ 55 h 255"/>
                      <a:gd name="T34" fmla="*/ 209 w 212"/>
                      <a:gd name="T35" fmla="*/ 63 h 255"/>
                      <a:gd name="T36" fmla="*/ 211 w 212"/>
                      <a:gd name="T37" fmla="*/ 70 h 255"/>
                      <a:gd name="T38" fmla="*/ 209 w 212"/>
                      <a:gd name="T39" fmla="*/ 79 h 255"/>
                      <a:gd name="T40" fmla="*/ 205 w 212"/>
                      <a:gd name="T41" fmla="*/ 90 h 255"/>
                      <a:gd name="T42" fmla="*/ 199 w 212"/>
                      <a:gd name="T43" fmla="*/ 102 h 255"/>
                      <a:gd name="T44" fmla="*/ 195 w 212"/>
                      <a:gd name="T45" fmla="*/ 115 h 255"/>
                      <a:gd name="T46" fmla="*/ 192 w 212"/>
                      <a:gd name="T47" fmla="*/ 129 h 255"/>
                      <a:gd name="T48" fmla="*/ 192 w 212"/>
                      <a:gd name="T49" fmla="*/ 145 h 255"/>
                      <a:gd name="T50" fmla="*/ 192 w 212"/>
                      <a:gd name="T51" fmla="*/ 164 h 255"/>
                      <a:gd name="T52" fmla="*/ 188 w 212"/>
                      <a:gd name="T53" fmla="*/ 185 h 255"/>
                      <a:gd name="T54" fmla="*/ 183 w 212"/>
                      <a:gd name="T55" fmla="*/ 203 h 255"/>
                      <a:gd name="T56" fmla="*/ 179 w 212"/>
                      <a:gd name="T57" fmla="*/ 213 h 255"/>
                      <a:gd name="T58" fmla="*/ 175 w 212"/>
                      <a:gd name="T59" fmla="*/ 228 h 255"/>
                      <a:gd name="T60" fmla="*/ 173 w 212"/>
                      <a:gd name="T61" fmla="*/ 254 h 255"/>
                      <a:gd name="T62" fmla="*/ 162 w 212"/>
                      <a:gd name="T63" fmla="*/ 245 h 255"/>
                      <a:gd name="T64" fmla="*/ 146 w 212"/>
                      <a:gd name="T65" fmla="*/ 238 h 255"/>
                      <a:gd name="T66" fmla="*/ 133 w 212"/>
                      <a:gd name="T67" fmla="*/ 238 h 255"/>
                      <a:gd name="T68" fmla="*/ 121 w 212"/>
                      <a:gd name="T69" fmla="*/ 233 h 255"/>
                      <a:gd name="T70" fmla="*/ 104 w 212"/>
                      <a:gd name="T71" fmla="*/ 220 h 255"/>
                      <a:gd name="T72" fmla="*/ 80 w 212"/>
                      <a:gd name="T73" fmla="*/ 213 h 255"/>
                      <a:gd name="T74" fmla="*/ 63 w 212"/>
                      <a:gd name="T75" fmla="*/ 215 h 255"/>
                      <a:gd name="T76" fmla="*/ 48 w 212"/>
                      <a:gd name="T77" fmla="*/ 210 h 255"/>
                      <a:gd name="T78" fmla="*/ 35 w 212"/>
                      <a:gd name="T79" fmla="*/ 202 h 255"/>
                      <a:gd name="T80" fmla="*/ 28 w 212"/>
                      <a:gd name="T81" fmla="*/ 198 h 255"/>
                      <a:gd name="T82" fmla="*/ 14 w 212"/>
                      <a:gd name="T83" fmla="*/ 194 h 255"/>
                      <a:gd name="T84" fmla="*/ 0 w 212"/>
                      <a:gd name="T85" fmla="*/ 192 h 255"/>
                      <a:gd name="T86" fmla="*/ 14 w 212"/>
                      <a:gd name="T87" fmla="*/ 168 h 255"/>
                      <a:gd name="T88" fmla="*/ 26 w 212"/>
                      <a:gd name="T89" fmla="*/ 153 h 255"/>
                      <a:gd name="T90" fmla="*/ 37 w 212"/>
                      <a:gd name="T91" fmla="*/ 138 h 255"/>
                      <a:gd name="T92" fmla="*/ 46 w 212"/>
                      <a:gd name="T93" fmla="*/ 127 h 255"/>
                      <a:gd name="T94" fmla="*/ 56 w 212"/>
                      <a:gd name="T95" fmla="*/ 118 h 255"/>
                      <a:gd name="T96" fmla="*/ 60 w 212"/>
                      <a:gd name="T97" fmla="*/ 106 h 255"/>
                      <a:gd name="T98" fmla="*/ 53 w 212"/>
                      <a:gd name="T99" fmla="*/ 96 h 255"/>
                      <a:gd name="T100" fmla="*/ 44 w 212"/>
                      <a:gd name="T101" fmla="*/ 90 h 255"/>
                      <a:gd name="T102" fmla="*/ 28 w 212"/>
                      <a:gd name="T103" fmla="*/ 78 h 255"/>
                      <a:gd name="T104" fmla="*/ 16 w 212"/>
                      <a:gd name="T105" fmla="*/ 65 h 255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w 212"/>
                      <a:gd name="T160" fmla="*/ 0 h 255"/>
                      <a:gd name="T161" fmla="*/ 212 w 212"/>
                      <a:gd name="T162" fmla="*/ 255 h 255"/>
                    </a:gdLst>
                    <a:ahLst/>
                    <a:cxnLst>
                      <a:cxn ang="T106">
                        <a:pos x="T0" y="T1"/>
                      </a:cxn>
                      <a:cxn ang="T107">
                        <a:pos x="T2" y="T3"/>
                      </a:cxn>
                      <a:cxn ang="T108">
                        <a:pos x="T4" y="T5"/>
                      </a:cxn>
                      <a:cxn ang="T109">
                        <a:pos x="T6" y="T7"/>
                      </a:cxn>
                      <a:cxn ang="T110">
                        <a:pos x="T8" y="T9"/>
                      </a:cxn>
                      <a:cxn ang="T111">
                        <a:pos x="T10" y="T11"/>
                      </a:cxn>
                      <a:cxn ang="T112">
                        <a:pos x="T12" y="T13"/>
                      </a:cxn>
                      <a:cxn ang="T113">
                        <a:pos x="T14" y="T15"/>
                      </a:cxn>
                      <a:cxn ang="T114">
                        <a:pos x="T16" y="T17"/>
                      </a:cxn>
                      <a:cxn ang="T115">
                        <a:pos x="T18" y="T19"/>
                      </a:cxn>
                      <a:cxn ang="T116">
                        <a:pos x="T20" y="T21"/>
                      </a:cxn>
                      <a:cxn ang="T117">
                        <a:pos x="T22" y="T23"/>
                      </a:cxn>
                      <a:cxn ang="T118">
                        <a:pos x="T24" y="T25"/>
                      </a:cxn>
                      <a:cxn ang="T119">
                        <a:pos x="T26" y="T27"/>
                      </a:cxn>
                      <a:cxn ang="T120">
                        <a:pos x="T28" y="T29"/>
                      </a:cxn>
                      <a:cxn ang="T121">
                        <a:pos x="T30" y="T31"/>
                      </a:cxn>
                      <a:cxn ang="T122">
                        <a:pos x="T32" y="T33"/>
                      </a:cxn>
                      <a:cxn ang="T123">
                        <a:pos x="T34" y="T35"/>
                      </a:cxn>
                      <a:cxn ang="T124">
                        <a:pos x="T36" y="T37"/>
                      </a:cxn>
                      <a:cxn ang="T125">
                        <a:pos x="T38" y="T39"/>
                      </a:cxn>
                      <a:cxn ang="T126">
                        <a:pos x="T40" y="T41"/>
                      </a:cxn>
                      <a:cxn ang="T127">
                        <a:pos x="T42" y="T43"/>
                      </a:cxn>
                      <a:cxn ang="T128">
                        <a:pos x="T44" y="T45"/>
                      </a:cxn>
                      <a:cxn ang="T129">
                        <a:pos x="T46" y="T47"/>
                      </a:cxn>
                      <a:cxn ang="T130">
                        <a:pos x="T48" y="T49"/>
                      </a:cxn>
                      <a:cxn ang="T131">
                        <a:pos x="T50" y="T51"/>
                      </a:cxn>
                      <a:cxn ang="T132">
                        <a:pos x="T52" y="T53"/>
                      </a:cxn>
                      <a:cxn ang="T133">
                        <a:pos x="T54" y="T55"/>
                      </a:cxn>
                      <a:cxn ang="T134">
                        <a:pos x="T56" y="T57"/>
                      </a:cxn>
                      <a:cxn ang="T135">
                        <a:pos x="T58" y="T59"/>
                      </a:cxn>
                      <a:cxn ang="T136">
                        <a:pos x="T60" y="T61"/>
                      </a:cxn>
                      <a:cxn ang="T137">
                        <a:pos x="T62" y="T63"/>
                      </a:cxn>
                      <a:cxn ang="T138">
                        <a:pos x="T64" y="T65"/>
                      </a:cxn>
                      <a:cxn ang="T139">
                        <a:pos x="T66" y="T67"/>
                      </a:cxn>
                      <a:cxn ang="T140">
                        <a:pos x="T68" y="T69"/>
                      </a:cxn>
                      <a:cxn ang="T141">
                        <a:pos x="T70" y="T71"/>
                      </a:cxn>
                      <a:cxn ang="T142">
                        <a:pos x="T72" y="T73"/>
                      </a:cxn>
                      <a:cxn ang="T143">
                        <a:pos x="T74" y="T75"/>
                      </a:cxn>
                      <a:cxn ang="T144">
                        <a:pos x="T76" y="T77"/>
                      </a:cxn>
                      <a:cxn ang="T145">
                        <a:pos x="T78" y="T79"/>
                      </a:cxn>
                      <a:cxn ang="T146">
                        <a:pos x="T80" y="T81"/>
                      </a:cxn>
                      <a:cxn ang="T147">
                        <a:pos x="T82" y="T83"/>
                      </a:cxn>
                      <a:cxn ang="T148">
                        <a:pos x="T84" y="T85"/>
                      </a:cxn>
                      <a:cxn ang="T149">
                        <a:pos x="T86" y="T87"/>
                      </a:cxn>
                      <a:cxn ang="T150">
                        <a:pos x="T88" y="T89"/>
                      </a:cxn>
                      <a:cxn ang="T151">
                        <a:pos x="T90" y="T91"/>
                      </a:cxn>
                      <a:cxn ang="T152">
                        <a:pos x="T92" y="T93"/>
                      </a:cxn>
                      <a:cxn ang="T153">
                        <a:pos x="T94" y="T95"/>
                      </a:cxn>
                      <a:cxn ang="T154">
                        <a:pos x="T96" y="T97"/>
                      </a:cxn>
                      <a:cxn ang="T155">
                        <a:pos x="T98" y="T99"/>
                      </a:cxn>
                      <a:cxn ang="T156">
                        <a:pos x="T100" y="T101"/>
                      </a:cxn>
                      <a:cxn ang="T157">
                        <a:pos x="T102" y="T103"/>
                      </a:cxn>
                      <a:cxn ang="T158">
                        <a:pos x="T104" y="T105"/>
                      </a:cxn>
                    </a:cxnLst>
                    <a:rect l="T159" t="T160" r="T161" b="T162"/>
                    <a:pathLst>
                      <a:path w="212" h="255">
                        <a:moveTo>
                          <a:pt x="16" y="65"/>
                        </a:moveTo>
                        <a:lnTo>
                          <a:pt x="3" y="57"/>
                        </a:lnTo>
                        <a:lnTo>
                          <a:pt x="7" y="48"/>
                        </a:lnTo>
                        <a:lnTo>
                          <a:pt x="16" y="33"/>
                        </a:lnTo>
                        <a:lnTo>
                          <a:pt x="31" y="15"/>
                        </a:lnTo>
                        <a:lnTo>
                          <a:pt x="44" y="0"/>
                        </a:lnTo>
                        <a:lnTo>
                          <a:pt x="55" y="9"/>
                        </a:lnTo>
                        <a:lnTo>
                          <a:pt x="71" y="26"/>
                        </a:lnTo>
                        <a:lnTo>
                          <a:pt x="85" y="33"/>
                        </a:lnTo>
                        <a:lnTo>
                          <a:pt x="104" y="39"/>
                        </a:lnTo>
                        <a:lnTo>
                          <a:pt x="119" y="49"/>
                        </a:lnTo>
                        <a:lnTo>
                          <a:pt x="135" y="58"/>
                        </a:lnTo>
                        <a:lnTo>
                          <a:pt x="151" y="51"/>
                        </a:lnTo>
                        <a:lnTo>
                          <a:pt x="167" y="46"/>
                        </a:lnTo>
                        <a:lnTo>
                          <a:pt x="181" y="45"/>
                        </a:lnTo>
                        <a:lnTo>
                          <a:pt x="194" y="48"/>
                        </a:lnTo>
                        <a:lnTo>
                          <a:pt x="205" y="55"/>
                        </a:lnTo>
                        <a:lnTo>
                          <a:pt x="209" y="63"/>
                        </a:lnTo>
                        <a:lnTo>
                          <a:pt x="211" y="70"/>
                        </a:lnTo>
                        <a:lnTo>
                          <a:pt x="209" y="79"/>
                        </a:lnTo>
                        <a:lnTo>
                          <a:pt x="205" y="90"/>
                        </a:lnTo>
                        <a:lnTo>
                          <a:pt x="199" y="102"/>
                        </a:lnTo>
                        <a:lnTo>
                          <a:pt x="195" y="115"/>
                        </a:lnTo>
                        <a:lnTo>
                          <a:pt x="192" y="129"/>
                        </a:lnTo>
                        <a:lnTo>
                          <a:pt x="192" y="145"/>
                        </a:lnTo>
                        <a:lnTo>
                          <a:pt x="192" y="164"/>
                        </a:lnTo>
                        <a:lnTo>
                          <a:pt x="188" y="185"/>
                        </a:lnTo>
                        <a:lnTo>
                          <a:pt x="183" y="203"/>
                        </a:lnTo>
                        <a:lnTo>
                          <a:pt x="179" y="213"/>
                        </a:lnTo>
                        <a:lnTo>
                          <a:pt x="175" y="228"/>
                        </a:lnTo>
                        <a:lnTo>
                          <a:pt x="173" y="254"/>
                        </a:lnTo>
                        <a:lnTo>
                          <a:pt x="162" y="245"/>
                        </a:lnTo>
                        <a:lnTo>
                          <a:pt x="146" y="238"/>
                        </a:lnTo>
                        <a:lnTo>
                          <a:pt x="133" y="238"/>
                        </a:lnTo>
                        <a:lnTo>
                          <a:pt x="121" y="233"/>
                        </a:lnTo>
                        <a:lnTo>
                          <a:pt x="104" y="220"/>
                        </a:lnTo>
                        <a:lnTo>
                          <a:pt x="80" y="213"/>
                        </a:lnTo>
                        <a:lnTo>
                          <a:pt x="63" y="215"/>
                        </a:lnTo>
                        <a:lnTo>
                          <a:pt x="48" y="210"/>
                        </a:lnTo>
                        <a:lnTo>
                          <a:pt x="35" y="202"/>
                        </a:lnTo>
                        <a:lnTo>
                          <a:pt x="28" y="198"/>
                        </a:lnTo>
                        <a:lnTo>
                          <a:pt x="14" y="194"/>
                        </a:lnTo>
                        <a:lnTo>
                          <a:pt x="0" y="192"/>
                        </a:lnTo>
                        <a:lnTo>
                          <a:pt x="14" y="168"/>
                        </a:lnTo>
                        <a:lnTo>
                          <a:pt x="26" y="153"/>
                        </a:lnTo>
                        <a:lnTo>
                          <a:pt x="37" y="138"/>
                        </a:lnTo>
                        <a:lnTo>
                          <a:pt x="46" y="127"/>
                        </a:lnTo>
                        <a:lnTo>
                          <a:pt x="56" y="118"/>
                        </a:lnTo>
                        <a:lnTo>
                          <a:pt x="60" y="106"/>
                        </a:lnTo>
                        <a:lnTo>
                          <a:pt x="53" y="96"/>
                        </a:lnTo>
                        <a:lnTo>
                          <a:pt x="44" y="90"/>
                        </a:lnTo>
                        <a:lnTo>
                          <a:pt x="28" y="78"/>
                        </a:lnTo>
                        <a:lnTo>
                          <a:pt x="16" y="65"/>
                        </a:lnTo>
                      </a:path>
                    </a:pathLst>
                  </a:custGeom>
                  <a:solidFill>
                    <a:srgbClr val="114FFB"/>
                  </a:solidFill>
                  <a:ln w="12700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26638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5042" y="3076"/>
                    <a:ext cx="188" cy="149"/>
                    <a:chOff x="5042" y="3076"/>
                    <a:chExt cx="188" cy="149"/>
                  </a:xfrm>
                </p:grpSpPr>
                <p:sp>
                  <p:nvSpPr>
                    <p:cNvPr id="26639" name="Freeform 58"/>
                    <p:cNvSpPr>
                      <a:spLocks/>
                    </p:cNvSpPr>
                    <p:nvPr/>
                  </p:nvSpPr>
                  <p:spPr bwMode="auto">
                    <a:xfrm>
                      <a:off x="5095" y="3184"/>
                      <a:ext cx="26" cy="41"/>
                    </a:xfrm>
                    <a:custGeom>
                      <a:avLst/>
                      <a:gdLst>
                        <a:gd name="T0" fmla="*/ 0 w 26"/>
                        <a:gd name="T1" fmla="*/ 0 h 41"/>
                        <a:gd name="T2" fmla="*/ 8 w 26"/>
                        <a:gd name="T3" fmla="*/ 6 h 41"/>
                        <a:gd name="T4" fmla="*/ 13 w 26"/>
                        <a:gd name="T5" fmla="*/ 11 h 41"/>
                        <a:gd name="T6" fmla="*/ 18 w 26"/>
                        <a:gd name="T7" fmla="*/ 16 h 41"/>
                        <a:gd name="T8" fmla="*/ 21 w 26"/>
                        <a:gd name="T9" fmla="*/ 24 h 41"/>
                        <a:gd name="T10" fmla="*/ 25 w 26"/>
                        <a:gd name="T11" fmla="*/ 40 h 41"/>
                        <a:gd name="T12" fmla="*/ 24 w 26"/>
                        <a:gd name="T13" fmla="*/ 24 h 41"/>
                        <a:gd name="T14" fmla="*/ 22 w 26"/>
                        <a:gd name="T15" fmla="*/ 11 h 41"/>
                        <a:gd name="T16" fmla="*/ 15 w 26"/>
                        <a:gd name="T17" fmla="*/ 8 h 41"/>
                        <a:gd name="T18" fmla="*/ 6 w 26"/>
                        <a:gd name="T19" fmla="*/ 3 h 41"/>
                        <a:gd name="T20" fmla="*/ 0 w 26"/>
                        <a:gd name="T21" fmla="*/ 0 h 41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w 26"/>
                        <a:gd name="T34" fmla="*/ 0 h 41"/>
                        <a:gd name="T35" fmla="*/ 26 w 26"/>
                        <a:gd name="T36" fmla="*/ 41 h 41"/>
                      </a:gdLst>
                      <a:ahLst/>
                      <a:cxnLst>
                        <a:cxn ang="T22">
                          <a:pos x="T0" y="T1"/>
                        </a:cxn>
                        <a:cxn ang="T23">
                          <a:pos x="T2" y="T3"/>
                        </a:cxn>
                        <a:cxn ang="T24">
                          <a:pos x="T4" y="T5"/>
                        </a:cxn>
                        <a:cxn ang="T25">
                          <a:pos x="T6" y="T7"/>
                        </a:cxn>
                        <a:cxn ang="T26">
                          <a:pos x="T8" y="T9"/>
                        </a:cxn>
                        <a:cxn ang="T27">
                          <a:pos x="T10" y="T11"/>
                        </a:cxn>
                        <a:cxn ang="T28">
                          <a:pos x="T12" y="T13"/>
                        </a:cxn>
                        <a:cxn ang="T29">
                          <a:pos x="T14" y="T15"/>
                        </a:cxn>
                        <a:cxn ang="T30">
                          <a:pos x="T16" y="T17"/>
                        </a:cxn>
                        <a:cxn ang="T31">
                          <a:pos x="T18" y="T19"/>
                        </a:cxn>
                        <a:cxn ang="T32">
                          <a:pos x="T20" y="T21"/>
                        </a:cxn>
                      </a:cxnLst>
                      <a:rect l="T33" t="T34" r="T35" b="T36"/>
                      <a:pathLst>
                        <a:path w="26" h="41">
                          <a:moveTo>
                            <a:pt x="0" y="0"/>
                          </a:moveTo>
                          <a:lnTo>
                            <a:pt x="8" y="6"/>
                          </a:lnTo>
                          <a:lnTo>
                            <a:pt x="13" y="11"/>
                          </a:lnTo>
                          <a:lnTo>
                            <a:pt x="18" y="16"/>
                          </a:lnTo>
                          <a:lnTo>
                            <a:pt x="21" y="24"/>
                          </a:lnTo>
                          <a:lnTo>
                            <a:pt x="25" y="40"/>
                          </a:lnTo>
                          <a:lnTo>
                            <a:pt x="24" y="24"/>
                          </a:lnTo>
                          <a:lnTo>
                            <a:pt x="22" y="11"/>
                          </a:lnTo>
                          <a:lnTo>
                            <a:pt x="15" y="8"/>
                          </a:lnTo>
                          <a:lnTo>
                            <a:pt x="6" y="3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114FFB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640" name="Freeform 59"/>
                    <p:cNvSpPr>
                      <a:spLocks/>
                    </p:cNvSpPr>
                    <p:nvPr/>
                  </p:nvSpPr>
                  <p:spPr bwMode="auto">
                    <a:xfrm>
                      <a:off x="5163" y="3128"/>
                      <a:ext cx="20" cy="25"/>
                    </a:xfrm>
                    <a:custGeom>
                      <a:avLst/>
                      <a:gdLst>
                        <a:gd name="T0" fmla="*/ 0 w 20"/>
                        <a:gd name="T1" fmla="*/ 0 h 25"/>
                        <a:gd name="T2" fmla="*/ 3 w 20"/>
                        <a:gd name="T3" fmla="*/ 4 h 25"/>
                        <a:gd name="T4" fmla="*/ 7 w 20"/>
                        <a:gd name="T5" fmla="*/ 7 h 25"/>
                        <a:gd name="T6" fmla="*/ 9 w 20"/>
                        <a:gd name="T7" fmla="*/ 11 h 25"/>
                        <a:gd name="T8" fmla="*/ 9 w 20"/>
                        <a:gd name="T9" fmla="*/ 16 h 25"/>
                        <a:gd name="T10" fmla="*/ 8 w 20"/>
                        <a:gd name="T11" fmla="*/ 24 h 25"/>
                        <a:gd name="T12" fmla="*/ 12 w 20"/>
                        <a:gd name="T13" fmla="*/ 13 h 25"/>
                        <a:gd name="T14" fmla="*/ 13 w 20"/>
                        <a:gd name="T15" fmla="*/ 7 h 25"/>
                        <a:gd name="T16" fmla="*/ 14 w 20"/>
                        <a:gd name="T17" fmla="*/ 4 h 25"/>
                        <a:gd name="T18" fmla="*/ 19 w 20"/>
                        <a:gd name="T19" fmla="*/ 0 h 25"/>
                        <a:gd name="T20" fmla="*/ 10 w 20"/>
                        <a:gd name="T21" fmla="*/ 4 h 25"/>
                        <a:gd name="T22" fmla="*/ 8 w 20"/>
                        <a:gd name="T23" fmla="*/ 5 h 25"/>
                        <a:gd name="T24" fmla="*/ 0 w 20"/>
                        <a:gd name="T25" fmla="*/ 0 h 25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60000 65536"/>
                        <a:gd name="T37" fmla="*/ 0 60000 65536"/>
                        <a:gd name="T38" fmla="*/ 0 60000 65536"/>
                        <a:gd name="T39" fmla="*/ 0 w 20"/>
                        <a:gd name="T40" fmla="*/ 0 h 25"/>
                        <a:gd name="T41" fmla="*/ 20 w 20"/>
                        <a:gd name="T42" fmla="*/ 25 h 25"/>
                      </a:gdLst>
                      <a:ahLst/>
                      <a:cxnLst>
                        <a:cxn ang="T26">
                          <a:pos x="T0" y="T1"/>
                        </a:cxn>
                        <a:cxn ang="T27">
                          <a:pos x="T2" y="T3"/>
                        </a:cxn>
                        <a:cxn ang="T28">
                          <a:pos x="T4" y="T5"/>
                        </a:cxn>
                        <a:cxn ang="T29">
                          <a:pos x="T6" y="T7"/>
                        </a:cxn>
                        <a:cxn ang="T30">
                          <a:pos x="T8" y="T9"/>
                        </a:cxn>
                        <a:cxn ang="T31">
                          <a:pos x="T10" y="T11"/>
                        </a:cxn>
                        <a:cxn ang="T32">
                          <a:pos x="T12" y="T13"/>
                        </a:cxn>
                        <a:cxn ang="T33">
                          <a:pos x="T14" y="T15"/>
                        </a:cxn>
                        <a:cxn ang="T34">
                          <a:pos x="T16" y="T17"/>
                        </a:cxn>
                        <a:cxn ang="T35">
                          <a:pos x="T18" y="T19"/>
                        </a:cxn>
                        <a:cxn ang="T36">
                          <a:pos x="T20" y="T21"/>
                        </a:cxn>
                        <a:cxn ang="T37">
                          <a:pos x="T22" y="T23"/>
                        </a:cxn>
                        <a:cxn ang="T38">
                          <a:pos x="T24" y="T25"/>
                        </a:cxn>
                      </a:cxnLst>
                      <a:rect l="T39" t="T40" r="T41" b="T42"/>
                      <a:pathLst>
                        <a:path w="20" h="25">
                          <a:moveTo>
                            <a:pt x="0" y="0"/>
                          </a:moveTo>
                          <a:lnTo>
                            <a:pt x="3" y="4"/>
                          </a:lnTo>
                          <a:lnTo>
                            <a:pt x="7" y="7"/>
                          </a:lnTo>
                          <a:lnTo>
                            <a:pt x="9" y="11"/>
                          </a:lnTo>
                          <a:lnTo>
                            <a:pt x="9" y="16"/>
                          </a:lnTo>
                          <a:lnTo>
                            <a:pt x="8" y="24"/>
                          </a:lnTo>
                          <a:lnTo>
                            <a:pt x="12" y="13"/>
                          </a:lnTo>
                          <a:lnTo>
                            <a:pt x="13" y="7"/>
                          </a:lnTo>
                          <a:lnTo>
                            <a:pt x="14" y="4"/>
                          </a:lnTo>
                          <a:lnTo>
                            <a:pt x="19" y="0"/>
                          </a:lnTo>
                          <a:lnTo>
                            <a:pt x="10" y="4"/>
                          </a:lnTo>
                          <a:lnTo>
                            <a:pt x="8" y="5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114FFB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641" name="Freeform 60"/>
                    <p:cNvSpPr>
                      <a:spLocks/>
                    </p:cNvSpPr>
                    <p:nvPr/>
                  </p:nvSpPr>
                  <p:spPr bwMode="auto">
                    <a:xfrm>
                      <a:off x="5194" y="3192"/>
                      <a:ext cx="36" cy="29"/>
                    </a:xfrm>
                    <a:custGeom>
                      <a:avLst/>
                      <a:gdLst>
                        <a:gd name="T0" fmla="*/ 35 w 36"/>
                        <a:gd name="T1" fmla="*/ 5 h 29"/>
                        <a:gd name="T2" fmla="*/ 33 w 36"/>
                        <a:gd name="T3" fmla="*/ 8 h 29"/>
                        <a:gd name="T4" fmla="*/ 28 w 36"/>
                        <a:gd name="T5" fmla="*/ 9 h 29"/>
                        <a:gd name="T6" fmla="*/ 24 w 36"/>
                        <a:gd name="T7" fmla="*/ 8 h 29"/>
                        <a:gd name="T8" fmla="*/ 18 w 36"/>
                        <a:gd name="T9" fmla="*/ 4 h 29"/>
                        <a:gd name="T10" fmla="*/ 8 w 36"/>
                        <a:gd name="T11" fmla="*/ 0 h 29"/>
                        <a:gd name="T12" fmla="*/ 0 w 36"/>
                        <a:gd name="T13" fmla="*/ 0 h 29"/>
                        <a:gd name="T14" fmla="*/ 9 w 36"/>
                        <a:gd name="T15" fmla="*/ 1 h 29"/>
                        <a:gd name="T16" fmla="*/ 15 w 36"/>
                        <a:gd name="T17" fmla="*/ 5 h 29"/>
                        <a:gd name="T18" fmla="*/ 18 w 36"/>
                        <a:gd name="T19" fmla="*/ 8 h 29"/>
                        <a:gd name="T20" fmla="*/ 24 w 36"/>
                        <a:gd name="T21" fmla="*/ 11 h 29"/>
                        <a:gd name="T22" fmla="*/ 28 w 36"/>
                        <a:gd name="T23" fmla="*/ 13 h 29"/>
                        <a:gd name="T24" fmla="*/ 27 w 36"/>
                        <a:gd name="T25" fmla="*/ 16 h 29"/>
                        <a:gd name="T26" fmla="*/ 22 w 36"/>
                        <a:gd name="T27" fmla="*/ 17 h 29"/>
                        <a:gd name="T28" fmla="*/ 17 w 36"/>
                        <a:gd name="T29" fmla="*/ 17 h 29"/>
                        <a:gd name="T30" fmla="*/ 12 w 36"/>
                        <a:gd name="T31" fmla="*/ 19 h 29"/>
                        <a:gd name="T32" fmla="*/ 8 w 36"/>
                        <a:gd name="T33" fmla="*/ 21 h 29"/>
                        <a:gd name="T34" fmla="*/ 15 w 36"/>
                        <a:gd name="T35" fmla="*/ 21 h 29"/>
                        <a:gd name="T36" fmla="*/ 20 w 36"/>
                        <a:gd name="T37" fmla="*/ 20 h 29"/>
                        <a:gd name="T38" fmla="*/ 24 w 36"/>
                        <a:gd name="T39" fmla="*/ 21 h 29"/>
                        <a:gd name="T40" fmla="*/ 28 w 36"/>
                        <a:gd name="T41" fmla="*/ 19 h 29"/>
                        <a:gd name="T42" fmla="*/ 30 w 36"/>
                        <a:gd name="T43" fmla="*/ 17 h 29"/>
                        <a:gd name="T44" fmla="*/ 31 w 36"/>
                        <a:gd name="T45" fmla="*/ 21 h 29"/>
                        <a:gd name="T46" fmla="*/ 29 w 36"/>
                        <a:gd name="T47" fmla="*/ 24 h 29"/>
                        <a:gd name="T48" fmla="*/ 24 w 36"/>
                        <a:gd name="T49" fmla="*/ 28 h 29"/>
                        <a:gd name="T50" fmla="*/ 31 w 36"/>
                        <a:gd name="T51" fmla="*/ 25 h 29"/>
                        <a:gd name="T52" fmla="*/ 34 w 36"/>
                        <a:gd name="T53" fmla="*/ 22 h 29"/>
                        <a:gd name="T54" fmla="*/ 33 w 36"/>
                        <a:gd name="T55" fmla="*/ 14 h 29"/>
                        <a:gd name="T56" fmla="*/ 35 w 36"/>
                        <a:gd name="T57" fmla="*/ 5 h 29"/>
                        <a:gd name="T58" fmla="*/ 0 60000 65536"/>
                        <a:gd name="T59" fmla="*/ 0 60000 65536"/>
                        <a:gd name="T60" fmla="*/ 0 60000 65536"/>
                        <a:gd name="T61" fmla="*/ 0 60000 65536"/>
                        <a:gd name="T62" fmla="*/ 0 60000 65536"/>
                        <a:gd name="T63" fmla="*/ 0 60000 65536"/>
                        <a:gd name="T64" fmla="*/ 0 60000 65536"/>
                        <a:gd name="T65" fmla="*/ 0 60000 655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w 36"/>
                        <a:gd name="T88" fmla="*/ 0 h 29"/>
                        <a:gd name="T89" fmla="*/ 36 w 36"/>
                        <a:gd name="T90" fmla="*/ 29 h 29"/>
                      </a:gdLst>
                      <a:ahLst/>
                      <a:cxnLst>
                        <a:cxn ang="T58">
                          <a:pos x="T0" y="T1"/>
                        </a:cxn>
                        <a:cxn ang="T59">
                          <a:pos x="T2" y="T3"/>
                        </a:cxn>
                        <a:cxn ang="T60">
                          <a:pos x="T4" y="T5"/>
                        </a:cxn>
                        <a:cxn ang="T61">
                          <a:pos x="T6" y="T7"/>
                        </a:cxn>
                        <a:cxn ang="T62">
                          <a:pos x="T8" y="T9"/>
                        </a:cxn>
                        <a:cxn ang="T63">
                          <a:pos x="T10" y="T11"/>
                        </a:cxn>
                        <a:cxn ang="T64">
                          <a:pos x="T12" y="T13"/>
                        </a:cxn>
                        <a:cxn ang="T65">
                          <a:pos x="T14" y="T15"/>
                        </a:cxn>
                        <a:cxn ang="T66">
                          <a:pos x="T16" y="T17"/>
                        </a:cxn>
                        <a:cxn ang="T67">
                          <a:pos x="T18" y="T19"/>
                        </a:cxn>
                        <a:cxn ang="T68">
                          <a:pos x="T20" y="T21"/>
                        </a:cxn>
                        <a:cxn ang="T69">
                          <a:pos x="T22" y="T23"/>
                        </a:cxn>
                        <a:cxn ang="T70">
                          <a:pos x="T24" y="T25"/>
                        </a:cxn>
                        <a:cxn ang="T71">
                          <a:pos x="T26" y="T27"/>
                        </a:cxn>
                        <a:cxn ang="T72">
                          <a:pos x="T28" y="T29"/>
                        </a:cxn>
                        <a:cxn ang="T73">
                          <a:pos x="T30" y="T31"/>
                        </a:cxn>
                        <a:cxn ang="T74">
                          <a:pos x="T32" y="T33"/>
                        </a:cxn>
                        <a:cxn ang="T75">
                          <a:pos x="T34" y="T35"/>
                        </a:cxn>
                        <a:cxn ang="T76">
                          <a:pos x="T36" y="T37"/>
                        </a:cxn>
                        <a:cxn ang="T77">
                          <a:pos x="T38" y="T39"/>
                        </a:cxn>
                        <a:cxn ang="T78">
                          <a:pos x="T40" y="T41"/>
                        </a:cxn>
                        <a:cxn ang="T79">
                          <a:pos x="T42" y="T43"/>
                        </a:cxn>
                        <a:cxn ang="T80">
                          <a:pos x="T44" y="T45"/>
                        </a:cxn>
                        <a:cxn ang="T81">
                          <a:pos x="T46" y="T47"/>
                        </a:cxn>
                        <a:cxn ang="T82">
                          <a:pos x="T48" y="T49"/>
                        </a:cxn>
                        <a:cxn ang="T83">
                          <a:pos x="T50" y="T51"/>
                        </a:cxn>
                        <a:cxn ang="T84">
                          <a:pos x="T52" y="T53"/>
                        </a:cxn>
                        <a:cxn ang="T85">
                          <a:pos x="T54" y="T55"/>
                        </a:cxn>
                        <a:cxn ang="T86">
                          <a:pos x="T56" y="T57"/>
                        </a:cxn>
                      </a:cxnLst>
                      <a:rect l="T87" t="T88" r="T89" b="T90"/>
                      <a:pathLst>
                        <a:path w="36" h="29">
                          <a:moveTo>
                            <a:pt x="35" y="5"/>
                          </a:moveTo>
                          <a:lnTo>
                            <a:pt x="33" y="8"/>
                          </a:lnTo>
                          <a:lnTo>
                            <a:pt x="28" y="9"/>
                          </a:lnTo>
                          <a:lnTo>
                            <a:pt x="24" y="8"/>
                          </a:lnTo>
                          <a:lnTo>
                            <a:pt x="18" y="4"/>
                          </a:lnTo>
                          <a:lnTo>
                            <a:pt x="8" y="0"/>
                          </a:lnTo>
                          <a:lnTo>
                            <a:pt x="0" y="0"/>
                          </a:lnTo>
                          <a:lnTo>
                            <a:pt x="9" y="1"/>
                          </a:lnTo>
                          <a:lnTo>
                            <a:pt x="15" y="5"/>
                          </a:lnTo>
                          <a:lnTo>
                            <a:pt x="18" y="8"/>
                          </a:lnTo>
                          <a:lnTo>
                            <a:pt x="24" y="11"/>
                          </a:lnTo>
                          <a:lnTo>
                            <a:pt x="28" y="13"/>
                          </a:lnTo>
                          <a:lnTo>
                            <a:pt x="27" y="16"/>
                          </a:lnTo>
                          <a:lnTo>
                            <a:pt x="22" y="17"/>
                          </a:lnTo>
                          <a:lnTo>
                            <a:pt x="17" y="17"/>
                          </a:lnTo>
                          <a:lnTo>
                            <a:pt x="12" y="19"/>
                          </a:lnTo>
                          <a:lnTo>
                            <a:pt x="8" y="21"/>
                          </a:lnTo>
                          <a:lnTo>
                            <a:pt x="15" y="21"/>
                          </a:lnTo>
                          <a:lnTo>
                            <a:pt x="20" y="20"/>
                          </a:lnTo>
                          <a:lnTo>
                            <a:pt x="24" y="21"/>
                          </a:lnTo>
                          <a:lnTo>
                            <a:pt x="28" y="19"/>
                          </a:lnTo>
                          <a:lnTo>
                            <a:pt x="30" y="17"/>
                          </a:lnTo>
                          <a:lnTo>
                            <a:pt x="31" y="21"/>
                          </a:lnTo>
                          <a:lnTo>
                            <a:pt x="29" y="24"/>
                          </a:lnTo>
                          <a:lnTo>
                            <a:pt x="24" y="28"/>
                          </a:lnTo>
                          <a:lnTo>
                            <a:pt x="31" y="25"/>
                          </a:lnTo>
                          <a:lnTo>
                            <a:pt x="34" y="22"/>
                          </a:lnTo>
                          <a:lnTo>
                            <a:pt x="33" y="14"/>
                          </a:lnTo>
                          <a:lnTo>
                            <a:pt x="35" y="5"/>
                          </a:lnTo>
                        </a:path>
                      </a:pathLst>
                    </a:custGeom>
                    <a:solidFill>
                      <a:srgbClr val="114FFB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642" name="Freeform 61"/>
                    <p:cNvSpPr>
                      <a:spLocks/>
                    </p:cNvSpPr>
                    <p:nvPr/>
                  </p:nvSpPr>
                  <p:spPr bwMode="auto">
                    <a:xfrm>
                      <a:off x="5104" y="3109"/>
                      <a:ext cx="18" cy="8"/>
                    </a:xfrm>
                    <a:custGeom>
                      <a:avLst/>
                      <a:gdLst>
                        <a:gd name="T0" fmla="*/ 17 w 18"/>
                        <a:gd name="T1" fmla="*/ 0 h 8"/>
                        <a:gd name="T2" fmla="*/ 9 w 18"/>
                        <a:gd name="T3" fmla="*/ 1 h 8"/>
                        <a:gd name="T4" fmla="*/ 0 w 18"/>
                        <a:gd name="T5" fmla="*/ 7 h 8"/>
                        <a:gd name="T6" fmla="*/ 4 w 18"/>
                        <a:gd name="T7" fmla="*/ 3 h 8"/>
                        <a:gd name="T8" fmla="*/ 9 w 18"/>
                        <a:gd name="T9" fmla="*/ 0 h 8"/>
                        <a:gd name="T10" fmla="*/ 17 w 18"/>
                        <a:gd name="T11" fmla="*/ 0 h 8"/>
                        <a:gd name="T12" fmla="*/ 0 60000 65536"/>
                        <a:gd name="T13" fmla="*/ 0 60000 65536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w 18"/>
                        <a:gd name="T19" fmla="*/ 0 h 8"/>
                        <a:gd name="T20" fmla="*/ 18 w 18"/>
                        <a:gd name="T21" fmla="*/ 8 h 8"/>
                      </a:gdLst>
                      <a:ahLst/>
                      <a:cxnLst>
                        <a:cxn ang="T12">
                          <a:pos x="T0" y="T1"/>
                        </a:cxn>
                        <a:cxn ang="T13">
                          <a:pos x="T2" y="T3"/>
                        </a:cxn>
                        <a:cxn ang="T14">
                          <a:pos x="T4" y="T5"/>
                        </a:cxn>
                        <a:cxn ang="T15">
                          <a:pos x="T6" y="T7"/>
                        </a:cxn>
                        <a:cxn ang="T16">
                          <a:pos x="T8" y="T9"/>
                        </a:cxn>
                        <a:cxn ang="T17">
                          <a:pos x="T10" y="T11"/>
                        </a:cxn>
                      </a:cxnLst>
                      <a:rect l="T18" t="T19" r="T20" b="T21"/>
                      <a:pathLst>
                        <a:path w="18" h="8">
                          <a:moveTo>
                            <a:pt x="17" y="0"/>
                          </a:moveTo>
                          <a:lnTo>
                            <a:pt x="9" y="1"/>
                          </a:lnTo>
                          <a:lnTo>
                            <a:pt x="0" y="7"/>
                          </a:lnTo>
                          <a:lnTo>
                            <a:pt x="4" y="3"/>
                          </a:lnTo>
                          <a:lnTo>
                            <a:pt x="9" y="0"/>
                          </a:lnTo>
                          <a:lnTo>
                            <a:pt x="17" y="0"/>
                          </a:lnTo>
                        </a:path>
                      </a:pathLst>
                    </a:custGeom>
                    <a:solidFill>
                      <a:srgbClr val="114FFB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643" name="Freeform 62"/>
                    <p:cNvSpPr>
                      <a:spLocks/>
                    </p:cNvSpPr>
                    <p:nvPr/>
                  </p:nvSpPr>
                  <p:spPr bwMode="auto">
                    <a:xfrm>
                      <a:off x="5042" y="3076"/>
                      <a:ext cx="38" cy="53"/>
                    </a:xfrm>
                    <a:custGeom>
                      <a:avLst/>
                      <a:gdLst>
                        <a:gd name="T0" fmla="*/ 0 w 38"/>
                        <a:gd name="T1" fmla="*/ 52 h 53"/>
                        <a:gd name="T2" fmla="*/ 4 w 38"/>
                        <a:gd name="T3" fmla="*/ 43 h 53"/>
                        <a:gd name="T4" fmla="*/ 7 w 38"/>
                        <a:gd name="T5" fmla="*/ 39 h 53"/>
                        <a:gd name="T6" fmla="*/ 11 w 38"/>
                        <a:gd name="T7" fmla="*/ 33 h 53"/>
                        <a:gd name="T8" fmla="*/ 15 w 38"/>
                        <a:gd name="T9" fmla="*/ 28 h 53"/>
                        <a:gd name="T10" fmla="*/ 20 w 38"/>
                        <a:gd name="T11" fmla="*/ 22 h 53"/>
                        <a:gd name="T12" fmla="*/ 23 w 38"/>
                        <a:gd name="T13" fmla="*/ 19 h 53"/>
                        <a:gd name="T14" fmla="*/ 29 w 38"/>
                        <a:gd name="T15" fmla="*/ 13 h 53"/>
                        <a:gd name="T16" fmla="*/ 32 w 38"/>
                        <a:gd name="T17" fmla="*/ 8 h 53"/>
                        <a:gd name="T18" fmla="*/ 37 w 38"/>
                        <a:gd name="T19" fmla="*/ 4 h 53"/>
                        <a:gd name="T20" fmla="*/ 37 w 38"/>
                        <a:gd name="T21" fmla="*/ 0 h 53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w 38"/>
                        <a:gd name="T34" fmla="*/ 0 h 53"/>
                        <a:gd name="T35" fmla="*/ 38 w 38"/>
                        <a:gd name="T36" fmla="*/ 53 h 53"/>
                      </a:gdLst>
                      <a:ahLst/>
                      <a:cxnLst>
                        <a:cxn ang="T22">
                          <a:pos x="T0" y="T1"/>
                        </a:cxn>
                        <a:cxn ang="T23">
                          <a:pos x="T2" y="T3"/>
                        </a:cxn>
                        <a:cxn ang="T24">
                          <a:pos x="T4" y="T5"/>
                        </a:cxn>
                        <a:cxn ang="T25">
                          <a:pos x="T6" y="T7"/>
                        </a:cxn>
                        <a:cxn ang="T26">
                          <a:pos x="T8" y="T9"/>
                        </a:cxn>
                        <a:cxn ang="T27">
                          <a:pos x="T10" y="T11"/>
                        </a:cxn>
                        <a:cxn ang="T28">
                          <a:pos x="T12" y="T13"/>
                        </a:cxn>
                        <a:cxn ang="T29">
                          <a:pos x="T14" y="T15"/>
                        </a:cxn>
                        <a:cxn ang="T30">
                          <a:pos x="T16" y="T17"/>
                        </a:cxn>
                        <a:cxn ang="T31">
                          <a:pos x="T18" y="T19"/>
                        </a:cxn>
                        <a:cxn ang="T32">
                          <a:pos x="T20" y="T21"/>
                        </a:cxn>
                      </a:cxnLst>
                      <a:rect l="T33" t="T34" r="T35" b="T36"/>
                      <a:pathLst>
                        <a:path w="38" h="53">
                          <a:moveTo>
                            <a:pt x="0" y="52"/>
                          </a:moveTo>
                          <a:lnTo>
                            <a:pt x="4" y="43"/>
                          </a:lnTo>
                          <a:lnTo>
                            <a:pt x="7" y="39"/>
                          </a:lnTo>
                          <a:lnTo>
                            <a:pt x="11" y="33"/>
                          </a:lnTo>
                          <a:lnTo>
                            <a:pt x="15" y="28"/>
                          </a:lnTo>
                          <a:lnTo>
                            <a:pt x="20" y="22"/>
                          </a:lnTo>
                          <a:lnTo>
                            <a:pt x="23" y="19"/>
                          </a:lnTo>
                          <a:lnTo>
                            <a:pt x="29" y="13"/>
                          </a:lnTo>
                          <a:lnTo>
                            <a:pt x="32" y="8"/>
                          </a:lnTo>
                          <a:lnTo>
                            <a:pt x="37" y="4"/>
                          </a:lnTo>
                          <a:lnTo>
                            <a:pt x="37" y="0"/>
                          </a:lnTo>
                        </a:path>
                      </a:pathLst>
                    </a:custGeom>
                    <a:solidFill>
                      <a:srgbClr val="114FFB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</p:grpSp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381000" y="1905000"/>
            <a:ext cx="8440738" cy="2374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>
              <a:lnSpc>
                <a:spcPct val="125000"/>
              </a:lnSpc>
              <a:spcBef>
                <a:spcPct val="50000"/>
              </a:spcBef>
            </a:pPr>
            <a:r>
              <a:rPr lang="th-TH" sz="40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การปฏิบัติตามมาตรฐาน 5ส และระเบียบ กฎเกณฑ์ของหน่วยงานอย่างสม่ำเสมอ จนกลายเป็นการกระทำที่เกิดขึ้นเองโดยอัตโนมัติหรือโดยธรรมชาติ </a:t>
            </a:r>
          </a:p>
        </p:txBody>
      </p:sp>
      <p:sp>
        <p:nvSpPr>
          <p:cNvPr id="8196" name="Line 3"/>
          <p:cNvSpPr>
            <a:spLocks noChangeShapeType="1"/>
          </p:cNvSpPr>
          <p:nvPr/>
        </p:nvSpPr>
        <p:spPr bwMode="auto">
          <a:xfrm>
            <a:off x="727075" y="1522413"/>
            <a:ext cx="7759700" cy="0"/>
          </a:xfrm>
          <a:prstGeom prst="line">
            <a:avLst/>
          </a:prstGeom>
          <a:noFill/>
          <a:ln w="508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Rectangle 4"/>
          <p:cNvSpPr>
            <a:spLocks noChangeArrowheads="1"/>
          </p:cNvSpPr>
          <p:nvPr/>
        </p:nvSpPr>
        <p:spPr bwMode="auto">
          <a:xfrm>
            <a:off x="704850" y="762000"/>
            <a:ext cx="7804150" cy="820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h-TH" sz="48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นิยามของ  สร้างนิสัย</a:t>
            </a:r>
            <a:endParaRPr lang="th-TH" sz="4800" b="1">
              <a:latin typeface="Times New Roman" pitchFamily="18" charset="0"/>
              <a:cs typeface="CordiaUPC" pitchFamily="34" charset="-34"/>
            </a:endParaRPr>
          </a:p>
        </p:txBody>
      </p:sp>
      <p:graphicFrame>
        <p:nvGraphicFramePr>
          <p:cNvPr id="8194" name="Object 5">
            <a:hlinkClick r:id="" action="ppaction://ole?verb=0"/>
          </p:cNvPr>
          <p:cNvGraphicFramePr>
            <a:graphicFrameLocks/>
          </p:cNvGraphicFramePr>
          <p:nvPr/>
        </p:nvGraphicFramePr>
        <p:xfrm>
          <a:off x="503238" y="4495800"/>
          <a:ext cx="1524000" cy="1387475"/>
        </p:xfrm>
        <a:graphic>
          <a:graphicData uri="http://schemas.openxmlformats.org/presentationml/2006/ole">
            <p:oleObj spid="_x0000_s8194" name="Clip" r:id="rId3" imgW="6238800" imgH="5682960" progId="MS_ClipArt_Gallery.2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914400" y="1752600"/>
            <a:ext cx="7667625" cy="33861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  <a:buSzPct val="80000"/>
              <a:buFont typeface="Wingdings" pitchFamily="2" charset="2"/>
              <a:buNone/>
            </a:pPr>
            <a:r>
              <a:rPr lang="th-TH" sz="3600" b="1">
                <a:latin typeface="Times New Roman" pitchFamily="18" charset="0"/>
                <a:cs typeface="CordiaUPC" pitchFamily="34" charset="-34"/>
              </a:rPr>
              <a:t> </a:t>
            </a:r>
            <a:r>
              <a:rPr lang="th-TH" sz="36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1. ทบทวนและปฏิบัติ 4ส แรกอย่างต่อเนื่อง </a:t>
            </a:r>
          </a:p>
          <a:p>
            <a:pPr>
              <a:lnSpc>
                <a:spcPct val="80000"/>
              </a:lnSpc>
              <a:spcBef>
                <a:spcPct val="50000"/>
              </a:spcBef>
              <a:buSzPct val="80000"/>
              <a:buFont typeface="Wingdings" pitchFamily="2" charset="2"/>
              <a:buNone/>
            </a:pPr>
            <a:r>
              <a:rPr lang="th-TH" sz="36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 2. ผู้บังคับบัญชาต้องปฏิบัติเป็นตัวอย่างที่ดี</a:t>
            </a:r>
          </a:p>
          <a:p>
            <a:pPr>
              <a:lnSpc>
                <a:spcPct val="80000"/>
              </a:lnSpc>
              <a:spcBef>
                <a:spcPct val="50000"/>
              </a:spcBef>
              <a:buSzPct val="80000"/>
              <a:buFont typeface="Wingdings" pitchFamily="2" charset="2"/>
              <a:buNone/>
            </a:pPr>
            <a:r>
              <a:rPr lang="th-TH" sz="36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 3. คณะกรรมการหรือผู้บริหารตรวจเยี่ยมอย่าง</a:t>
            </a:r>
          </a:p>
          <a:p>
            <a:pPr>
              <a:lnSpc>
                <a:spcPct val="80000"/>
              </a:lnSpc>
              <a:spcBef>
                <a:spcPct val="50000"/>
              </a:spcBef>
              <a:buSzPct val="80000"/>
              <a:buFont typeface="Wingdings" pitchFamily="2" charset="2"/>
              <a:buNone/>
            </a:pPr>
            <a:r>
              <a:rPr lang="th-TH" sz="36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     ต่อเนื่อง</a:t>
            </a:r>
          </a:p>
          <a:p>
            <a:pPr>
              <a:lnSpc>
                <a:spcPct val="80000"/>
              </a:lnSpc>
              <a:spcBef>
                <a:spcPct val="50000"/>
              </a:spcBef>
              <a:buSzPct val="80000"/>
              <a:buFont typeface="Wingdings" pitchFamily="2" charset="2"/>
              <a:buNone/>
            </a:pPr>
            <a:r>
              <a:rPr lang="th-TH" sz="36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 4. จัดกิจกรรมส่งเสริม</a:t>
            </a:r>
          </a:p>
        </p:txBody>
      </p:sp>
      <p:sp>
        <p:nvSpPr>
          <p:cNvPr id="9220" name="Line 3"/>
          <p:cNvSpPr>
            <a:spLocks noChangeShapeType="1"/>
          </p:cNvSpPr>
          <p:nvPr/>
        </p:nvSpPr>
        <p:spPr bwMode="auto">
          <a:xfrm>
            <a:off x="657225" y="1295400"/>
            <a:ext cx="7970838" cy="0"/>
          </a:xfrm>
          <a:prstGeom prst="line">
            <a:avLst/>
          </a:prstGeom>
          <a:noFill/>
          <a:ln w="508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Rectangle 4"/>
          <p:cNvSpPr>
            <a:spLocks noChangeArrowheads="1"/>
          </p:cNvSpPr>
          <p:nvPr/>
        </p:nvSpPr>
        <p:spPr bwMode="auto">
          <a:xfrm>
            <a:off x="563563" y="611188"/>
            <a:ext cx="7594600" cy="758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44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ขั้นตอนดำเนินการเพื่อให้เกิดการสร้างนิสัย</a:t>
            </a:r>
            <a:endParaRPr lang="th-TH" sz="4400" b="1">
              <a:latin typeface="Times New Roman" pitchFamily="18" charset="0"/>
              <a:cs typeface="CordiaUPC" pitchFamily="34" charset="-34"/>
            </a:endParaRPr>
          </a:p>
        </p:txBody>
      </p:sp>
      <p:graphicFrame>
        <p:nvGraphicFramePr>
          <p:cNvPr id="9218" name="Object 5">
            <a:hlinkClick r:id="" action="ppaction://ole?verb=0"/>
          </p:cNvPr>
          <p:cNvGraphicFramePr>
            <a:graphicFrameLocks/>
          </p:cNvGraphicFramePr>
          <p:nvPr/>
        </p:nvGraphicFramePr>
        <p:xfrm>
          <a:off x="6794500" y="4051300"/>
          <a:ext cx="836613" cy="1358900"/>
        </p:xfrm>
        <a:graphic>
          <a:graphicData uri="http://schemas.openxmlformats.org/presentationml/2006/ole">
            <p:oleObj spid="_x0000_s9218" name="Clip" r:id="rId3" imgW="3465360" imgH="5630760" progId="MS_ClipArt_Gallery.2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ChangeArrowheads="1"/>
          </p:cNvSpPr>
          <p:nvPr/>
        </p:nvSpPr>
        <p:spPr bwMode="auto">
          <a:xfrm flipH="1">
            <a:off x="1336675" y="2743200"/>
            <a:ext cx="5895975" cy="1449388"/>
          </a:xfrm>
          <a:prstGeom prst="wedgeRoundRectCallout">
            <a:avLst>
              <a:gd name="adj1" fmla="val -41671"/>
              <a:gd name="adj2" fmla="val 66667"/>
              <a:gd name="adj3" fmla="val 16667"/>
            </a:avLst>
          </a:prstGeom>
          <a:solidFill>
            <a:srgbClr val="C1CE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635000" y="992188"/>
            <a:ext cx="7523163" cy="28336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h-TH" sz="48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หัวใจของ สร้างนิสัย</a:t>
            </a:r>
            <a:endParaRPr lang="th-TH" sz="4800" b="1">
              <a:latin typeface="Times New Roman" pitchFamily="18" charset="0"/>
              <a:cs typeface="CordiaUPC" pitchFamily="34" charset="-34"/>
            </a:endParaRPr>
          </a:p>
          <a:p>
            <a:pPr algn="ctr">
              <a:spcBef>
                <a:spcPct val="50000"/>
              </a:spcBef>
            </a:pPr>
            <a:endParaRPr lang="th-TH" sz="4800" b="1">
              <a:latin typeface="Times New Roman" pitchFamily="18" charset="0"/>
              <a:cs typeface="CordiaUPC" pitchFamily="34" charset="-34"/>
            </a:endParaRPr>
          </a:p>
          <a:p>
            <a:pPr algn="ctr">
              <a:spcBef>
                <a:spcPct val="50000"/>
              </a:spcBef>
            </a:pPr>
            <a:r>
              <a:rPr lang="th-TH" sz="4000" b="1">
                <a:latin typeface="Times New Roman" pitchFamily="18" charset="0"/>
                <a:cs typeface="CordiaUPC" pitchFamily="34" charset="-34"/>
              </a:rPr>
              <a:t>สร้างทัศนคติที่ดีในการทำงาน</a:t>
            </a:r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>
            <a:off x="585788" y="1828800"/>
            <a:ext cx="7972425" cy="0"/>
          </a:xfrm>
          <a:prstGeom prst="line">
            <a:avLst/>
          </a:prstGeom>
          <a:noFill/>
          <a:ln w="508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7653" name="Group 5"/>
          <p:cNvGrpSpPr>
            <a:grpSpLocks/>
          </p:cNvGrpSpPr>
          <p:nvPr/>
        </p:nvGrpSpPr>
        <p:grpSpPr bwMode="auto">
          <a:xfrm>
            <a:off x="6989763" y="4189413"/>
            <a:ext cx="682625" cy="1425575"/>
            <a:chOff x="4770" y="2639"/>
            <a:chExt cx="466" cy="898"/>
          </a:xfrm>
        </p:grpSpPr>
        <p:grpSp>
          <p:nvGrpSpPr>
            <p:cNvPr id="27654" name="Group 6"/>
            <p:cNvGrpSpPr>
              <a:grpSpLocks/>
            </p:cNvGrpSpPr>
            <p:nvPr/>
          </p:nvGrpSpPr>
          <p:grpSpPr bwMode="auto">
            <a:xfrm>
              <a:off x="4850" y="2639"/>
              <a:ext cx="386" cy="419"/>
              <a:chOff x="4850" y="2639"/>
              <a:chExt cx="386" cy="419"/>
            </a:xfrm>
          </p:grpSpPr>
          <p:grpSp>
            <p:nvGrpSpPr>
              <p:cNvPr id="27693" name="Group 7"/>
              <p:cNvGrpSpPr>
                <a:grpSpLocks/>
              </p:cNvGrpSpPr>
              <p:nvPr/>
            </p:nvGrpSpPr>
            <p:grpSpPr bwMode="auto">
              <a:xfrm>
                <a:off x="4850" y="2639"/>
                <a:ext cx="386" cy="419"/>
                <a:chOff x="4850" y="2639"/>
                <a:chExt cx="386" cy="419"/>
              </a:xfrm>
            </p:grpSpPr>
            <p:grpSp>
              <p:nvGrpSpPr>
                <p:cNvPr id="27697" name="Group 8"/>
                <p:cNvGrpSpPr>
                  <a:grpSpLocks/>
                </p:cNvGrpSpPr>
                <p:nvPr/>
              </p:nvGrpSpPr>
              <p:grpSpPr bwMode="auto">
                <a:xfrm>
                  <a:off x="4850" y="2659"/>
                  <a:ext cx="352" cy="399"/>
                  <a:chOff x="4850" y="2659"/>
                  <a:chExt cx="352" cy="399"/>
                </a:xfrm>
              </p:grpSpPr>
              <p:sp>
                <p:nvSpPr>
                  <p:cNvPr id="27707" name="Freeform 9"/>
                  <p:cNvSpPr>
                    <a:spLocks/>
                  </p:cNvSpPr>
                  <p:nvPr/>
                </p:nvSpPr>
                <p:spPr bwMode="auto">
                  <a:xfrm>
                    <a:off x="4850" y="2659"/>
                    <a:ext cx="352" cy="399"/>
                  </a:xfrm>
                  <a:custGeom>
                    <a:avLst/>
                    <a:gdLst>
                      <a:gd name="T0" fmla="*/ 309 w 352"/>
                      <a:gd name="T1" fmla="*/ 194 h 399"/>
                      <a:gd name="T2" fmla="*/ 332 w 352"/>
                      <a:gd name="T3" fmla="*/ 156 h 399"/>
                      <a:gd name="T4" fmla="*/ 348 w 352"/>
                      <a:gd name="T5" fmla="*/ 103 h 399"/>
                      <a:gd name="T6" fmla="*/ 350 w 352"/>
                      <a:gd name="T7" fmla="*/ 59 h 399"/>
                      <a:gd name="T8" fmla="*/ 327 w 352"/>
                      <a:gd name="T9" fmla="*/ 20 h 399"/>
                      <a:gd name="T10" fmla="*/ 286 w 352"/>
                      <a:gd name="T11" fmla="*/ 2 h 399"/>
                      <a:gd name="T12" fmla="*/ 242 w 352"/>
                      <a:gd name="T13" fmla="*/ 3 h 399"/>
                      <a:gd name="T14" fmla="*/ 215 w 352"/>
                      <a:gd name="T15" fmla="*/ 17 h 399"/>
                      <a:gd name="T16" fmla="*/ 206 w 352"/>
                      <a:gd name="T17" fmla="*/ 33 h 399"/>
                      <a:gd name="T18" fmla="*/ 189 w 352"/>
                      <a:gd name="T19" fmla="*/ 59 h 399"/>
                      <a:gd name="T20" fmla="*/ 173 w 352"/>
                      <a:gd name="T21" fmla="*/ 82 h 399"/>
                      <a:gd name="T22" fmla="*/ 137 w 352"/>
                      <a:gd name="T23" fmla="*/ 86 h 399"/>
                      <a:gd name="T24" fmla="*/ 96 w 352"/>
                      <a:gd name="T25" fmla="*/ 77 h 399"/>
                      <a:gd name="T26" fmla="*/ 47 w 352"/>
                      <a:gd name="T27" fmla="*/ 71 h 399"/>
                      <a:gd name="T28" fmla="*/ 22 w 352"/>
                      <a:gd name="T29" fmla="*/ 77 h 399"/>
                      <a:gd name="T30" fmla="*/ 4 w 352"/>
                      <a:gd name="T31" fmla="*/ 96 h 399"/>
                      <a:gd name="T32" fmla="*/ 4 w 352"/>
                      <a:gd name="T33" fmla="*/ 124 h 399"/>
                      <a:gd name="T34" fmla="*/ 18 w 352"/>
                      <a:gd name="T35" fmla="*/ 139 h 399"/>
                      <a:gd name="T36" fmla="*/ 61 w 352"/>
                      <a:gd name="T37" fmla="*/ 151 h 399"/>
                      <a:gd name="T38" fmla="*/ 111 w 352"/>
                      <a:gd name="T39" fmla="*/ 160 h 399"/>
                      <a:gd name="T40" fmla="*/ 139 w 352"/>
                      <a:gd name="T41" fmla="*/ 160 h 399"/>
                      <a:gd name="T42" fmla="*/ 139 w 352"/>
                      <a:gd name="T43" fmla="*/ 183 h 399"/>
                      <a:gd name="T44" fmla="*/ 177 w 352"/>
                      <a:gd name="T45" fmla="*/ 185 h 399"/>
                      <a:gd name="T46" fmla="*/ 174 w 352"/>
                      <a:gd name="T47" fmla="*/ 200 h 399"/>
                      <a:gd name="T48" fmla="*/ 173 w 352"/>
                      <a:gd name="T49" fmla="*/ 215 h 399"/>
                      <a:gd name="T50" fmla="*/ 135 w 352"/>
                      <a:gd name="T51" fmla="*/ 212 h 399"/>
                      <a:gd name="T52" fmla="*/ 120 w 352"/>
                      <a:gd name="T53" fmla="*/ 259 h 399"/>
                      <a:gd name="T54" fmla="*/ 111 w 352"/>
                      <a:gd name="T55" fmla="*/ 311 h 399"/>
                      <a:gd name="T56" fmla="*/ 110 w 352"/>
                      <a:gd name="T57" fmla="*/ 356 h 399"/>
                      <a:gd name="T58" fmla="*/ 119 w 352"/>
                      <a:gd name="T59" fmla="*/ 388 h 399"/>
                      <a:gd name="T60" fmla="*/ 137 w 352"/>
                      <a:gd name="T61" fmla="*/ 398 h 399"/>
                      <a:gd name="T62" fmla="*/ 169 w 352"/>
                      <a:gd name="T63" fmla="*/ 394 h 399"/>
                      <a:gd name="T64" fmla="*/ 197 w 352"/>
                      <a:gd name="T65" fmla="*/ 382 h 399"/>
                      <a:gd name="T66" fmla="*/ 215 w 352"/>
                      <a:gd name="T67" fmla="*/ 357 h 399"/>
                      <a:gd name="T68" fmla="*/ 226 w 352"/>
                      <a:gd name="T69" fmla="*/ 333 h 399"/>
                      <a:gd name="T70" fmla="*/ 241 w 352"/>
                      <a:gd name="T71" fmla="*/ 305 h 399"/>
                      <a:gd name="T72" fmla="*/ 263 w 352"/>
                      <a:gd name="T73" fmla="*/ 283 h 399"/>
                      <a:gd name="T74" fmla="*/ 280 w 352"/>
                      <a:gd name="T75" fmla="*/ 259 h 399"/>
                      <a:gd name="T76" fmla="*/ 297 w 352"/>
                      <a:gd name="T77" fmla="*/ 223 h 399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w 352"/>
                      <a:gd name="T118" fmla="*/ 0 h 399"/>
                      <a:gd name="T119" fmla="*/ 352 w 352"/>
                      <a:gd name="T120" fmla="*/ 399 h 399"/>
                    </a:gdLst>
                    <a:ahLst/>
                    <a:cxnLst>
                      <a:cxn ang="T78">
                        <a:pos x="T0" y="T1"/>
                      </a:cxn>
                      <a:cxn ang="T79">
                        <a:pos x="T2" y="T3"/>
                      </a:cxn>
                      <a:cxn ang="T80">
                        <a:pos x="T4" y="T5"/>
                      </a:cxn>
                      <a:cxn ang="T81">
                        <a:pos x="T6" y="T7"/>
                      </a:cxn>
                      <a:cxn ang="T82">
                        <a:pos x="T8" y="T9"/>
                      </a:cxn>
                      <a:cxn ang="T83">
                        <a:pos x="T10" y="T11"/>
                      </a:cxn>
                      <a:cxn ang="T84">
                        <a:pos x="T12" y="T13"/>
                      </a:cxn>
                      <a:cxn ang="T85">
                        <a:pos x="T14" y="T15"/>
                      </a:cxn>
                      <a:cxn ang="T86">
                        <a:pos x="T16" y="T17"/>
                      </a:cxn>
                      <a:cxn ang="T87">
                        <a:pos x="T18" y="T19"/>
                      </a:cxn>
                      <a:cxn ang="T88">
                        <a:pos x="T20" y="T21"/>
                      </a:cxn>
                      <a:cxn ang="T89">
                        <a:pos x="T22" y="T23"/>
                      </a:cxn>
                      <a:cxn ang="T90">
                        <a:pos x="T24" y="T25"/>
                      </a:cxn>
                      <a:cxn ang="T91">
                        <a:pos x="T26" y="T27"/>
                      </a:cxn>
                      <a:cxn ang="T92">
                        <a:pos x="T28" y="T29"/>
                      </a:cxn>
                      <a:cxn ang="T93">
                        <a:pos x="T30" y="T31"/>
                      </a:cxn>
                      <a:cxn ang="T94">
                        <a:pos x="T32" y="T33"/>
                      </a:cxn>
                      <a:cxn ang="T95">
                        <a:pos x="T34" y="T35"/>
                      </a:cxn>
                      <a:cxn ang="T96">
                        <a:pos x="T36" y="T37"/>
                      </a:cxn>
                      <a:cxn ang="T97">
                        <a:pos x="T38" y="T39"/>
                      </a:cxn>
                      <a:cxn ang="T98">
                        <a:pos x="T40" y="T41"/>
                      </a:cxn>
                      <a:cxn ang="T99">
                        <a:pos x="T42" y="T43"/>
                      </a:cxn>
                      <a:cxn ang="T100">
                        <a:pos x="T44" y="T45"/>
                      </a:cxn>
                      <a:cxn ang="T101">
                        <a:pos x="T46" y="T47"/>
                      </a:cxn>
                      <a:cxn ang="T102">
                        <a:pos x="T48" y="T49"/>
                      </a:cxn>
                      <a:cxn ang="T103">
                        <a:pos x="T50" y="T51"/>
                      </a:cxn>
                      <a:cxn ang="T104">
                        <a:pos x="T52" y="T53"/>
                      </a:cxn>
                      <a:cxn ang="T105">
                        <a:pos x="T54" y="T55"/>
                      </a:cxn>
                      <a:cxn ang="T106">
                        <a:pos x="T56" y="T57"/>
                      </a:cxn>
                      <a:cxn ang="T107">
                        <a:pos x="T58" y="T59"/>
                      </a:cxn>
                      <a:cxn ang="T108">
                        <a:pos x="T60" y="T61"/>
                      </a:cxn>
                      <a:cxn ang="T109">
                        <a:pos x="T62" y="T63"/>
                      </a:cxn>
                      <a:cxn ang="T110">
                        <a:pos x="T64" y="T65"/>
                      </a:cxn>
                      <a:cxn ang="T111">
                        <a:pos x="T66" y="T67"/>
                      </a:cxn>
                      <a:cxn ang="T112">
                        <a:pos x="T68" y="T69"/>
                      </a:cxn>
                      <a:cxn ang="T113">
                        <a:pos x="T70" y="T71"/>
                      </a:cxn>
                      <a:cxn ang="T114">
                        <a:pos x="T72" y="T73"/>
                      </a:cxn>
                      <a:cxn ang="T115">
                        <a:pos x="T74" y="T75"/>
                      </a:cxn>
                      <a:cxn ang="T116">
                        <a:pos x="T76" y="T77"/>
                      </a:cxn>
                    </a:cxnLst>
                    <a:rect l="T117" t="T118" r="T119" b="T120"/>
                    <a:pathLst>
                      <a:path w="352" h="399">
                        <a:moveTo>
                          <a:pt x="297" y="223"/>
                        </a:moveTo>
                        <a:lnTo>
                          <a:pt x="309" y="194"/>
                        </a:lnTo>
                        <a:lnTo>
                          <a:pt x="323" y="174"/>
                        </a:lnTo>
                        <a:lnTo>
                          <a:pt x="332" y="156"/>
                        </a:lnTo>
                        <a:lnTo>
                          <a:pt x="342" y="134"/>
                        </a:lnTo>
                        <a:lnTo>
                          <a:pt x="348" y="103"/>
                        </a:lnTo>
                        <a:lnTo>
                          <a:pt x="351" y="83"/>
                        </a:lnTo>
                        <a:lnTo>
                          <a:pt x="350" y="59"/>
                        </a:lnTo>
                        <a:lnTo>
                          <a:pt x="339" y="37"/>
                        </a:lnTo>
                        <a:lnTo>
                          <a:pt x="327" y="20"/>
                        </a:lnTo>
                        <a:lnTo>
                          <a:pt x="311" y="9"/>
                        </a:lnTo>
                        <a:lnTo>
                          <a:pt x="286" y="2"/>
                        </a:lnTo>
                        <a:lnTo>
                          <a:pt x="264" y="0"/>
                        </a:lnTo>
                        <a:lnTo>
                          <a:pt x="242" y="3"/>
                        </a:lnTo>
                        <a:lnTo>
                          <a:pt x="226" y="10"/>
                        </a:lnTo>
                        <a:lnTo>
                          <a:pt x="215" y="17"/>
                        </a:lnTo>
                        <a:lnTo>
                          <a:pt x="213" y="26"/>
                        </a:lnTo>
                        <a:lnTo>
                          <a:pt x="206" y="33"/>
                        </a:lnTo>
                        <a:lnTo>
                          <a:pt x="195" y="46"/>
                        </a:lnTo>
                        <a:lnTo>
                          <a:pt x="189" y="59"/>
                        </a:lnTo>
                        <a:lnTo>
                          <a:pt x="181" y="74"/>
                        </a:lnTo>
                        <a:lnTo>
                          <a:pt x="173" y="82"/>
                        </a:lnTo>
                        <a:lnTo>
                          <a:pt x="155" y="87"/>
                        </a:lnTo>
                        <a:lnTo>
                          <a:pt x="137" y="86"/>
                        </a:lnTo>
                        <a:lnTo>
                          <a:pt x="116" y="81"/>
                        </a:lnTo>
                        <a:lnTo>
                          <a:pt x="96" y="77"/>
                        </a:lnTo>
                        <a:lnTo>
                          <a:pt x="69" y="73"/>
                        </a:lnTo>
                        <a:lnTo>
                          <a:pt x="47" y="71"/>
                        </a:lnTo>
                        <a:lnTo>
                          <a:pt x="34" y="73"/>
                        </a:lnTo>
                        <a:lnTo>
                          <a:pt x="22" y="77"/>
                        </a:lnTo>
                        <a:lnTo>
                          <a:pt x="10" y="86"/>
                        </a:lnTo>
                        <a:lnTo>
                          <a:pt x="4" y="96"/>
                        </a:lnTo>
                        <a:lnTo>
                          <a:pt x="0" y="110"/>
                        </a:lnTo>
                        <a:lnTo>
                          <a:pt x="4" y="124"/>
                        </a:lnTo>
                        <a:lnTo>
                          <a:pt x="10" y="133"/>
                        </a:lnTo>
                        <a:lnTo>
                          <a:pt x="18" y="139"/>
                        </a:lnTo>
                        <a:lnTo>
                          <a:pt x="33" y="146"/>
                        </a:lnTo>
                        <a:lnTo>
                          <a:pt x="61" y="151"/>
                        </a:lnTo>
                        <a:lnTo>
                          <a:pt x="83" y="156"/>
                        </a:lnTo>
                        <a:lnTo>
                          <a:pt x="111" y="160"/>
                        </a:lnTo>
                        <a:lnTo>
                          <a:pt x="131" y="161"/>
                        </a:lnTo>
                        <a:lnTo>
                          <a:pt x="139" y="160"/>
                        </a:lnTo>
                        <a:lnTo>
                          <a:pt x="142" y="170"/>
                        </a:lnTo>
                        <a:lnTo>
                          <a:pt x="139" y="183"/>
                        </a:lnTo>
                        <a:lnTo>
                          <a:pt x="158" y="188"/>
                        </a:lnTo>
                        <a:lnTo>
                          <a:pt x="177" y="185"/>
                        </a:lnTo>
                        <a:lnTo>
                          <a:pt x="176" y="193"/>
                        </a:lnTo>
                        <a:lnTo>
                          <a:pt x="174" y="200"/>
                        </a:lnTo>
                        <a:lnTo>
                          <a:pt x="173" y="209"/>
                        </a:lnTo>
                        <a:lnTo>
                          <a:pt x="173" y="215"/>
                        </a:lnTo>
                        <a:lnTo>
                          <a:pt x="153" y="218"/>
                        </a:lnTo>
                        <a:lnTo>
                          <a:pt x="135" y="212"/>
                        </a:lnTo>
                        <a:lnTo>
                          <a:pt x="127" y="232"/>
                        </a:lnTo>
                        <a:lnTo>
                          <a:pt x="120" y="259"/>
                        </a:lnTo>
                        <a:lnTo>
                          <a:pt x="115" y="281"/>
                        </a:lnTo>
                        <a:lnTo>
                          <a:pt x="111" y="311"/>
                        </a:lnTo>
                        <a:lnTo>
                          <a:pt x="109" y="334"/>
                        </a:lnTo>
                        <a:lnTo>
                          <a:pt x="110" y="356"/>
                        </a:lnTo>
                        <a:lnTo>
                          <a:pt x="112" y="373"/>
                        </a:lnTo>
                        <a:lnTo>
                          <a:pt x="119" y="388"/>
                        </a:lnTo>
                        <a:lnTo>
                          <a:pt x="126" y="396"/>
                        </a:lnTo>
                        <a:lnTo>
                          <a:pt x="137" y="398"/>
                        </a:lnTo>
                        <a:lnTo>
                          <a:pt x="153" y="395"/>
                        </a:lnTo>
                        <a:lnTo>
                          <a:pt x="169" y="394"/>
                        </a:lnTo>
                        <a:lnTo>
                          <a:pt x="183" y="389"/>
                        </a:lnTo>
                        <a:lnTo>
                          <a:pt x="197" y="382"/>
                        </a:lnTo>
                        <a:lnTo>
                          <a:pt x="206" y="370"/>
                        </a:lnTo>
                        <a:lnTo>
                          <a:pt x="215" y="357"/>
                        </a:lnTo>
                        <a:lnTo>
                          <a:pt x="221" y="345"/>
                        </a:lnTo>
                        <a:lnTo>
                          <a:pt x="226" y="333"/>
                        </a:lnTo>
                        <a:lnTo>
                          <a:pt x="231" y="317"/>
                        </a:lnTo>
                        <a:lnTo>
                          <a:pt x="241" y="305"/>
                        </a:lnTo>
                        <a:lnTo>
                          <a:pt x="252" y="295"/>
                        </a:lnTo>
                        <a:lnTo>
                          <a:pt x="263" y="283"/>
                        </a:lnTo>
                        <a:lnTo>
                          <a:pt x="272" y="273"/>
                        </a:lnTo>
                        <a:lnTo>
                          <a:pt x="280" y="259"/>
                        </a:lnTo>
                        <a:lnTo>
                          <a:pt x="288" y="243"/>
                        </a:lnTo>
                        <a:lnTo>
                          <a:pt x="297" y="223"/>
                        </a:lnTo>
                      </a:path>
                    </a:pathLst>
                  </a:custGeom>
                  <a:solidFill>
                    <a:srgbClr val="E0A080"/>
                  </a:solidFill>
                  <a:ln w="12700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27708" name="Group 10"/>
                  <p:cNvGrpSpPr>
                    <a:grpSpLocks/>
                  </p:cNvGrpSpPr>
                  <p:nvPr/>
                </p:nvGrpSpPr>
                <p:grpSpPr bwMode="auto">
                  <a:xfrm>
                    <a:off x="4988" y="2803"/>
                    <a:ext cx="58" cy="110"/>
                    <a:chOff x="4988" y="2803"/>
                    <a:chExt cx="58" cy="110"/>
                  </a:xfrm>
                </p:grpSpPr>
                <p:sp>
                  <p:nvSpPr>
                    <p:cNvPr id="27709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5024" y="2805"/>
                      <a:ext cx="22" cy="108"/>
                    </a:xfrm>
                    <a:custGeom>
                      <a:avLst/>
                      <a:gdLst>
                        <a:gd name="T0" fmla="*/ 9 w 22"/>
                        <a:gd name="T1" fmla="*/ 107 h 108"/>
                        <a:gd name="T2" fmla="*/ 4 w 22"/>
                        <a:gd name="T3" fmla="*/ 93 h 108"/>
                        <a:gd name="T4" fmla="*/ 2 w 22"/>
                        <a:gd name="T5" fmla="*/ 78 h 108"/>
                        <a:gd name="T6" fmla="*/ 0 w 22"/>
                        <a:gd name="T7" fmla="*/ 63 h 108"/>
                        <a:gd name="T8" fmla="*/ 2 w 22"/>
                        <a:gd name="T9" fmla="*/ 44 h 108"/>
                        <a:gd name="T10" fmla="*/ 6 w 22"/>
                        <a:gd name="T11" fmla="*/ 27 h 108"/>
                        <a:gd name="T12" fmla="*/ 14 w 22"/>
                        <a:gd name="T13" fmla="*/ 12 h 108"/>
                        <a:gd name="T14" fmla="*/ 21 w 22"/>
                        <a:gd name="T15" fmla="*/ 0 h 108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22"/>
                        <a:gd name="T25" fmla="*/ 0 h 108"/>
                        <a:gd name="T26" fmla="*/ 22 w 22"/>
                        <a:gd name="T27" fmla="*/ 108 h 108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22" h="108">
                          <a:moveTo>
                            <a:pt x="9" y="107"/>
                          </a:moveTo>
                          <a:lnTo>
                            <a:pt x="4" y="93"/>
                          </a:lnTo>
                          <a:lnTo>
                            <a:pt x="2" y="78"/>
                          </a:lnTo>
                          <a:lnTo>
                            <a:pt x="0" y="63"/>
                          </a:lnTo>
                          <a:lnTo>
                            <a:pt x="2" y="44"/>
                          </a:lnTo>
                          <a:lnTo>
                            <a:pt x="6" y="27"/>
                          </a:lnTo>
                          <a:lnTo>
                            <a:pt x="14" y="12"/>
                          </a:lnTo>
                          <a:lnTo>
                            <a:pt x="21" y="0"/>
                          </a:lnTo>
                        </a:path>
                      </a:pathLst>
                    </a:custGeom>
                    <a:noFill/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710" name="Freeform 12"/>
                    <p:cNvSpPr>
                      <a:spLocks/>
                    </p:cNvSpPr>
                    <p:nvPr/>
                  </p:nvSpPr>
                  <p:spPr bwMode="auto">
                    <a:xfrm>
                      <a:off x="4988" y="2803"/>
                      <a:ext cx="27" cy="19"/>
                    </a:xfrm>
                    <a:custGeom>
                      <a:avLst/>
                      <a:gdLst>
                        <a:gd name="T0" fmla="*/ 0 w 27"/>
                        <a:gd name="T1" fmla="*/ 18 h 19"/>
                        <a:gd name="T2" fmla="*/ 12 w 27"/>
                        <a:gd name="T3" fmla="*/ 17 h 19"/>
                        <a:gd name="T4" fmla="*/ 24 w 27"/>
                        <a:gd name="T5" fmla="*/ 12 h 19"/>
                        <a:gd name="T6" fmla="*/ 26 w 27"/>
                        <a:gd name="T7" fmla="*/ 3 h 19"/>
                        <a:gd name="T8" fmla="*/ 20 w 27"/>
                        <a:gd name="T9" fmla="*/ 0 h 19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27"/>
                        <a:gd name="T16" fmla="*/ 0 h 19"/>
                        <a:gd name="T17" fmla="*/ 27 w 27"/>
                        <a:gd name="T18" fmla="*/ 19 h 19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27" h="19">
                          <a:moveTo>
                            <a:pt x="0" y="18"/>
                          </a:moveTo>
                          <a:lnTo>
                            <a:pt x="12" y="17"/>
                          </a:lnTo>
                          <a:lnTo>
                            <a:pt x="24" y="12"/>
                          </a:lnTo>
                          <a:lnTo>
                            <a:pt x="26" y="3"/>
                          </a:lnTo>
                          <a:lnTo>
                            <a:pt x="20" y="0"/>
                          </a:lnTo>
                        </a:path>
                      </a:pathLst>
                    </a:custGeom>
                    <a:noFill/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27698" name="Group 13"/>
                <p:cNvGrpSpPr>
                  <a:grpSpLocks/>
                </p:cNvGrpSpPr>
                <p:nvPr/>
              </p:nvGrpSpPr>
              <p:grpSpPr bwMode="auto">
                <a:xfrm>
                  <a:off x="5051" y="2639"/>
                  <a:ext cx="185" cy="211"/>
                  <a:chOff x="5051" y="2639"/>
                  <a:chExt cx="185" cy="211"/>
                </a:xfrm>
              </p:grpSpPr>
              <p:sp>
                <p:nvSpPr>
                  <p:cNvPr id="27699" name="Freeform 14"/>
                  <p:cNvSpPr>
                    <a:spLocks/>
                  </p:cNvSpPr>
                  <p:nvPr/>
                </p:nvSpPr>
                <p:spPr bwMode="auto">
                  <a:xfrm>
                    <a:off x="5051" y="2639"/>
                    <a:ext cx="185" cy="211"/>
                  </a:xfrm>
                  <a:custGeom>
                    <a:avLst/>
                    <a:gdLst>
                      <a:gd name="T0" fmla="*/ 6 w 185"/>
                      <a:gd name="T1" fmla="*/ 24 h 211"/>
                      <a:gd name="T2" fmla="*/ 32 w 185"/>
                      <a:gd name="T3" fmla="*/ 17 h 211"/>
                      <a:gd name="T4" fmla="*/ 49 w 185"/>
                      <a:gd name="T5" fmla="*/ 5 h 211"/>
                      <a:gd name="T6" fmla="*/ 65 w 185"/>
                      <a:gd name="T7" fmla="*/ 0 h 211"/>
                      <a:gd name="T8" fmla="*/ 81 w 185"/>
                      <a:gd name="T9" fmla="*/ 7 h 211"/>
                      <a:gd name="T10" fmla="*/ 104 w 185"/>
                      <a:gd name="T11" fmla="*/ 13 h 211"/>
                      <a:gd name="T12" fmla="*/ 123 w 185"/>
                      <a:gd name="T13" fmla="*/ 10 h 211"/>
                      <a:gd name="T14" fmla="*/ 141 w 185"/>
                      <a:gd name="T15" fmla="*/ 16 h 211"/>
                      <a:gd name="T16" fmla="*/ 159 w 185"/>
                      <a:gd name="T17" fmla="*/ 26 h 211"/>
                      <a:gd name="T18" fmla="*/ 180 w 185"/>
                      <a:gd name="T19" fmla="*/ 45 h 211"/>
                      <a:gd name="T20" fmla="*/ 184 w 185"/>
                      <a:gd name="T21" fmla="*/ 84 h 211"/>
                      <a:gd name="T22" fmla="*/ 175 w 185"/>
                      <a:gd name="T23" fmla="*/ 125 h 211"/>
                      <a:gd name="T24" fmla="*/ 172 w 185"/>
                      <a:gd name="T25" fmla="*/ 148 h 211"/>
                      <a:gd name="T26" fmla="*/ 156 w 185"/>
                      <a:gd name="T27" fmla="*/ 155 h 211"/>
                      <a:gd name="T28" fmla="*/ 145 w 185"/>
                      <a:gd name="T29" fmla="*/ 169 h 211"/>
                      <a:gd name="T30" fmla="*/ 140 w 185"/>
                      <a:gd name="T31" fmla="*/ 192 h 211"/>
                      <a:gd name="T32" fmla="*/ 118 w 185"/>
                      <a:gd name="T33" fmla="*/ 205 h 211"/>
                      <a:gd name="T34" fmla="*/ 94 w 185"/>
                      <a:gd name="T35" fmla="*/ 210 h 211"/>
                      <a:gd name="T36" fmla="*/ 80 w 185"/>
                      <a:gd name="T37" fmla="*/ 206 h 211"/>
                      <a:gd name="T38" fmla="*/ 78 w 185"/>
                      <a:gd name="T39" fmla="*/ 192 h 211"/>
                      <a:gd name="T40" fmla="*/ 84 w 185"/>
                      <a:gd name="T41" fmla="*/ 177 h 211"/>
                      <a:gd name="T42" fmla="*/ 76 w 185"/>
                      <a:gd name="T43" fmla="*/ 164 h 211"/>
                      <a:gd name="T44" fmla="*/ 50 w 185"/>
                      <a:gd name="T45" fmla="*/ 168 h 211"/>
                      <a:gd name="T46" fmla="*/ 36 w 185"/>
                      <a:gd name="T47" fmla="*/ 160 h 211"/>
                      <a:gd name="T48" fmla="*/ 55 w 185"/>
                      <a:gd name="T49" fmla="*/ 148 h 211"/>
                      <a:gd name="T50" fmla="*/ 62 w 185"/>
                      <a:gd name="T51" fmla="*/ 134 h 211"/>
                      <a:gd name="T52" fmla="*/ 60 w 185"/>
                      <a:gd name="T53" fmla="*/ 123 h 211"/>
                      <a:gd name="T54" fmla="*/ 49 w 185"/>
                      <a:gd name="T55" fmla="*/ 106 h 211"/>
                      <a:gd name="T56" fmla="*/ 48 w 185"/>
                      <a:gd name="T57" fmla="*/ 90 h 211"/>
                      <a:gd name="T58" fmla="*/ 54 w 185"/>
                      <a:gd name="T59" fmla="*/ 79 h 211"/>
                      <a:gd name="T60" fmla="*/ 71 w 185"/>
                      <a:gd name="T61" fmla="*/ 70 h 211"/>
                      <a:gd name="T62" fmla="*/ 85 w 185"/>
                      <a:gd name="T63" fmla="*/ 62 h 211"/>
                      <a:gd name="T64" fmla="*/ 86 w 185"/>
                      <a:gd name="T65" fmla="*/ 56 h 211"/>
                      <a:gd name="T66" fmla="*/ 80 w 185"/>
                      <a:gd name="T67" fmla="*/ 49 h 211"/>
                      <a:gd name="T68" fmla="*/ 76 w 185"/>
                      <a:gd name="T69" fmla="*/ 47 h 211"/>
                      <a:gd name="T70" fmla="*/ 57 w 185"/>
                      <a:gd name="T71" fmla="*/ 49 h 211"/>
                      <a:gd name="T72" fmla="*/ 41 w 185"/>
                      <a:gd name="T73" fmla="*/ 47 h 211"/>
                      <a:gd name="T74" fmla="*/ 30 w 185"/>
                      <a:gd name="T75" fmla="*/ 42 h 211"/>
                      <a:gd name="T76" fmla="*/ 19 w 185"/>
                      <a:gd name="T77" fmla="*/ 35 h 211"/>
                      <a:gd name="T78" fmla="*/ 0 w 185"/>
                      <a:gd name="T79" fmla="*/ 32 h 211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w 185"/>
                      <a:gd name="T121" fmla="*/ 0 h 211"/>
                      <a:gd name="T122" fmla="*/ 185 w 185"/>
                      <a:gd name="T123" fmla="*/ 211 h 211"/>
                    </a:gdLst>
                    <a:ahLst/>
                    <a:cxnLst>
                      <a:cxn ang="T80">
                        <a:pos x="T0" y="T1"/>
                      </a:cxn>
                      <a:cxn ang="T81">
                        <a:pos x="T2" y="T3"/>
                      </a:cxn>
                      <a:cxn ang="T82">
                        <a:pos x="T4" y="T5"/>
                      </a:cxn>
                      <a:cxn ang="T83">
                        <a:pos x="T6" y="T7"/>
                      </a:cxn>
                      <a:cxn ang="T84">
                        <a:pos x="T8" y="T9"/>
                      </a:cxn>
                      <a:cxn ang="T85">
                        <a:pos x="T10" y="T11"/>
                      </a:cxn>
                      <a:cxn ang="T86">
                        <a:pos x="T12" y="T13"/>
                      </a:cxn>
                      <a:cxn ang="T87">
                        <a:pos x="T14" y="T15"/>
                      </a:cxn>
                      <a:cxn ang="T88">
                        <a:pos x="T16" y="T17"/>
                      </a:cxn>
                      <a:cxn ang="T89">
                        <a:pos x="T18" y="T19"/>
                      </a:cxn>
                      <a:cxn ang="T90">
                        <a:pos x="T20" y="T21"/>
                      </a:cxn>
                      <a:cxn ang="T91">
                        <a:pos x="T22" y="T23"/>
                      </a:cxn>
                      <a:cxn ang="T92">
                        <a:pos x="T24" y="T25"/>
                      </a:cxn>
                      <a:cxn ang="T93">
                        <a:pos x="T26" y="T27"/>
                      </a:cxn>
                      <a:cxn ang="T94">
                        <a:pos x="T28" y="T29"/>
                      </a:cxn>
                      <a:cxn ang="T95">
                        <a:pos x="T30" y="T31"/>
                      </a:cxn>
                      <a:cxn ang="T96">
                        <a:pos x="T32" y="T33"/>
                      </a:cxn>
                      <a:cxn ang="T97">
                        <a:pos x="T34" y="T35"/>
                      </a:cxn>
                      <a:cxn ang="T98">
                        <a:pos x="T36" y="T37"/>
                      </a:cxn>
                      <a:cxn ang="T99">
                        <a:pos x="T38" y="T39"/>
                      </a:cxn>
                      <a:cxn ang="T100">
                        <a:pos x="T40" y="T41"/>
                      </a:cxn>
                      <a:cxn ang="T101">
                        <a:pos x="T42" y="T43"/>
                      </a:cxn>
                      <a:cxn ang="T102">
                        <a:pos x="T44" y="T45"/>
                      </a:cxn>
                      <a:cxn ang="T103">
                        <a:pos x="T46" y="T47"/>
                      </a:cxn>
                      <a:cxn ang="T104">
                        <a:pos x="T48" y="T49"/>
                      </a:cxn>
                      <a:cxn ang="T105">
                        <a:pos x="T50" y="T51"/>
                      </a:cxn>
                      <a:cxn ang="T106">
                        <a:pos x="T52" y="T53"/>
                      </a:cxn>
                      <a:cxn ang="T107">
                        <a:pos x="T54" y="T55"/>
                      </a:cxn>
                      <a:cxn ang="T108">
                        <a:pos x="T56" y="T57"/>
                      </a:cxn>
                      <a:cxn ang="T109">
                        <a:pos x="T58" y="T59"/>
                      </a:cxn>
                      <a:cxn ang="T110">
                        <a:pos x="T60" y="T61"/>
                      </a:cxn>
                      <a:cxn ang="T111">
                        <a:pos x="T62" y="T63"/>
                      </a:cxn>
                      <a:cxn ang="T112">
                        <a:pos x="T64" y="T65"/>
                      </a:cxn>
                      <a:cxn ang="T113">
                        <a:pos x="T66" y="T67"/>
                      </a:cxn>
                      <a:cxn ang="T114">
                        <a:pos x="T68" y="T69"/>
                      </a:cxn>
                      <a:cxn ang="T115">
                        <a:pos x="T70" y="T71"/>
                      </a:cxn>
                      <a:cxn ang="T116">
                        <a:pos x="T72" y="T73"/>
                      </a:cxn>
                      <a:cxn ang="T117">
                        <a:pos x="T74" y="T75"/>
                      </a:cxn>
                      <a:cxn ang="T118">
                        <a:pos x="T76" y="T77"/>
                      </a:cxn>
                      <a:cxn ang="T119">
                        <a:pos x="T78" y="T79"/>
                      </a:cxn>
                    </a:cxnLst>
                    <a:rect l="T120" t="T121" r="T122" b="T123"/>
                    <a:pathLst>
                      <a:path w="185" h="211">
                        <a:moveTo>
                          <a:pt x="0" y="32"/>
                        </a:moveTo>
                        <a:lnTo>
                          <a:pt x="6" y="24"/>
                        </a:lnTo>
                        <a:lnTo>
                          <a:pt x="17" y="18"/>
                        </a:lnTo>
                        <a:lnTo>
                          <a:pt x="32" y="17"/>
                        </a:lnTo>
                        <a:lnTo>
                          <a:pt x="40" y="10"/>
                        </a:lnTo>
                        <a:lnTo>
                          <a:pt x="49" y="5"/>
                        </a:lnTo>
                        <a:lnTo>
                          <a:pt x="56" y="1"/>
                        </a:lnTo>
                        <a:lnTo>
                          <a:pt x="65" y="0"/>
                        </a:lnTo>
                        <a:lnTo>
                          <a:pt x="73" y="1"/>
                        </a:lnTo>
                        <a:lnTo>
                          <a:pt x="81" y="7"/>
                        </a:lnTo>
                        <a:lnTo>
                          <a:pt x="91" y="11"/>
                        </a:lnTo>
                        <a:lnTo>
                          <a:pt x="104" y="13"/>
                        </a:lnTo>
                        <a:lnTo>
                          <a:pt x="113" y="12"/>
                        </a:lnTo>
                        <a:lnTo>
                          <a:pt x="123" y="10"/>
                        </a:lnTo>
                        <a:lnTo>
                          <a:pt x="132" y="12"/>
                        </a:lnTo>
                        <a:lnTo>
                          <a:pt x="141" y="16"/>
                        </a:lnTo>
                        <a:lnTo>
                          <a:pt x="151" y="21"/>
                        </a:lnTo>
                        <a:lnTo>
                          <a:pt x="159" y="26"/>
                        </a:lnTo>
                        <a:lnTo>
                          <a:pt x="170" y="35"/>
                        </a:lnTo>
                        <a:lnTo>
                          <a:pt x="180" y="45"/>
                        </a:lnTo>
                        <a:lnTo>
                          <a:pt x="183" y="61"/>
                        </a:lnTo>
                        <a:lnTo>
                          <a:pt x="184" y="84"/>
                        </a:lnTo>
                        <a:lnTo>
                          <a:pt x="181" y="107"/>
                        </a:lnTo>
                        <a:lnTo>
                          <a:pt x="175" y="125"/>
                        </a:lnTo>
                        <a:lnTo>
                          <a:pt x="174" y="137"/>
                        </a:lnTo>
                        <a:lnTo>
                          <a:pt x="172" y="148"/>
                        </a:lnTo>
                        <a:lnTo>
                          <a:pt x="163" y="153"/>
                        </a:lnTo>
                        <a:lnTo>
                          <a:pt x="156" y="155"/>
                        </a:lnTo>
                        <a:lnTo>
                          <a:pt x="149" y="161"/>
                        </a:lnTo>
                        <a:lnTo>
                          <a:pt x="145" y="169"/>
                        </a:lnTo>
                        <a:lnTo>
                          <a:pt x="144" y="181"/>
                        </a:lnTo>
                        <a:lnTo>
                          <a:pt x="140" y="192"/>
                        </a:lnTo>
                        <a:lnTo>
                          <a:pt x="131" y="199"/>
                        </a:lnTo>
                        <a:lnTo>
                          <a:pt x="118" y="205"/>
                        </a:lnTo>
                        <a:lnTo>
                          <a:pt x="106" y="208"/>
                        </a:lnTo>
                        <a:lnTo>
                          <a:pt x="94" y="210"/>
                        </a:lnTo>
                        <a:lnTo>
                          <a:pt x="85" y="209"/>
                        </a:lnTo>
                        <a:lnTo>
                          <a:pt x="80" y="206"/>
                        </a:lnTo>
                        <a:lnTo>
                          <a:pt x="78" y="200"/>
                        </a:lnTo>
                        <a:lnTo>
                          <a:pt x="78" y="192"/>
                        </a:lnTo>
                        <a:lnTo>
                          <a:pt x="81" y="185"/>
                        </a:lnTo>
                        <a:lnTo>
                          <a:pt x="84" y="177"/>
                        </a:lnTo>
                        <a:lnTo>
                          <a:pt x="83" y="169"/>
                        </a:lnTo>
                        <a:lnTo>
                          <a:pt x="76" y="164"/>
                        </a:lnTo>
                        <a:lnTo>
                          <a:pt x="67" y="164"/>
                        </a:lnTo>
                        <a:lnTo>
                          <a:pt x="50" y="168"/>
                        </a:lnTo>
                        <a:lnTo>
                          <a:pt x="44" y="162"/>
                        </a:lnTo>
                        <a:lnTo>
                          <a:pt x="36" y="160"/>
                        </a:lnTo>
                        <a:lnTo>
                          <a:pt x="45" y="155"/>
                        </a:lnTo>
                        <a:lnTo>
                          <a:pt x="55" y="148"/>
                        </a:lnTo>
                        <a:lnTo>
                          <a:pt x="60" y="141"/>
                        </a:lnTo>
                        <a:lnTo>
                          <a:pt x="62" y="134"/>
                        </a:lnTo>
                        <a:lnTo>
                          <a:pt x="62" y="128"/>
                        </a:lnTo>
                        <a:lnTo>
                          <a:pt x="60" y="123"/>
                        </a:lnTo>
                        <a:lnTo>
                          <a:pt x="54" y="115"/>
                        </a:lnTo>
                        <a:lnTo>
                          <a:pt x="49" y="106"/>
                        </a:lnTo>
                        <a:lnTo>
                          <a:pt x="48" y="99"/>
                        </a:lnTo>
                        <a:lnTo>
                          <a:pt x="48" y="90"/>
                        </a:lnTo>
                        <a:lnTo>
                          <a:pt x="49" y="84"/>
                        </a:lnTo>
                        <a:lnTo>
                          <a:pt x="54" y="79"/>
                        </a:lnTo>
                        <a:lnTo>
                          <a:pt x="62" y="75"/>
                        </a:lnTo>
                        <a:lnTo>
                          <a:pt x="71" y="70"/>
                        </a:lnTo>
                        <a:lnTo>
                          <a:pt x="78" y="67"/>
                        </a:lnTo>
                        <a:lnTo>
                          <a:pt x="85" y="62"/>
                        </a:lnTo>
                        <a:lnTo>
                          <a:pt x="90" y="56"/>
                        </a:lnTo>
                        <a:lnTo>
                          <a:pt x="86" y="56"/>
                        </a:lnTo>
                        <a:lnTo>
                          <a:pt x="81" y="51"/>
                        </a:lnTo>
                        <a:lnTo>
                          <a:pt x="80" y="49"/>
                        </a:lnTo>
                        <a:lnTo>
                          <a:pt x="80" y="46"/>
                        </a:lnTo>
                        <a:lnTo>
                          <a:pt x="76" y="47"/>
                        </a:lnTo>
                        <a:lnTo>
                          <a:pt x="66" y="48"/>
                        </a:lnTo>
                        <a:lnTo>
                          <a:pt x="57" y="49"/>
                        </a:lnTo>
                        <a:lnTo>
                          <a:pt x="49" y="49"/>
                        </a:lnTo>
                        <a:lnTo>
                          <a:pt x="41" y="47"/>
                        </a:lnTo>
                        <a:lnTo>
                          <a:pt x="35" y="46"/>
                        </a:lnTo>
                        <a:lnTo>
                          <a:pt x="30" y="42"/>
                        </a:lnTo>
                        <a:lnTo>
                          <a:pt x="25" y="38"/>
                        </a:lnTo>
                        <a:lnTo>
                          <a:pt x="19" y="35"/>
                        </a:lnTo>
                        <a:lnTo>
                          <a:pt x="9" y="34"/>
                        </a:lnTo>
                        <a:lnTo>
                          <a:pt x="0" y="32"/>
                        </a:lnTo>
                      </a:path>
                    </a:pathLst>
                  </a:custGeom>
                  <a:solidFill>
                    <a:srgbClr val="A04000"/>
                  </a:solidFill>
                  <a:ln w="12700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27700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5056" y="2662"/>
                    <a:ext cx="96" cy="146"/>
                    <a:chOff x="5056" y="2662"/>
                    <a:chExt cx="96" cy="146"/>
                  </a:xfrm>
                </p:grpSpPr>
                <p:sp>
                  <p:nvSpPr>
                    <p:cNvPr id="27701" name="Freeform 16"/>
                    <p:cNvSpPr>
                      <a:spLocks/>
                    </p:cNvSpPr>
                    <p:nvPr/>
                  </p:nvSpPr>
                  <p:spPr bwMode="auto">
                    <a:xfrm>
                      <a:off x="5136" y="2680"/>
                      <a:ext cx="16" cy="21"/>
                    </a:xfrm>
                    <a:custGeom>
                      <a:avLst/>
                      <a:gdLst>
                        <a:gd name="T0" fmla="*/ 0 w 16"/>
                        <a:gd name="T1" fmla="*/ 15 h 21"/>
                        <a:gd name="T2" fmla="*/ 9 w 16"/>
                        <a:gd name="T3" fmla="*/ 12 h 21"/>
                        <a:gd name="T4" fmla="*/ 12 w 16"/>
                        <a:gd name="T5" fmla="*/ 6 h 21"/>
                        <a:gd name="T6" fmla="*/ 14 w 16"/>
                        <a:gd name="T7" fmla="*/ 0 h 21"/>
                        <a:gd name="T8" fmla="*/ 14 w 16"/>
                        <a:gd name="T9" fmla="*/ 8 h 21"/>
                        <a:gd name="T10" fmla="*/ 11 w 16"/>
                        <a:gd name="T11" fmla="*/ 15 h 21"/>
                        <a:gd name="T12" fmla="*/ 7 w 16"/>
                        <a:gd name="T13" fmla="*/ 17 h 21"/>
                        <a:gd name="T14" fmla="*/ 11 w 16"/>
                        <a:gd name="T15" fmla="*/ 19 h 21"/>
                        <a:gd name="T16" fmla="*/ 15 w 16"/>
                        <a:gd name="T17" fmla="*/ 19 h 21"/>
                        <a:gd name="T18" fmla="*/ 11 w 16"/>
                        <a:gd name="T19" fmla="*/ 20 h 21"/>
                        <a:gd name="T20" fmla="*/ 0 w 16"/>
                        <a:gd name="T21" fmla="*/ 15 h 21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w 16"/>
                        <a:gd name="T34" fmla="*/ 0 h 21"/>
                        <a:gd name="T35" fmla="*/ 16 w 16"/>
                        <a:gd name="T36" fmla="*/ 21 h 21"/>
                      </a:gdLst>
                      <a:ahLst/>
                      <a:cxnLst>
                        <a:cxn ang="T22">
                          <a:pos x="T0" y="T1"/>
                        </a:cxn>
                        <a:cxn ang="T23">
                          <a:pos x="T2" y="T3"/>
                        </a:cxn>
                        <a:cxn ang="T24">
                          <a:pos x="T4" y="T5"/>
                        </a:cxn>
                        <a:cxn ang="T25">
                          <a:pos x="T6" y="T7"/>
                        </a:cxn>
                        <a:cxn ang="T26">
                          <a:pos x="T8" y="T9"/>
                        </a:cxn>
                        <a:cxn ang="T27">
                          <a:pos x="T10" y="T11"/>
                        </a:cxn>
                        <a:cxn ang="T28">
                          <a:pos x="T12" y="T13"/>
                        </a:cxn>
                        <a:cxn ang="T29">
                          <a:pos x="T14" y="T15"/>
                        </a:cxn>
                        <a:cxn ang="T30">
                          <a:pos x="T16" y="T17"/>
                        </a:cxn>
                        <a:cxn ang="T31">
                          <a:pos x="T18" y="T19"/>
                        </a:cxn>
                        <a:cxn ang="T32">
                          <a:pos x="T20" y="T21"/>
                        </a:cxn>
                      </a:cxnLst>
                      <a:rect l="T33" t="T34" r="T35" b="T36"/>
                      <a:pathLst>
                        <a:path w="16" h="21">
                          <a:moveTo>
                            <a:pt x="0" y="15"/>
                          </a:moveTo>
                          <a:lnTo>
                            <a:pt x="9" y="12"/>
                          </a:lnTo>
                          <a:lnTo>
                            <a:pt x="12" y="6"/>
                          </a:lnTo>
                          <a:lnTo>
                            <a:pt x="14" y="0"/>
                          </a:lnTo>
                          <a:lnTo>
                            <a:pt x="14" y="8"/>
                          </a:lnTo>
                          <a:lnTo>
                            <a:pt x="11" y="15"/>
                          </a:lnTo>
                          <a:lnTo>
                            <a:pt x="7" y="17"/>
                          </a:lnTo>
                          <a:lnTo>
                            <a:pt x="11" y="19"/>
                          </a:lnTo>
                          <a:lnTo>
                            <a:pt x="15" y="19"/>
                          </a:lnTo>
                          <a:lnTo>
                            <a:pt x="11" y="20"/>
                          </a:lnTo>
                          <a:lnTo>
                            <a:pt x="0" y="15"/>
                          </a:lnTo>
                        </a:path>
                      </a:pathLst>
                    </a:custGeom>
                    <a:solidFill>
                      <a:srgbClr val="60402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702" name="Freeform 17"/>
                    <p:cNvSpPr>
                      <a:spLocks/>
                    </p:cNvSpPr>
                    <p:nvPr/>
                  </p:nvSpPr>
                  <p:spPr bwMode="auto">
                    <a:xfrm>
                      <a:off x="5113" y="2769"/>
                      <a:ext cx="8" cy="5"/>
                    </a:xfrm>
                    <a:custGeom>
                      <a:avLst/>
                      <a:gdLst>
                        <a:gd name="T0" fmla="*/ 0 w 8"/>
                        <a:gd name="T1" fmla="*/ 3 h 5"/>
                        <a:gd name="T2" fmla="*/ 3 w 8"/>
                        <a:gd name="T3" fmla="*/ 2 h 5"/>
                        <a:gd name="T4" fmla="*/ 7 w 8"/>
                        <a:gd name="T5" fmla="*/ 0 h 5"/>
                        <a:gd name="T6" fmla="*/ 5 w 8"/>
                        <a:gd name="T7" fmla="*/ 4 h 5"/>
                        <a:gd name="T8" fmla="*/ 0 w 8"/>
                        <a:gd name="T9" fmla="*/ 3 h 5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8"/>
                        <a:gd name="T16" fmla="*/ 0 h 5"/>
                        <a:gd name="T17" fmla="*/ 8 w 8"/>
                        <a:gd name="T18" fmla="*/ 5 h 5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8" h="5">
                          <a:moveTo>
                            <a:pt x="0" y="3"/>
                          </a:moveTo>
                          <a:lnTo>
                            <a:pt x="3" y="2"/>
                          </a:lnTo>
                          <a:lnTo>
                            <a:pt x="7" y="0"/>
                          </a:lnTo>
                          <a:lnTo>
                            <a:pt x="5" y="4"/>
                          </a:lnTo>
                          <a:lnTo>
                            <a:pt x="0" y="3"/>
                          </a:lnTo>
                        </a:path>
                      </a:pathLst>
                    </a:custGeom>
                    <a:solidFill>
                      <a:srgbClr val="60402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703" name="Freeform 18"/>
                    <p:cNvSpPr>
                      <a:spLocks/>
                    </p:cNvSpPr>
                    <p:nvPr/>
                  </p:nvSpPr>
                  <p:spPr bwMode="auto">
                    <a:xfrm>
                      <a:off x="5105" y="2774"/>
                      <a:ext cx="25" cy="18"/>
                    </a:xfrm>
                    <a:custGeom>
                      <a:avLst/>
                      <a:gdLst>
                        <a:gd name="T0" fmla="*/ 6 w 25"/>
                        <a:gd name="T1" fmla="*/ 0 h 18"/>
                        <a:gd name="T2" fmla="*/ 11 w 25"/>
                        <a:gd name="T3" fmla="*/ 6 h 18"/>
                        <a:gd name="T4" fmla="*/ 18 w 25"/>
                        <a:gd name="T5" fmla="*/ 8 h 18"/>
                        <a:gd name="T6" fmla="*/ 24 w 25"/>
                        <a:gd name="T7" fmla="*/ 9 h 18"/>
                        <a:gd name="T8" fmla="*/ 18 w 25"/>
                        <a:gd name="T9" fmla="*/ 11 h 18"/>
                        <a:gd name="T10" fmla="*/ 12 w 25"/>
                        <a:gd name="T11" fmla="*/ 9 h 18"/>
                        <a:gd name="T12" fmla="*/ 8 w 25"/>
                        <a:gd name="T13" fmla="*/ 8 h 18"/>
                        <a:gd name="T14" fmla="*/ 6 w 25"/>
                        <a:gd name="T15" fmla="*/ 14 h 18"/>
                        <a:gd name="T16" fmla="*/ 0 w 25"/>
                        <a:gd name="T17" fmla="*/ 17 h 18"/>
                        <a:gd name="T18" fmla="*/ 3 w 25"/>
                        <a:gd name="T19" fmla="*/ 13 h 18"/>
                        <a:gd name="T20" fmla="*/ 4 w 25"/>
                        <a:gd name="T21" fmla="*/ 9 h 18"/>
                        <a:gd name="T22" fmla="*/ 3 w 25"/>
                        <a:gd name="T23" fmla="*/ 6 h 18"/>
                        <a:gd name="T24" fmla="*/ 6 w 25"/>
                        <a:gd name="T25" fmla="*/ 0 h 18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60000 65536"/>
                        <a:gd name="T37" fmla="*/ 0 60000 65536"/>
                        <a:gd name="T38" fmla="*/ 0 60000 65536"/>
                        <a:gd name="T39" fmla="*/ 0 w 25"/>
                        <a:gd name="T40" fmla="*/ 0 h 18"/>
                        <a:gd name="T41" fmla="*/ 25 w 25"/>
                        <a:gd name="T42" fmla="*/ 18 h 18"/>
                      </a:gdLst>
                      <a:ahLst/>
                      <a:cxnLst>
                        <a:cxn ang="T26">
                          <a:pos x="T0" y="T1"/>
                        </a:cxn>
                        <a:cxn ang="T27">
                          <a:pos x="T2" y="T3"/>
                        </a:cxn>
                        <a:cxn ang="T28">
                          <a:pos x="T4" y="T5"/>
                        </a:cxn>
                        <a:cxn ang="T29">
                          <a:pos x="T6" y="T7"/>
                        </a:cxn>
                        <a:cxn ang="T30">
                          <a:pos x="T8" y="T9"/>
                        </a:cxn>
                        <a:cxn ang="T31">
                          <a:pos x="T10" y="T11"/>
                        </a:cxn>
                        <a:cxn ang="T32">
                          <a:pos x="T12" y="T13"/>
                        </a:cxn>
                        <a:cxn ang="T33">
                          <a:pos x="T14" y="T15"/>
                        </a:cxn>
                        <a:cxn ang="T34">
                          <a:pos x="T16" y="T17"/>
                        </a:cxn>
                        <a:cxn ang="T35">
                          <a:pos x="T18" y="T19"/>
                        </a:cxn>
                        <a:cxn ang="T36">
                          <a:pos x="T20" y="T21"/>
                        </a:cxn>
                        <a:cxn ang="T37">
                          <a:pos x="T22" y="T23"/>
                        </a:cxn>
                        <a:cxn ang="T38">
                          <a:pos x="T24" y="T25"/>
                        </a:cxn>
                      </a:cxnLst>
                      <a:rect l="T39" t="T40" r="T41" b="T42"/>
                      <a:pathLst>
                        <a:path w="25" h="18">
                          <a:moveTo>
                            <a:pt x="6" y="0"/>
                          </a:moveTo>
                          <a:lnTo>
                            <a:pt x="11" y="6"/>
                          </a:lnTo>
                          <a:lnTo>
                            <a:pt x="18" y="8"/>
                          </a:lnTo>
                          <a:lnTo>
                            <a:pt x="24" y="9"/>
                          </a:lnTo>
                          <a:lnTo>
                            <a:pt x="18" y="11"/>
                          </a:lnTo>
                          <a:lnTo>
                            <a:pt x="12" y="9"/>
                          </a:lnTo>
                          <a:lnTo>
                            <a:pt x="8" y="8"/>
                          </a:lnTo>
                          <a:lnTo>
                            <a:pt x="6" y="14"/>
                          </a:lnTo>
                          <a:lnTo>
                            <a:pt x="0" y="17"/>
                          </a:lnTo>
                          <a:lnTo>
                            <a:pt x="3" y="13"/>
                          </a:lnTo>
                          <a:lnTo>
                            <a:pt x="4" y="9"/>
                          </a:lnTo>
                          <a:lnTo>
                            <a:pt x="3" y="6"/>
                          </a:lnTo>
                          <a:lnTo>
                            <a:pt x="6" y="0"/>
                          </a:lnTo>
                        </a:path>
                      </a:pathLst>
                    </a:custGeom>
                    <a:solidFill>
                      <a:srgbClr val="60402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704" name="Freeform 19"/>
                    <p:cNvSpPr>
                      <a:spLocks/>
                    </p:cNvSpPr>
                    <p:nvPr/>
                  </p:nvSpPr>
                  <p:spPr bwMode="auto">
                    <a:xfrm>
                      <a:off x="5118" y="2796"/>
                      <a:ext cx="20" cy="12"/>
                    </a:xfrm>
                    <a:custGeom>
                      <a:avLst/>
                      <a:gdLst>
                        <a:gd name="T0" fmla="*/ 0 w 20"/>
                        <a:gd name="T1" fmla="*/ 7 h 12"/>
                        <a:gd name="T2" fmla="*/ 10 w 20"/>
                        <a:gd name="T3" fmla="*/ 5 h 12"/>
                        <a:gd name="T4" fmla="*/ 14 w 20"/>
                        <a:gd name="T5" fmla="*/ 2 h 12"/>
                        <a:gd name="T6" fmla="*/ 17 w 20"/>
                        <a:gd name="T7" fmla="*/ 0 h 12"/>
                        <a:gd name="T8" fmla="*/ 14 w 20"/>
                        <a:gd name="T9" fmla="*/ 4 h 12"/>
                        <a:gd name="T10" fmla="*/ 13 w 20"/>
                        <a:gd name="T11" fmla="*/ 7 h 12"/>
                        <a:gd name="T12" fmla="*/ 16 w 20"/>
                        <a:gd name="T13" fmla="*/ 8 h 12"/>
                        <a:gd name="T14" fmla="*/ 19 w 20"/>
                        <a:gd name="T15" fmla="*/ 9 h 12"/>
                        <a:gd name="T16" fmla="*/ 14 w 20"/>
                        <a:gd name="T17" fmla="*/ 10 h 12"/>
                        <a:gd name="T18" fmla="*/ 13 w 20"/>
                        <a:gd name="T19" fmla="*/ 11 h 12"/>
                        <a:gd name="T20" fmla="*/ 10 w 20"/>
                        <a:gd name="T21" fmla="*/ 10 h 12"/>
                        <a:gd name="T22" fmla="*/ 8 w 20"/>
                        <a:gd name="T23" fmla="*/ 8 h 12"/>
                        <a:gd name="T24" fmla="*/ 0 w 20"/>
                        <a:gd name="T25" fmla="*/ 7 h 12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60000 65536"/>
                        <a:gd name="T37" fmla="*/ 0 60000 65536"/>
                        <a:gd name="T38" fmla="*/ 0 60000 65536"/>
                        <a:gd name="T39" fmla="*/ 0 w 20"/>
                        <a:gd name="T40" fmla="*/ 0 h 12"/>
                        <a:gd name="T41" fmla="*/ 20 w 20"/>
                        <a:gd name="T42" fmla="*/ 12 h 12"/>
                      </a:gdLst>
                      <a:ahLst/>
                      <a:cxnLst>
                        <a:cxn ang="T26">
                          <a:pos x="T0" y="T1"/>
                        </a:cxn>
                        <a:cxn ang="T27">
                          <a:pos x="T2" y="T3"/>
                        </a:cxn>
                        <a:cxn ang="T28">
                          <a:pos x="T4" y="T5"/>
                        </a:cxn>
                        <a:cxn ang="T29">
                          <a:pos x="T6" y="T7"/>
                        </a:cxn>
                        <a:cxn ang="T30">
                          <a:pos x="T8" y="T9"/>
                        </a:cxn>
                        <a:cxn ang="T31">
                          <a:pos x="T10" y="T11"/>
                        </a:cxn>
                        <a:cxn ang="T32">
                          <a:pos x="T12" y="T13"/>
                        </a:cxn>
                        <a:cxn ang="T33">
                          <a:pos x="T14" y="T15"/>
                        </a:cxn>
                        <a:cxn ang="T34">
                          <a:pos x="T16" y="T17"/>
                        </a:cxn>
                        <a:cxn ang="T35">
                          <a:pos x="T18" y="T19"/>
                        </a:cxn>
                        <a:cxn ang="T36">
                          <a:pos x="T20" y="T21"/>
                        </a:cxn>
                        <a:cxn ang="T37">
                          <a:pos x="T22" y="T23"/>
                        </a:cxn>
                        <a:cxn ang="T38">
                          <a:pos x="T24" y="T25"/>
                        </a:cxn>
                      </a:cxnLst>
                      <a:rect l="T39" t="T40" r="T41" b="T42"/>
                      <a:pathLst>
                        <a:path w="20" h="12">
                          <a:moveTo>
                            <a:pt x="0" y="7"/>
                          </a:moveTo>
                          <a:lnTo>
                            <a:pt x="10" y="5"/>
                          </a:lnTo>
                          <a:lnTo>
                            <a:pt x="14" y="2"/>
                          </a:lnTo>
                          <a:lnTo>
                            <a:pt x="17" y="0"/>
                          </a:lnTo>
                          <a:lnTo>
                            <a:pt x="14" y="4"/>
                          </a:lnTo>
                          <a:lnTo>
                            <a:pt x="13" y="7"/>
                          </a:lnTo>
                          <a:lnTo>
                            <a:pt x="16" y="8"/>
                          </a:lnTo>
                          <a:lnTo>
                            <a:pt x="19" y="9"/>
                          </a:lnTo>
                          <a:lnTo>
                            <a:pt x="14" y="10"/>
                          </a:lnTo>
                          <a:lnTo>
                            <a:pt x="13" y="11"/>
                          </a:lnTo>
                          <a:lnTo>
                            <a:pt x="10" y="10"/>
                          </a:lnTo>
                          <a:lnTo>
                            <a:pt x="8" y="8"/>
                          </a:lnTo>
                          <a:lnTo>
                            <a:pt x="0" y="7"/>
                          </a:lnTo>
                        </a:path>
                      </a:pathLst>
                    </a:custGeom>
                    <a:solidFill>
                      <a:srgbClr val="60402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705" name="Freeform 20"/>
                    <p:cNvSpPr>
                      <a:spLocks/>
                    </p:cNvSpPr>
                    <p:nvPr/>
                  </p:nvSpPr>
                  <p:spPr bwMode="auto">
                    <a:xfrm>
                      <a:off x="5056" y="2662"/>
                      <a:ext cx="20" cy="13"/>
                    </a:xfrm>
                    <a:custGeom>
                      <a:avLst/>
                      <a:gdLst>
                        <a:gd name="T0" fmla="*/ 0 w 20"/>
                        <a:gd name="T1" fmla="*/ 4 h 13"/>
                        <a:gd name="T2" fmla="*/ 8 w 20"/>
                        <a:gd name="T3" fmla="*/ 5 h 13"/>
                        <a:gd name="T4" fmla="*/ 11 w 20"/>
                        <a:gd name="T5" fmla="*/ 7 h 13"/>
                        <a:gd name="T6" fmla="*/ 12 w 20"/>
                        <a:gd name="T7" fmla="*/ 10 h 13"/>
                        <a:gd name="T8" fmla="*/ 14 w 20"/>
                        <a:gd name="T9" fmla="*/ 12 h 13"/>
                        <a:gd name="T10" fmla="*/ 18 w 20"/>
                        <a:gd name="T11" fmla="*/ 10 h 13"/>
                        <a:gd name="T12" fmla="*/ 19 w 20"/>
                        <a:gd name="T13" fmla="*/ 5 h 13"/>
                        <a:gd name="T14" fmla="*/ 18 w 20"/>
                        <a:gd name="T15" fmla="*/ 0 h 13"/>
                        <a:gd name="T16" fmla="*/ 15 w 20"/>
                        <a:gd name="T17" fmla="*/ 0 h 13"/>
                        <a:gd name="T18" fmla="*/ 15 w 20"/>
                        <a:gd name="T19" fmla="*/ 2 h 13"/>
                        <a:gd name="T20" fmla="*/ 15 w 20"/>
                        <a:gd name="T21" fmla="*/ 6 h 13"/>
                        <a:gd name="T22" fmla="*/ 11 w 20"/>
                        <a:gd name="T23" fmla="*/ 3 h 13"/>
                        <a:gd name="T24" fmla="*/ 7 w 20"/>
                        <a:gd name="T25" fmla="*/ 1 h 13"/>
                        <a:gd name="T26" fmla="*/ 0 w 20"/>
                        <a:gd name="T27" fmla="*/ 4 h 13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w 20"/>
                        <a:gd name="T43" fmla="*/ 0 h 13"/>
                        <a:gd name="T44" fmla="*/ 20 w 20"/>
                        <a:gd name="T45" fmla="*/ 13 h 13"/>
                      </a:gdLst>
                      <a:ahLst/>
                      <a:cxnLst>
                        <a:cxn ang="T28">
                          <a:pos x="T0" y="T1"/>
                        </a:cxn>
                        <a:cxn ang="T29">
                          <a:pos x="T2" y="T3"/>
                        </a:cxn>
                        <a:cxn ang="T30">
                          <a:pos x="T4" y="T5"/>
                        </a:cxn>
                        <a:cxn ang="T31">
                          <a:pos x="T6" y="T7"/>
                        </a:cxn>
                        <a:cxn ang="T32">
                          <a:pos x="T8" y="T9"/>
                        </a:cxn>
                        <a:cxn ang="T33">
                          <a:pos x="T10" y="T11"/>
                        </a:cxn>
                        <a:cxn ang="T34">
                          <a:pos x="T12" y="T13"/>
                        </a:cxn>
                        <a:cxn ang="T35">
                          <a:pos x="T14" y="T15"/>
                        </a:cxn>
                        <a:cxn ang="T36">
                          <a:pos x="T16" y="T17"/>
                        </a:cxn>
                        <a:cxn ang="T37">
                          <a:pos x="T18" y="T19"/>
                        </a:cxn>
                        <a:cxn ang="T38">
                          <a:pos x="T20" y="T21"/>
                        </a:cxn>
                        <a:cxn ang="T39">
                          <a:pos x="T22" y="T23"/>
                        </a:cxn>
                        <a:cxn ang="T40">
                          <a:pos x="T24" y="T25"/>
                        </a:cxn>
                        <a:cxn ang="T41">
                          <a:pos x="T26" y="T27"/>
                        </a:cxn>
                      </a:cxnLst>
                      <a:rect l="T42" t="T43" r="T44" b="T45"/>
                      <a:pathLst>
                        <a:path w="20" h="13">
                          <a:moveTo>
                            <a:pt x="0" y="4"/>
                          </a:moveTo>
                          <a:lnTo>
                            <a:pt x="8" y="5"/>
                          </a:lnTo>
                          <a:lnTo>
                            <a:pt x="11" y="7"/>
                          </a:lnTo>
                          <a:lnTo>
                            <a:pt x="12" y="10"/>
                          </a:lnTo>
                          <a:lnTo>
                            <a:pt x="14" y="12"/>
                          </a:lnTo>
                          <a:lnTo>
                            <a:pt x="18" y="10"/>
                          </a:lnTo>
                          <a:lnTo>
                            <a:pt x="19" y="5"/>
                          </a:lnTo>
                          <a:lnTo>
                            <a:pt x="18" y="0"/>
                          </a:lnTo>
                          <a:lnTo>
                            <a:pt x="15" y="0"/>
                          </a:lnTo>
                          <a:lnTo>
                            <a:pt x="15" y="2"/>
                          </a:lnTo>
                          <a:lnTo>
                            <a:pt x="15" y="6"/>
                          </a:lnTo>
                          <a:lnTo>
                            <a:pt x="11" y="3"/>
                          </a:lnTo>
                          <a:lnTo>
                            <a:pt x="7" y="1"/>
                          </a:lnTo>
                          <a:lnTo>
                            <a:pt x="0" y="4"/>
                          </a:lnTo>
                        </a:path>
                      </a:pathLst>
                    </a:custGeom>
                    <a:solidFill>
                      <a:srgbClr val="60402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706" name="Freeform 21"/>
                    <p:cNvSpPr>
                      <a:spLocks/>
                    </p:cNvSpPr>
                    <p:nvPr/>
                  </p:nvSpPr>
                  <p:spPr bwMode="auto">
                    <a:xfrm>
                      <a:off x="5071" y="2676"/>
                      <a:ext cx="16" cy="6"/>
                    </a:xfrm>
                    <a:custGeom>
                      <a:avLst/>
                      <a:gdLst>
                        <a:gd name="T0" fmla="*/ 0 w 16"/>
                        <a:gd name="T1" fmla="*/ 0 h 6"/>
                        <a:gd name="T2" fmla="*/ 7 w 16"/>
                        <a:gd name="T3" fmla="*/ 5 h 6"/>
                        <a:gd name="T4" fmla="*/ 12 w 16"/>
                        <a:gd name="T5" fmla="*/ 5 h 6"/>
                        <a:gd name="T6" fmla="*/ 15 w 16"/>
                        <a:gd name="T7" fmla="*/ 2 h 6"/>
                        <a:gd name="T8" fmla="*/ 10 w 16"/>
                        <a:gd name="T9" fmla="*/ 3 h 6"/>
                        <a:gd name="T10" fmla="*/ 6 w 16"/>
                        <a:gd name="T11" fmla="*/ 2 h 6"/>
                        <a:gd name="T12" fmla="*/ 0 w 16"/>
                        <a:gd name="T13" fmla="*/ 0 h 6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w 16"/>
                        <a:gd name="T22" fmla="*/ 0 h 6"/>
                        <a:gd name="T23" fmla="*/ 16 w 16"/>
                        <a:gd name="T24" fmla="*/ 6 h 6"/>
                      </a:gdLst>
                      <a:ahLst/>
                      <a:cxnLst>
                        <a:cxn ang="T14">
                          <a:pos x="T0" y="T1"/>
                        </a:cxn>
                        <a:cxn ang="T15">
                          <a:pos x="T2" y="T3"/>
                        </a:cxn>
                        <a:cxn ang="T16">
                          <a:pos x="T4" y="T5"/>
                        </a:cxn>
                        <a:cxn ang="T17">
                          <a:pos x="T6" y="T7"/>
                        </a:cxn>
                        <a:cxn ang="T18">
                          <a:pos x="T8" y="T9"/>
                        </a:cxn>
                        <a:cxn ang="T19">
                          <a:pos x="T10" y="T11"/>
                        </a:cxn>
                        <a:cxn ang="T20">
                          <a:pos x="T12" y="T13"/>
                        </a:cxn>
                      </a:cxnLst>
                      <a:rect l="T21" t="T22" r="T23" b="T24"/>
                      <a:pathLst>
                        <a:path w="16" h="6">
                          <a:moveTo>
                            <a:pt x="0" y="0"/>
                          </a:moveTo>
                          <a:lnTo>
                            <a:pt x="7" y="5"/>
                          </a:lnTo>
                          <a:lnTo>
                            <a:pt x="12" y="5"/>
                          </a:lnTo>
                          <a:lnTo>
                            <a:pt x="15" y="2"/>
                          </a:lnTo>
                          <a:lnTo>
                            <a:pt x="10" y="3"/>
                          </a:lnTo>
                          <a:lnTo>
                            <a:pt x="6" y="2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60402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</p:grpSp>
          <p:grpSp>
            <p:nvGrpSpPr>
              <p:cNvPr id="27694" name="Group 22"/>
              <p:cNvGrpSpPr>
                <a:grpSpLocks/>
              </p:cNvGrpSpPr>
              <p:nvPr/>
            </p:nvGrpSpPr>
            <p:grpSpPr bwMode="auto">
              <a:xfrm>
                <a:off x="5037" y="2708"/>
                <a:ext cx="42" cy="34"/>
                <a:chOff x="5037" y="2708"/>
                <a:chExt cx="42" cy="34"/>
              </a:xfrm>
            </p:grpSpPr>
            <p:sp>
              <p:nvSpPr>
                <p:cNvPr id="27695" name="Freeform 23"/>
                <p:cNvSpPr>
                  <a:spLocks/>
                </p:cNvSpPr>
                <p:nvPr/>
              </p:nvSpPr>
              <p:spPr bwMode="auto">
                <a:xfrm>
                  <a:off x="5053" y="2708"/>
                  <a:ext cx="26" cy="18"/>
                </a:xfrm>
                <a:custGeom>
                  <a:avLst/>
                  <a:gdLst>
                    <a:gd name="T0" fmla="*/ 0 w 26"/>
                    <a:gd name="T1" fmla="*/ 0 h 18"/>
                    <a:gd name="T2" fmla="*/ 8 w 26"/>
                    <a:gd name="T3" fmla="*/ 1 h 18"/>
                    <a:gd name="T4" fmla="*/ 17 w 26"/>
                    <a:gd name="T5" fmla="*/ 4 h 18"/>
                    <a:gd name="T6" fmla="*/ 23 w 26"/>
                    <a:gd name="T7" fmla="*/ 10 h 18"/>
                    <a:gd name="T8" fmla="*/ 25 w 26"/>
                    <a:gd name="T9" fmla="*/ 17 h 1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6"/>
                    <a:gd name="T16" fmla="*/ 0 h 18"/>
                    <a:gd name="T17" fmla="*/ 26 w 26"/>
                    <a:gd name="T18" fmla="*/ 18 h 1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6" h="18">
                      <a:moveTo>
                        <a:pt x="0" y="0"/>
                      </a:moveTo>
                      <a:lnTo>
                        <a:pt x="8" y="1"/>
                      </a:lnTo>
                      <a:lnTo>
                        <a:pt x="17" y="4"/>
                      </a:lnTo>
                      <a:lnTo>
                        <a:pt x="23" y="10"/>
                      </a:lnTo>
                      <a:lnTo>
                        <a:pt x="25" y="17"/>
                      </a:lnTo>
                    </a:path>
                  </a:pathLst>
                </a:custGeom>
                <a:noFill/>
                <a:ln w="25400" cap="rnd">
                  <a:solidFill>
                    <a:srgbClr val="A04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696" name="Freeform 24"/>
                <p:cNvSpPr>
                  <a:spLocks/>
                </p:cNvSpPr>
                <p:nvPr/>
              </p:nvSpPr>
              <p:spPr bwMode="auto">
                <a:xfrm>
                  <a:off x="5037" y="2722"/>
                  <a:ext cx="16" cy="20"/>
                </a:xfrm>
                <a:custGeom>
                  <a:avLst/>
                  <a:gdLst>
                    <a:gd name="T0" fmla="*/ 15 w 16"/>
                    <a:gd name="T1" fmla="*/ 0 h 20"/>
                    <a:gd name="T2" fmla="*/ 12 w 16"/>
                    <a:gd name="T3" fmla="*/ 0 h 20"/>
                    <a:gd name="T4" fmla="*/ 8 w 16"/>
                    <a:gd name="T5" fmla="*/ 2 h 20"/>
                    <a:gd name="T6" fmla="*/ 5 w 16"/>
                    <a:gd name="T7" fmla="*/ 6 h 20"/>
                    <a:gd name="T8" fmla="*/ 1 w 16"/>
                    <a:gd name="T9" fmla="*/ 10 h 20"/>
                    <a:gd name="T10" fmla="*/ 0 w 16"/>
                    <a:gd name="T11" fmla="*/ 15 h 20"/>
                    <a:gd name="T12" fmla="*/ 0 w 16"/>
                    <a:gd name="T13" fmla="*/ 19 h 20"/>
                    <a:gd name="T14" fmla="*/ 3 w 16"/>
                    <a:gd name="T15" fmla="*/ 18 h 20"/>
                    <a:gd name="T16" fmla="*/ 7 w 16"/>
                    <a:gd name="T17" fmla="*/ 17 h 20"/>
                    <a:gd name="T18" fmla="*/ 11 w 16"/>
                    <a:gd name="T19" fmla="*/ 14 h 20"/>
                    <a:gd name="T20" fmla="*/ 14 w 16"/>
                    <a:gd name="T21" fmla="*/ 10 h 20"/>
                    <a:gd name="T22" fmla="*/ 15 w 16"/>
                    <a:gd name="T23" fmla="*/ 4 h 20"/>
                    <a:gd name="T24" fmla="*/ 15 w 16"/>
                    <a:gd name="T25" fmla="*/ 0 h 20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16"/>
                    <a:gd name="T40" fmla="*/ 0 h 20"/>
                    <a:gd name="T41" fmla="*/ 16 w 16"/>
                    <a:gd name="T42" fmla="*/ 20 h 20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16" h="20">
                      <a:moveTo>
                        <a:pt x="15" y="0"/>
                      </a:moveTo>
                      <a:lnTo>
                        <a:pt x="12" y="0"/>
                      </a:lnTo>
                      <a:lnTo>
                        <a:pt x="8" y="2"/>
                      </a:lnTo>
                      <a:lnTo>
                        <a:pt x="5" y="6"/>
                      </a:lnTo>
                      <a:lnTo>
                        <a:pt x="1" y="10"/>
                      </a:lnTo>
                      <a:lnTo>
                        <a:pt x="0" y="15"/>
                      </a:lnTo>
                      <a:lnTo>
                        <a:pt x="0" y="19"/>
                      </a:lnTo>
                      <a:lnTo>
                        <a:pt x="3" y="18"/>
                      </a:lnTo>
                      <a:lnTo>
                        <a:pt x="7" y="17"/>
                      </a:lnTo>
                      <a:lnTo>
                        <a:pt x="11" y="14"/>
                      </a:lnTo>
                      <a:lnTo>
                        <a:pt x="14" y="10"/>
                      </a:lnTo>
                      <a:lnTo>
                        <a:pt x="15" y="4"/>
                      </a:lnTo>
                      <a:lnTo>
                        <a:pt x="15" y="0"/>
                      </a:lnTo>
                    </a:path>
                  </a:pathLst>
                </a:custGeom>
                <a:solidFill>
                  <a:srgbClr val="000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7655" name="Group 25"/>
            <p:cNvGrpSpPr>
              <a:grpSpLocks/>
            </p:cNvGrpSpPr>
            <p:nvPr/>
          </p:nvGrpSpPr>
          <p:grpSpPr bwMode="auto">
            <a:xfrm>
              <a:off x="4857" y="3222"/>
              <a:ext cx="204" cy="315"/>
              <a:chOff x="4857" y="3222"/>
              <a:chExt cx="204" cy="315"/>
            </a:xfrm>
          </p:grpSpPr>
          <p:grpSp>
            <p:nvGrpSpPr>
              <p:cNvPr id="27681" name="Group 26"/>
              <p:cNvGrpSpPr>
                <a:grpSpLocks/>
              </p:cNvGrpSpPr>
              <p:nvPr/>
            </p:nvGrpSpPr>
            <p:grpSpPr bwMode="auto">
              <a:xfrm>
                <a:off x="4857" y="3456"/>
                <a:ext cx="204" cy="81"/>
                <a:chOff x="4857" y="3456"/>
                <a:chExt cx="204" cy="81"/>
              </a:xfrm>
            </p:grpSpPr>
            <p:sp>
              <p:nvSpPr>
                <p:cNvPr id="27691" name="Freeform 27"/>
                <p:cNvSpPr>
                  <a:spLocks/>
                </p:cNvSpPr>
                <p:nvPr/>
              </p:nvSpPr>
              <p:spPr bwMode="auto">
                <a:xfrm>
                  <a:off x="4857" y="3508"/>
                  <a:ext cx="107" cy="28"/>
                </a:xfrm>
                <a:custGeom>
                  <a:avLst/>
                  <a:gdLst>
                    <a:gd name="T0" fmla="*/ 96 w 107"/>
                    <a:gd name="T1" fmla="*/ 0 h 28"/>
                    <a:gd name="T2" fmla="*/ 59 w 107"/>
                    <a:gd name="T3" fmla="*/ 3 h 28"/>
                    <a:gd name="T4" fmla="*/ 42 w 107"/>
                    <a:gd name="T5" fmla="*/ 12 h 28"/>
                    <a:gd name="T6" fmla="*/ 31 w 107"/>
                    <a:gd name="T7" fmla="*/ 13 h 28"/>
                    <a:gd name="T8" fmla="*/ 20 w 107"/>
                    <a:gd name="T9" fmla="*/ 15 h 28"/>
                    <a:gd name="T10" fmla="*/ 2 w 107"/>
                    <a:gd name="T11" fmla="*/ 21 h 28"/>
                    <a:gd name="T12" fmla="*/ 0 w 107"/>
                    <a:gd name="T13" fmla="*/ 22 h 28"/>
                    <a:gd name="T14" fmla="*/ 0 w 107"/>
                    <a:gd name="T15" fmla="*/ 27 h 28"/>
                    <a:gd name="T16" fmla="*/ 47 w 107"/>
                    <a:gd name="T17" fmla="*/ 27 h 28"/>
                    <a:gd name="T18" fmla="*/ 87 w 107"/>
                    <a:gd name="T19" fmla="*/ 18 h 28"/>
                    <a:gd name="T20" fmla="*/ 89 w 107"/>
                    <a:gd name="T21" fmla="*/ 22 h 28"/>
                    <a:gd name="T22" fmla="*/ 104 w 107"/>
                    <a:gd name="T23" fmla="*/ 22 h 28"/>
                    <a:gd name="T24" fmla="*/ 105 w 107"/>
                    <a:gd name="T25" fmla="*/ 19 h 28"/>
                    <a:gd name="T26" fmla="*/ 106 w 107"/>
                    <a:gd name="T27" fmla="*/ 13 h 28"/>
                    <a:gd name="T28" fmla="*/ 105 w 107"/>
                    <a:gd name="T29" fmla="*/ 8 h 28"/>
                    <a:gd name="T30" fmla="*/ 102 w 107"/>
                    <a:gd name="T31" fmla="*/ 3 h 28"/>
                    <a:gd name="T32" fmla="*/ 96 w 107"/>
                    <a:gd name="T33" fmla="*/ 0 h 28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107"/>
                    <a:gd name="T52" fmla="*/ 0 h 28"/>
                    <a:gd name="T53" fmla="*/ 107 w 107"/>
                    <a:gd name="T54" fmla="*/ 28 h 28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107" h="28">
                      <a:moveTo>
                        <a:pt x="96" y="0"/>
                      </a:moveTo>
                      <a:lnTo>
                        <a:pt x="59" y="3"/>
                      </a:lnTo>
                      <a:lnTo>
                        <a:pt x="42" y="12"/>
                      </a:lnTo>
                      <a:lnTo>
                        <a:pt x="31" y="13"/>
                      </a:lnTo>
                      <a:lnTo>
                        <a:pt x="20" y="15"/>
                      </a:lnTo>
                      <a:lnTo>
                        <a:pt x="2" y="21"/>
                      </a:lnTo>
                      <a:lnTo>
                        <a:pt x="0" y="22"/>
                      </a:lnTo>
                      <a:lnTo>
                        <a:pt x="0" y="27"/>
                      </a:lnTo>
                      <a:lnTo>
                        <a:pt x="47" y="27"/>
                      </a:lnTo>
                      <a:lnTo>
                        <a:pt x="87" y="18"/>
                      </a:lnTo>
                      <a:lnTo>
                        <a:pt x="89" y="22"/>
                      </a:lnTo>
                      <a:lnTo>
                        <a:pt x="104" y="22"/>
                      </a:lnTo>
                      <a:lnTo>
                        <a:pt x="105" y="19"/>
                      </a:lnTo>
                      <a:lnTo>
                        <a:pt x="106" y="13"/>
                      </a:lnTo>
                      <a:lnTo>
                        <a:pt x="105" y="8"/>
                      </a:lnTo>
                      <a:lnTo>
                        <a:pt x="102" y="3"/>
                      </a:lnTo>
                      <a:lnTo>
                        <a:pt x="96" y="0"/>
                      </a:lnTo>
                    </a:path>
                  </a:pathLst>
                </a:custGeom>
                <a:solidFill>
                  <a:srgbClr val="303030"/>
                </a:solid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692" name="Freeform 28"/>
                <p:cNvSpPr>
                  <a:spLocks/>
                </p:cNvSpPr>
                <p:nvPr/>
              </p:nvSpPr>
              <p:spPr bwMode="auto">
                <a:xfrm>
                  <a:off x="4981" y="3456"/>
                  <a:ext cx="80" cy="81"/>
                </a:xfrm>
                <a:custGeom>
                  <a:avLst/>
                  <a:gdLst>
                    <a:gd name="T0" fmla="*/ 36 w 80"/>
                    <a:gd name="T1" fmla="*/ 29 h 81"/>
                    <a:gd name="T2" fmla="*/ 25 w 80"/>
                    <a:gd name="T3" fmla="*/ 27 h 81"/>
                    <a:gd name="T4" fmla="*/ 21 w 80"/>
                    <a:gd name="T5" fmla="*/ 43 h 81"/>
                    <a:gd name="T6" fmla="*/ 3 w 80"/>
                    <a:gd name="T7" fmla="*/ 65 h 81"/>
                    <a:gd name="T8" fmla="*/ 0 w 80"/>
                    <a:gd name="T9" fmla="*/ 73 h 81"/>
                    <a:gd name="T10" fmla="*/ 0 w 80"/>
                    <a:gd name="T11" fmla="*/ 78 h 81"/>
                    <a:gd name="T12" fmla="*/ 2 w 80"/>
                    <a:gd name="T13" fmla="*/ 80 h 81"/>
                    <a:gd name="T14" fmla="*/ 41 w 80"/>
                    <a:gd name="T15" fmla="*/ 50 h 81"/>
                    <a:gd name="T16" fmla="*/ 62 w 80"/>
                    <a:gd name="T17" fmla="*/ 27 h 81"/>
                    <a:gd name="T18" fmla="*/ 65 w 80"/>
                    <a:gd name="T19" fmla="*/ 30 h 81"/>
                    <a:gd name="T20" fmla="*/ 79 w 80"/>
                    <a:gd name="T21" fmla="*/ 18 h 81"/>
                    <a:gd name="T22" fmla="*/ 79 w 80"/>
                    <a:gd name="T23" fmla="*/ 11 h 81"/>
                    <a:gd name="T24" fmla="*/ 77 w 80"/>
                    <a:gd name="T25" fmla="*/ 6 h 81"/>
                    <a:gd name="T26" fmla="*/ 72 w 80"/>
                    <a:gd name="T27" fmla="*/ 2 h 81"/>
                    <a:gd name="T28" fmla="*/ 66 w 80"/>
                    <a:gd name="T29" fmla="*/ 0 h 81"/>
                    <a:gd name="T30" fmla="*/ 36 w 80"/>
                    <a:gd name="T31" fmla="*/ 29 h 81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80"/>
                    <a:gd name="T49" fmla="*/ 0 h 81"/>
                    <a:gd name="T50" fmla="*/ 80 w 80"/>
                    <a:gd name="T51" fmla="*/ 81 h 81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80" h="81">
                      <a:moveTo>
                        <a:pt x="36" y="29"/>
                      </a:moveTo>
                      <a:lnTo>
                        <a:pt x="25" y="27"/>
                      </a:lnTo>
                      <a:lnTo>
                        <a:pt x="21" y="43"/>
                      </a:lnTo>
                      <a:lnTo>
                        <a:pt x="3" y="65"/>
                      </a:lnTo>
                      <a:lnTo>
                        <a:pt x="0" y="73"/>
                      </a:lnTo>
                      <a:lnTo>
                        <a:pt x="0" y="78"/>
                      </a:lnTo>
                      <a:lnTo>
                        <a:pt x="2" y="80"/>
                      </a:lnTo>
                      <a:lnTo>
                        <a:pt x="41" y="50"/>
                      </a:lnTo>
                      <a:lnTo>
                        <a:pt x="62" y="27"/>
                      </a:lnTo>
                      <a:lnTo>
                        <a:pt x="65" y="30"/>
                      </a:lnTo>
                      <a:lnTo>
                        <a:pt x="79" y="18"/>
                      </a:lnTo>
                      <a:lnTo>
                        <a:pt x="79" y="11"/>
                      </a:lnTo>
                      <a:lnTo>
                        <a:pt x="77" y="6"/>
                      </a:lnTo>
                      <a:lnTo>
                        <a:pt x="72" y="2"/>
                      </a:lnTo>
                      <a:lnTo>
                        <a:pt x="66" y="0"/>
                      </a:lnTo>
                      <a:lnTo>
                        <a:pt x="36" y="29"/>
                      </a:lnTo>
                    </a:path>
                  </a:pathLst>
                </a:custGeom>
                <a:solidFill>
                  <a:srgbClr val="303030"/>
                </a:solid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7682" name="Group 29"/>
              <p:cNvGrpSpPr>
                <a:grpSpLocks/>
              </p:cNvGrpSpPr>
              <p:nvPr/>
            </p:nvGrpSpPr>
            <p:grpSpPr bwMode="auto">
              <a:xfrm>
                <a:off x="4873" y="3222"/>
                <a:ext cx="184" cy="294"/>
                <a:chOff x="4873" y="3222"/>
                <a:chExt cx="184" cy="294"/>
              </a:xfrm>
            </p:grpSpPr>
            <p:sp>
              <p:nvSpPr>
                <p:cNvPr id="27683" name="Freeform 30"/>
                <p:cNvSpPr>
                  <a:spLocks/>
                </p:cNvSpPr>
                <p:nvPr/>
              </p:nvSpPr>
              <p:spPr bwMode="auto">
                <a:xfrm>
                  <a:off x="4873" y="3222"/>
                  <a:ext cx="184" cy="294"/>
                </a:xfrm>
                <a:custGeom>
                  <a:avLst/>
                  <a:gdLst>
                    <a:gd name="T0" fmla="*/ 16 w 184"/>
                    <a:gd name="T1" fmla="*/ 0 h 294"/>
                    <a:gd name="T2" fmla="*/ 54 w 184"/>
                    <a:gd name="T3" fmla="*/ 12 h 294"/>
                    <a:gd name="T4" fmla="*/ 70 w 184"/>
                    <a:gd name="T5" fmla="*/ 14 h 294"/>
                    <a:gd name="T6" fmla="*/ 84 w 184"/>
                    <a:gd name="T7" fmla="*/ 24 h 294"/>
                    <a:gd name="T8" fmla="*/ 103 w 184"/>
                    <a:gd name="T9" fmla="*/ 36 h 294"/>
                    <a:gd name="T10" fmla="*/ 121 w 184"/>
                    <a:gd name="T11" fmla="*/ 40 h 294"/>
                    <a:gd name="T12" fmla="*/ 135 w 184"/>
                    <a:gd name="T13" fmla="*/ 46 h 294"/>
                    <a:gd name="T14" fmla="*/ 144 w 184"/>
                    <a:gd name="T15" fmla="*/ 62 h 294"/>
                    <a:gd name="T16" fmla="*/ 147 w 184"/>
                    <a:gd name="T17" fmla="*/ 72 h 294"/>
                    <a:gd name="T18" fmla="*/ 149 w 184"/>
                    <a:gd name="T19" fmla="*/ 81 h 294"/>
                    <a:gd name="T20" fmla="*/ 148 w 184"/>
                    <a:gd name="T21" fmla="*/ 92 h 294"/>
                    <a:gd name="T22" fmla="*/ 146 w 184"/>
                    <a:gd name="T23" fmla="*/ 107 h 294"/>
                    <a:gd name="T24" fmla="*/ 147 w 184"/>
                    <a:gd name="T25" fmla="*/ 126 h 294"/>
                    <a:gd name="T26" fmla="*/ 148 w 184"/>
                    <a:gd name="T27" fmla="*/ 153 h 294"/>
                    <a:gd name="T28" fmla="*/ 154 w 184"/>
                    <a:gd name="T29" fmla="*/ 177 h 294"/>
                    <a:gd name="T30" fmla="*/ 159 w 184"/>
                    <a:gd name="T31" fmla="*/ 199 h 294"/>
                    <a:gd name="T32" fmla="*/ 171 w 184"/>
                    <a:gd name="T33" fmla="*/ 218 h 294"/>
                    <a:gd name="T34" fmla="*/ 183 w 184"/>
                    <a:gd name="T35" fmla="*/ 233 h 294"/>
                    <a:gd name="T36" fmla="*/ 165 w 184"/>
                    <a:gd name="T37" fmla="*/ 245 h 294"/>
                    <a:gd name="T38" fmla="*/ 153 w 184"/>
                    <a:gd name="T39" fmla="*/ 259 h 294"/>
                    <a:gd name="T40" fmla="*/ 133 w 184"/>
                    <a:gd name="T41" fmla="*/ 273 h 294"/>
                    <a:gd name="T42" fmla="*/ 126 w 184"/>
                    <a:gd name="T43" fmla="*/ 263 h 294"/>
                    <a:gd name="T44" fmla="*/ 123 w 184"/>
                    <a:gd name="T45" fmla="*/ 246 h 294"/>
                    <a:gd name="T46" fmla="*/ 114 w 184"/>
                    <a:gd name="T47" fmla="*/ 231 h 294"/>
                    <a:gd name="T48" fmla="*/ 107 w 184"/>
                    <a:gd name="T49" fmla="*/ 213 h 294"/>
                    <a:gd name="T50" fmla="*/ 101 w 184"/>
                    <a:gd name="T51" fmla="*/ 199 h 294"/>
                    <a:gd name="T52" fmla="*/ 93 w 184"/>
                    <a:gd name="T53" fmla="*/ 183 h 294"/>
                    <a:gd name="T54" fmla="*/ 90 w 184"/>
                    <a:gd name="T55" fmla="*/ 168 h 294"/>
                    <a:gd name="T56" fmla="*/ 89 w 184"/>
                    <a:gd name="T57" fmla="*/ 155 h 294"/>
                    <a:gd name="T58" fmla="*/ 86 w 184"/>
                    <a:gd name="T59" fmla="*/ 141 h 294"/>
                    <a:gd name="T60" fmla="*/ 82 w 184"/>
                    <a:gd name="T61" fmla="*/ 125 h 294"/>
                    <a:gd name="T62" fmla="*/ 73 w 184"/>
                    <a:gd name="T63" fmla="*/ 79 h 294"/>
                    <a:gd name="T64" fmla="*/ 72 w 184"/>
                    <a:gd name="T65" fmla="*/ 105 h 294"/>
                    <a:gd name="T66" fmla="*/ 80 w 184"/>
                    <a:gd name="T67" fmla="*/ 147 h 294"/>
                    <a:gd name="T68" fmla="*/ 82 w 184"/>
                    <a:gd name="T69" fmla="*/ 173 h 294"/>
                    <a:gd name="T70" fmla="*/ 83 w 184"/>
                    <a:gd name="T71" fmla="*/ 192 h 294"/>
                    <a:gd name="T72" fmla="*/ 86 w 184"/>
                    <a:gd name="T73" fmla="*/ 208 h 294"/>
                    <a:gd name="T74" fmla="*/ 89 w 184"/>
                    <a:gd name="T75" fmla="*/ 231 h 294"/>
                    <a:gd name="T76" fmla="*/ 90 w 184"/>
                    <a:gd name="T77" fmla="*/ 257 h 294"/>
                    <a:gd name="T78" fmla="*/ 89 w 184"/>
                    <a:gd name="T79" fmla="*/ 280 h 294"/>
                    <a:gd name="T80" fmla="*/ 84 w 184"/>
                    <a:gd name="T81" fmla="*/ 288 h 294"/>
                    <a:gd name="T82" fmla="*/ 72 w 184"/>
                    <a:gd name="T83" fmla="*/ 288 h 294"/>
                    <a:gd name="T84" fmla="*/ 60 w 184"/>
                    <a:gd name="T85" fmla="*/ 287 h 294"/>
                    <a:gd name="T86" fmla="*/ 45 w 184"/>
                    <a:gd name="T87" fmla="*/ 291 h 294"/>
                    <a:gd name="T88" fmla="*/ 32 w 184"/>
                    <a:gd name="T89" fmla="*/ 293 h 294"/>
                    <a:gd name="T90" fmla="*/ 27 w 184"/>
                    <a:gd name="T91" fmla="*/ 290 h 294"/>
                    <a:gd name="T92" fmla="*/ 25 w 184"/>
                    <a:gd name="T93" fmla="*/ 273 h 294"/>
                    <a:gd name="T94" fmla="*/ 28 w 184"/>
                    <a:gd name="T95" fmla="*/ 247 h 294"/>
                    <a:gd name="T96" fmla="*/ 30 w 184"/>
                    <a:gd name="T97" fmla="*/ 220 h 294"/>
                    <a:gd name="T98" fmla="*/ 32 w 184"/>
                    <a:gd name="T99" fmla="*/ 202 h 294"/>
                    <a:gd name="T100" fmla="*/ 29 w 184"/>
                    <a:gd name="T101" fmla="*/ 191 h 294"/>
                    <a:gd name="T102" fmla="*/ 25 w 184"/>
                    <a:gd name="T103" fmla="*/ 179 h 294"/>
                    <a:gd name="T104" fmla="*/ 22 w 184"/>
                    <a:gd name="T105" fmla="*/ 159 h 294"/>
                    <a:gd name="T106" fmla="*/ 16 w 184"/>
                    <a:gd name="T107" fmla="*/ 141 h 294"/>
                    <a:gd name="T108" fmla="*/ 7 w 184"/>
                    <a:gd name="T109" fmla="*/ 114 h 294"/>
                    <a:gd name="T110" fmla="*/ 3 w 184"/>
                    <a:gd name="T111" fmla="*/ 103 h 294"/>
                    <a:gd name="T112" fmla="*/ 0 w 184"/>
                    <a:gd name="T113" fmla="*/ 89 h 294"/>
                    <a:gd name="T114" fmla="*/ 0 w 184"/>
                    <a:gd name="T115" fmla="*/ 80 h 294"/>
                    <a:gd name="T116" fmla="*/ 0 w 184"/>
                    <a:gd name="T117" fmla="*/ 68 h 294"/>
                    <a:gd name="T118" fmla="*/ 0 w 184"/>
                    <a:gd name="T119" fmla="*/ 54 h 294"/>
                    <a:gd name="T120" fmla="*/ 3 w 184"/>
                    <a:gd name="T121" fmla="*/ 38 h 294"/>
                    <a:gd name="T122" fmla="*/ 7 w 184"/>
                    <a:gd name="T123" fmla="*/ 19 h 294"/>
                    <a:gd name="T124" fmla="*/ 16 w 184"/>
                    <a:gd name="T125" fmla="*/ 0 h 294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184"/>
                    <a:gd name="T190" fmla="*/ 0 h 294"/>
                    <a:gd name="T191" fmla="*/ 184 w 184"/>
                    <a:gd name="T192" fmla="*/ 294 h 294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184" h="294">
                      <a:moveTo>
                        <a:pt x="16" y="0"/>
                      </a:moveTo>
                      <a:lnTo>
                        <a:pt x="54" y="12"/>
                      </a:lnTo>
                      <a:lnTo>
                        <a:pt x="70" y="14"/>
                      </a:lnTo>
                      <a:lnTo>
                        <a:pt x="84" y="24"/>
                      </a:lnTo>
                      <a:lnTo>
                        <a:pt x="103" y="36"/>
                      </a:lnTo>
                      <a:lnTo>
                        <a:pt x="121" y="40"/>
                      </a:lnTo>
                      <a:lnTo>
                        <a:pt x="135" y="46"/>
                      </a:lnTo>
                      <a:lnTo>
                        <a:pt x="144" y="62"/>
                      </a:lnTo>
                      <a:lnTo>
                        <a:pt x="147" y="72"/>
                      </a:lnTo>
                      <a:lnTo>
                        <a:pt x="149" y="81"/>
                      </a:lnTo>
                      <a:lnTo>
                        <a:pt x="148" y="92"/>
                      </a:lnTo>
                      <a:lnTo>
                        <a:pt x="146" y="107"/>
                      </a:lnTo>
                      <a:lnTo>
                        <a:pt x="147" y="126"/>
                      </a:lnTo>
                      <a:lnTo>
                        <a:pt x="148" y="153"/>
                      </a:lnTo>
                      <a:lnTo>
                        <a:pt x="154" y="177"/>
                      </a:lnTo>
                      <a:lnTo>
                        <a:pt x="159" y="199"/>
                      </a:lnTo>
                      <a:lnTo>
                        <a:pt x="171" y="218"/>
                      </a:lnTo>
                      <a:lnTo>
                        <a:pt x="183" y="233"/>
                      </a:lnTo>
                      <a:lnTo>
                        <a:pt x="165" y="245"/>
                      </a:lnTo>
                      <a:lnTo>
                        <a:pt x="153" y="259"/>
                      </a:lnTo>
                      <a:lnTo>
                        <a:pt x="133" y="273"/>
                      </a:lnTo>
                      <a:lnTo>
                        <a:pt x="126" y="263"/>
                      </a:lnTo>
                      <a:lnTo>
                        <a:pt x="123" y="246"/>
                      </a:lnTo>
                      <a:lnTo>
                        <a:pt x="114" y="231"/>
                      </a:lnTo>
                      <a:lnTo>
                        <a:pt x="107" y="213"/>
                      </a:lnTo>
                      <a:lnTo>
                        <a:pt x="101" y="199"/>
                      </a:lnTo>
                      <a:lnTo>
                        <a:pt x="93" y="183"/>
                      </a:lnTo>
                      <a:lnTo>
                        <a:pt x="90" y="168"/>
                      </a:lnTo>
                      <a:lnTo>
                        <a:pt x="89" y="155"/>
                      </a:lnTo>
                      <a:lnTo>
                        <a:pt x="86" y="141"/>
                      </a:lnTo>
                      <a:lnTo>
                        <a:pt x="82" y="125"/>
                      </a:lnTo>
                      <a:lnTo>
                        <a:pt x="73" y="79"/>
                      </a:lnTo>
                      <a:lnTo>
                        <a:pt x="72" y="105"/>
                      </a:lnTo>
                      <a:lnTo>
                        <a:pt x="80" y="147"/>
                      </a:lnTo>
                      <a:lnTo>
                        <a:pt x="82" y="173"/>
                      </a:lnTo>
                      <a:lnTo>
                        <a:pt x="83" y="192"/>
                      </a:lnTo>
                      <a:lnTo>
                        <a:pt x="86" y="208"/>
                      </a:lnTo>
                      <a:lnTo>
                        <a:pt x="89" y="231"/>
                      </a:lnTo>
                      <a:lnTo>
                        <a:pt x="90" y="257"/>
                      </a:lnTo>
                      <a:lnTo>
                        <a:pt x="89" y="280"/>
                      </a:lnTo>
                      <a:lnTo>
                        <a:pt x="84" y="288"/>
                      </a:lnTo>
                      <a:lnTo>
                        <a:pt x="72" y="288"/>
                      </a:lnTo>
                      <a:lnTo>
                        <a:pt x="60" y="287"/>
                      </a:lnTo>
                      <a:lnTo>
                        <a:pt x="45" y="291"/>
                      </a:lnTo>
                      <a:lnTo>
                        <a:pt x="32" y="293"/>
                      </a:lnTo>
                      <a:lnTo>
                        <a:pt x="27" y="290"/>
                      </a:lnTo>
                      <a:lnTo>
                        <a:pt x="25" y="273"/>
                      </a:lnTo>
                      <a:lnTo>
                        <a:pt x="28" y="247"/>
                      </a:lnTo>
                      <a:lnTo>
                        <a:pt x="30" y="220"/>
                      </a:lnTo>
                      <a:lnTo>
                        <a:pt x="32" y="202"/>
                      </a:lnTo>
                      <a:lnTo>
                        <a:pt x="29" y="191"/>
                      </a:lnTo>
                      <a:lnTo>
                        <a:pt x="25" y="179"/>
                      </a:lnTo>
                      <a:lnTo>
                        <a:pt x="22" y="159"/>
                      </a:lnTo>
                      <a:lnTo>
                        <a:pt x="16" y="141"/>
                      </a:lnTo>
                      <a:lnTo>
                        <a:pt x="7" y="114"/>
                      </a:lnTo>
                      <a:lnTo>
                        <a:pt x="3" y="103"/>
                      </a:lnTo>
                      <a:lnTo>
                        <a:pt x="0" y="89"/>
                      </a:lnTo>
                      <a:lnTo>
                        <a:pt x="0" y="80"/>
                      </a:lnTo>
                      <a:lnTo>
                        <a:pt x="0" y="68"/>
                      </a:lnTo>
                      <a:lnTo>
                        <a:pt x="0" y="54"/>
                      </a:lnTo>
                      <a:lnTo>
                        <a:pt x="3" y="38"/>
                      </a:lnTo>
                      <a:lnTo>
                        <a:pt x="7" y="19"/>
                      </a:lnTo>
                      <a:lnTo>
                        <a:pt x="16" y="0"/>
                      </a:lnTo>
                    </a:path>
                  </a:pathLst>
                </a:custGeom>
                <a:solidFill>
                  <a:srgbClr val="00A080"/>
                </a:solid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7684" name="Group 31"/>
                <p:cNvGrpSpPr>
                  <a:grpSpLocks/>
                </p:cNvGrpSpPr>
                <p:nvPr/>
              </p:nvGrpSpPr>
              <p:grpSpPr bwMode="auto">
                <a:xfrm>
                  <a:off x="4879" y="3231"/>
                  <a:ext cx="145" cy="201"/>
                  <a:chOff x="4879" y="3231"/>
                  <a:chExt cx="145" cy="201"/>
                </a:xfrm>
              </p:grpSpPr>
              <p:sp>
                <p:nvSpPr>
                  <p:cNvPr id="27685" name="Freeform 32"/>
                  <p:cNvSpPr>
                    <a:spLocks/>
                  </p:cNvSpPr>
                  <p:nvPr/>
                </p:nvSpPr>
                <p:spPr bwMode="auto">
                  <a:xfrm>
                    <a:off x="4879" y="3231"/>
                    <a:ext cx="137" cy="53"/>
                  </a:xfrm>
                  <a:custGeom>
                    <a:avLst/>
                    <a:gdLst>
                      <a:gd name="T0" fmla="*/ 5 w 137"/>
                      <a:gd name="T1" fmla="*/ 0 h 53"/>
                      <a:gd name="T2" fmla="*/ 66 w 137"/>
                      <a:gd name="T3" fmla="*/ 11 h 53"/>
                      <a:gd name="T4" fmla="*/ 136 w 137"/>
                      <a:gd name="T5" fmla="*/ 49 h 53"/>
                      <a:gd name="T6" fmla="*/ 133 w 137"/>
                      <a:gd name="T7" fmla="*/ 52 h 53"/>
                      <a:gd name="T8" fmla="*/ 124 w 137"/>
                      <a:gd name="T9" fmla="*/ 47 h 53"/>
                      <a:gd name="T10" fmla="*/ 120 w 137"/>
                      <a:gd name="T11" fmla="*/ 44 h 53"/>
                      <a:gd name="T12" fmla="*/ 111 w 137"/>
                      <a:gd name="T13" fmla="*/ 40 h 53"/>
                      <a:gd name="T14" fmla="*/ 104 w 137"/>
                      <a:gd name="T15" fmla="*/ 40 h 53"/>
                      <a:gd name="T16" fmla="*/ 99 w 137"/>
                      <a:gd name="T17" fmla="*/ 40 h 53"/>
                      <a:gd name="T18" fmla="*/ 92 w 137"/>
                      <a:gd name="T19" fmla="*/ 39 h 53"/>
                      <a:gd name="T20" fmla="*/ 83 w 137"/>
                      <a:gd name="T21" fmla="*/ 38 h 53"/>
                      <a:gd name="T22" fmla="*/ 75 w 137"/>
                      <a:gd name="T23" fmla="*/ 34 h 53"/>
                      <a:gd name="T24" fmla="*/ 71 w 137"/>
                      <a:gd name="T25" fmla="*/ 31 h 53"/>
                      <a:gd name="T26" fmla="*/ 67 w 137"/>
                      <a:gd name="T27" fmla="*/ 27 h 53"/>
                      <a:gd name="T28" fmla="*/ 62 w 137"/>
                      <a:gd name="T29" fmla="*/ 20 h 53"/>
                      <a:gd name="T30" fmla="*/ 57 w 137"/>
                      <a:gd name="T31" fmla="*/ 19 h 53"/>
                      <a:gd name="T32" fmla="*/ 49 w 137"/>
                      <a:gd name="T33" fmla="*/ 16 h 53"/>
                      <a:gd name="T34" fmla="*/ 41 w 137"/>
                      <a:gd name="T35" fmla="*/ 16 h 53"/>
                      <a:gd name="T36" fmla="*/ 33 w 137"/>
                      <a:gd name="T37" fmla="*/ 17 h 53"/>
                      <a:gd name="T38" fmla="*/ 25 w 137"/>
                      <a:gd name="T39" fmla="*/ 19 h 53"/>
                      <a:gd name="T40" fmla="*/ 17 w 137"/>
                      <a:gd name="T41" fmla="*/ 16 h 53"/>
                      <a:gd name="T42" fmla="*/ 8 w 137"/>
                      <a:gd name="T43" fmla="*/ 15 h 53"/>
                      <a:gd name="T44" fmla="*/ 0 w 137"/>
                      <a:gd name="T45" fmla="*/ 19 h 53"/>
                      <a:gd name="T46" fmla="*/ 1 w 137"/>
                      <a:gd name="T47" fmla="*/ 11 h 53"/>
                      <a:gd name="T48" fmla="*/ 4 w 137"/>
                      <a:gd name="T49" fmla="*/ 6 h 53"/>
                      <a:gd name="T50" fmla="*/ 5 w 137"/>
                      <a:gd name="T51" fmla="*/ 0 h 53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w 137"/>
                      <a:gd name="T79" fmla="*/ 0 h 53"/>
                      <a:gd name="T80" fmla="*/ 137 w 137"/>
                      <a:gd name="T81" fmla="*/ 53 h 53"/>
                    </a:gdLst>
                    <a:ahLst/>
                    <a:cxnLst>
                      <a:cxn ang="T52">
                        <a:pos x="T0" y="T1"/>
                      </a:cxn>
                      <a:cxn ang="T53">
                        <a:pos x="T2" y="T3"/>
                      </a:cxn>
                      <a:cxn ang="T54">
                        <a:pos x="T4" y="T5"/>
                      </a:cxn>
                      <a:cxn ang="T55">
                        <a:pos x="T6" y="T7"/>
                      </a:cxn>
                      <a:cxn ang="T56">
                        <a:pos x="T8" y="T9"/>
                      </a:cxn>
                      <a:cxn ang="T57">
                        <a:pos x="T10" y="T11"/>
                      </a:cxn>
                      <a:cxn ang="T58">
                        <a:pos x="T12" y="T13"/>
                      </a:cxn>
                      <a:cxn ang="T59">
                        <a:pos x="T14" y="T15"/>
                      </a:cxn>
                      <a:cxn ang="T60">
                        <a:pos x="T16" y="T17"/>
                      </a:cxn>
                      <a:cxn ang="T61">
                        <a:pos x="T18" y="T19"/>
                      </a:cxn>
                      <a:cxn ang="T62">
                        <a:pos x="T20" y="T21"/>
                      </a:cxn>
                      <a:cxn ang="T63">
                        <a:pos x="T22" y="T23"/>
                      </a:cxn>
                      <a:cxn ang="T64">
                        <a:pos x="T24" y="T25"/>
                      </a:cxn>
                      <a:cxn ang="T65">
                        <a:pos x="T26" y="T27"/>
                      </a:cxn>
                      <a:cxn ang="T66">
                        <a:pos x="T28" y="T29"/>
                      </a:cxn>
                      <a:cxn ang="T67">
                        <a:pos x="T30" y="T31"/>
                      </a:cxn>
                      <a:cxn ang="T68">
                        <a:pos x="T32" y="T33"/>
                      </a:cxn>
                      <a:cxn ang="T69">
                        <a:pos x="T34" y="T35"/>
                      </a:cxn>
                      <a:cxn ang="T70">
                        <a:pos x="T36" y="T37"/>
                      </a:cxn>
                      <a:cxn ang="T71">
                        <a:pos x="T38" y="T39"/>
                      </a:cxn>
                      <a:cxn ang="T72">
                        <a:pos x="T40" y="T41"/>
                      </a:cxn>
                      <a:cxn ang="T73">
                        <a:pos x="T42" y="T43"/>
                      </a:cxn>
                      <a:cxn ang="T74">
                        <a:pos x="T44" y="T45"/>
                      </a:cxn>
                      <a:cxn ang="T75">
                        <a:pos x="T46" y="T47"/>
                      </a:cxn>
                      <a:cxn ang="T76">
                        <a:pos x="T48" y="T49"/>
                      </a:cxn>
                      <a:cxn ang="T77">
                        <a:pos x="T50" y="T51"/>
                      </a:cxn>
                    </a:cxnLst>
                    <a:rect l="T78" t="T79" r="T80" b="T81"/>
                    <a:pathLst>
                      <a:path w="137" h="53">
                        <a:moveTo>
                          <a:pt x="5" y="0"/>
                        </a:moveTo>
                        <a:lnTo>
                          <a:pt x="66" y="11"/>
                        </a:lnTo>
                        <a:lnTo>
                          <a:pt x="136" y="49"/>
                        </a:lnTo>
                        <a:lnTo>
                          <a:pt x="133" y="52"/>
                        </a:lnTo>
                        <a:lnTo>
                          <a:pt x="124" y="47"/>
                        </a:lnTo>
                        <a:lnTo>
                          <a:pt x="120" y="44"/>
                        </a:lnTo>
                        <a:lnTo>
                          <a:pt x="111" y="40"/>
                        </a:lnTo>
                        <a:lnTo>
                          <a:pt x="104" y="40"/>
                        </a:lnTo>
                        <a:lnTo>
                          <a:pt x="99" y="40"/>
                        </a:lnTo>
                        <a:lnTo>
                          <a:pt x="92" y="39"/>
                        </a:lnTo>
                        <a:lnTo>
                          <a:pt x="83" y="38"/>
                        </a:lnTo>
                        <a:lnTo>
                          <a:pt x="75" y="34"/>
                        </a:lnTo>
                        <a:lnTo>
                          <a:pt x="71" y="31"/>
                        </a:lnTo>
                        <a:lnTo>
                          <a:pt x="67" y="27"/>
                        </a:lnTo>
                        <a:lnTo>
                          <a:pt x="62" y="20"/>
                        </a:lnTo>
                        <a:lnTo>
                          <a:pt x="57" y="19"/>
                        </a:lnTo>
                        <a:lnTo>
                          <a:pt x="49" y="16"/>
                        </a:lnTo>
                        <a:lnTo>
                          <a:pt x="41" y="16"/>
                        </a:lnTo>
                        <a:lnTo>
                          <a:pt x="33" y="17"/>
                        </a:lnTo>
                        <a:lnTo>
                          <a:pt x="25" y="19"/>
                        </a:lnTo>
                        <a:lnTo>
                          <a:pt x="17" y="16"/>
                        </a:lnTo>
                        <a:lnTo>
                          <a:pt x="8" y="15"/>
                        </a:lnTo>
                        <a:lnTo>
                          <a:pt x="0" y="19"/>
                        </a:lnTo>
                        <a:lnTo>
                          <a:pt x="1" y="11"/>
                        </a:lnTo>
                        <a:lnTo>
                          <a:pt x="4" y="6"/>
                        </a:lnTo>
                        <a:lnTo>
                          <a:pt x="5" y="0"/>
                        </a:lnTo>
                      </a:path>
                    </a:pathLst>
                  </a:custGeom>
                  <a:solidFill>
                    <a:srgbClr val="006060"/>
                  </a:solidFill>
                  <a:ln w="12700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7686" name="Freeform 33"/>
                  <p:cNvSpPr>
                    <a:spLocks/>
                  </p:cNvSpPr>
                  <p:nvPr/>
                </p:nvSpPr>
                <p:spPr bwMode="auto">
                  <a:xfrm>
                    <a:off x="4903" y="3415"/>
                    <a:ext cx="16" cy="8"/>
                  </a:xfrm>
                  <a:custGeom>
                    <a:avLst/>
                    <a:gdLst>
                      <a:gd name="T0" fmla="*/ 0 w 16"/>
                      <a:gd name="T1" fmla="*/ 7 h 8"/>
                      <a:gd name="T2" fmla="*/ 8 w 16"/>
                      <a:gd name="T3" fmla="*/ 6 h 8"/>
                      <a:gd name="T4" fmla="*/ 11 w 16"/>
                      <a:gd name="T5" fmla="*/ 4 h 8"/>
                      <a:gd name="T6" fmla="*/ 15 w 16"/>
                      <a:gd name="T7" fmla="*/ 0 h 8"/>
                      <a:gd name="T8" fmla="*/ 7 w 16"/>
                      <a:gd name="T9" fmla="*/ 5 h 8"/>
                      <a:gd name="T10" fmla="*/ 0 w 16"/>
                      <a:gd name="T11" fmla="*/ 7 h 8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6"/>
                      <a:gd name="T19" fmla="*/ 0 h 8"/>
                      <a:gd name="T20" fmla="*/ 16 w 16"/>
                      <a:gd name="T21" fmla="*/ 8 h 8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6" h="8">
                        <a:moveTo>
                          <a:pt x="0" y="7"/>
                        </a:moveTo>
                        <a:lnTo>
                          <a:pt x="8" y="6"/>
                        </a:lnTo>
                        <a:lnTo>
                          <a:pt x="11" y="4"/>
                        </a:lnTo>
                        <a:lnTo>
                          <a:pt x="15" y="0"/>
                        </a:lnTo>
                        <a:lnTo>
                          <a:pt x="7" y="5"/>
                        </a:lnTo>
                        <a:lnTo>
                          <a:pt x="0" y="7"/>
                        </a:lnTo>
                      </a:path>
                    </a:pathLst>
                  </a:custGeom>
                  <a:solidFill>
                    <a:srgbClr val="006060"/>
                  </a:solidFill>
                  <a:ln w="12700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27687" name="Group 34"/>
                  <p:cNvGrpSpPr>
                    <a:grpSpLocks/>
                  </p:cNvGrpSpPr>
                  <p:nvPr/>
                </p:nvGrpSpPr>
                <p:grpSpPr bwMode="auto">
                  <a:xfrm>
                    <a:off x="5012" y="3383"/>
                    <a:ext cx="12" cy="25"/>
                    <a:chOff x="5012" y="3383"/>
                    <a:chExt cx="12" cy="25"/>
                  </a:xfrm>
                </p:grpSpPr>
                <p:sp>
                  <p:nvSpPr>
                    <p:cNvPr id="27689" name="Freeform 35"/>
                    <p:cNvSpPr>
                      <a:spLocks/>
                    </p:cNvSpPr>
                    <p:nvPr/>
                  </p:nvSpPr>
                  <p:spPr bwMode="auto">
                    <a:xfrm>
                      <a:off x="5012" y="3383"/>
                      <a:ext cx="11" cy="15"/>
                    </a:xfrm>
                    <a:custGeom>
                      <a:avLst/>
                      <a:gdLst>
                        <a:gd name="T0" fmla="*/ 10 w 11"/>
                        <a:gd name="T1" fmla="*/ 0 h 15"/>
                        <a:gd name="T2" fmla="*/ 7 w 11"/>
                        <a:gd name="T3" fmla="*/ 11 h 15"/>
                        <a:gd name="T4" fmla="*/ 4 w 11"/>
                        <a:gd name="T5" fmla="*/ 13 h 15"/>
                        <a:gd name="T6" fmla="*/ 0 w 11"/>
                        <a:gd name="T7" fmla="*/ 14 h 15"/>
                        <a:gd name="T8" fmla="*/ 5 w 11"/>
                        <a:gd name="T9" fmla="*/ 10 h 15"/>
                        <a:gd name="T10" fmla="*/ 10 w 11"/>
                        <a:gd name="T11" fmla="*/ 0 h 15"/>
                        <a:gd name="T12" fmla="*/ 0 60000 65536"/>
                        <a:gd name="T13" fmla="*/ 0 60000 65536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w 11"/>
                        <a:gd name="T19" fmla="*/ 0 h 15"/>
                        <a:gd name="T20" fmla="*/ 11 w 11"/>
                        <a:gd name="T21" fmla="*/ 15 h 15"/>
                      </a:gdLst>
                      <a:ahLst/>
                      <a:cxnLst>
                        <a:cxn ang="T12">
                          <a:pos x="T0" y="T1"/>
                        </a:cxn>
                        <a:cxn ang="T13">
                          <a:pos x="T2" y="T3"/>
                        </a:cxn>
                        <a:cxn ang="T14">
                          <a:pos x="T4" y="T5"/>
                        </a:cxn>
                        <a:cxn ang="T15">
                          <a:pos x="T6" y="T7"/>
                        </a:cxn>
                        <a:cxn ang="T16">
                          <a:pos x="T8" y="T9"/>
                        </a:cxn>
                        <a:cxn ang="T17">
                          <a:pos x="T10" y="T11"/>
                        </a:cxn>
                      </a:cxnLst>
                      <a:rect l="T18" t="T19" r="T20" b="T21"/>
                      <a:pathLst>
                        <a:path w="11" h="15">
                          <a:moveTo>
                            <a:pt x="10" y="0"/>
                          </a:moveTo>
                          <a:lnTo>
                            <a:pt x="7" y="11"/>
                          </a:lnTo>
                          <a:lnTo>
                            <a:pt x="4" y="13"/>
                          </a:lnTo>
                          <a:lnTo>
                            <a:pt x="0" y="14"/>
                          </a:lnTo>
                          <a:lnTo>
                            <a:pt x="5" y="1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00606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690" name="Freeform 36"/>
                    <p:cNvSpPr>
                      <a:spLocks/>
                    </p:cNvSpPr>
                    <p:nvPr/>
                  </p:nvSpPr>
                  <p:spPr bwMode="auto">
                    <a:xfrm>
                      <a:off x="5015" y="3384"/>
                      <a:ext cx="9" cy="24"/>
                    </a:xfrm>
                    <a:custGeom>
                      <a:avLst/>
                      <a:gdLst>
                        <a:gd name="T0" fmla="*/ 7 w 9"/>
                        <a:gd name="T1" fmla="*/ 0 h 24"/>
                        <a:gd name="T2" fmla="*/ 7 w 9"/>
                        <a:gd name="T3" fmla="*/ 10 h 24"/>
                        <a:gd name="T4" fmla="*/ 7 w 9"/>
                        <a:gd name="T5" fmla="*/ 14 h 24"/>
                        <a:gd name="T6" fmla="*/ 4 w 9"/>
                        <a:gd name="T7" fmla="*/ 19 h 24"/>
                        <a:gd name="T8" fmla="*/ 0 w 9"/>
                        <a:gd name="T9" fmla="*/ 23 h 24"/>
                        <a:gd name="T10" fmla="*/ 6 w 9"/>
                        <a:gd name="T11" fmla="*/ 19 h 24"/>
                        <a:gd name="T12" fmla="*/ 8 w 9"/>
                        <a:gd name="T13" fmla="*/ 13 h 24"/>
                        <a:gd name="T14" fmla="*/ 7 w 9"/>
                        <a:gd name="T15" fmla="*/ 0 h 2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9"/>
                        <a:gd name="T25" fmla="*/ 0 h 24"/>
                        <a:gd name="T26" fmla="*/ 9 w 9"/>
                        <a:gd name="T27" fmla="*/ 24 h 24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9" h="24">
                          <a:moveTo>
                            <a:pt x="7" y="0"/>
                          </a:moveTo>
                          <a:lnTo>
                            <a:pt x="7" y="10"/>
                          </a:lnTo>
                          <a:lnTo>
                            <a:pt x="7" y="14"/>
                          </a:lnTo>
                          <a:lnTo>
                            <a:pt x="4" y="19"/>
                          </a:lnTo>
                          <a:lnTo>
                            <a:pt x="0" y="23"/>
                          </a:lnTo>
                          <a:lnTo>
                            <a:pt x="6" y="19"/>
                          </a:lnTo>
                          <a:lnTo>
                            <a:pt x="8" y="13"/>
                          </a:lnTo>
                          <a:lnTo>
                            <a:pt x="7" y="0"/>
                          </a:lnTo>
                        </a:path>
                      </a:pathLst>
                    </a:custGeom>
                    <a:solidFill>
                      <a:srgbClr val="00606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27688" name="Freeform 37"/>
                  <p:cNvSpPr>
                    <a:spLocks/>
                  </p:cNvSpPr>
                  <p:nvPr/>
                </p:nvSpPr>
                <p:spPr bwMode="auto">
                  <a:xfrm>
                    <a:off x="4903" y="3424"/>
                    <a:ext cx="16" cy="8"/>
                  </a:xfrm>
                  <a:custGeom>
                    <a:avLst/>
                    <a:gdLst>
                      <a:gd name="T0" fmla="*/ 0 w 16"/>
                      <a:gd name="T1" fmla="*/ 0 h 8"/>
                      <a:gd name="T2" fmla="*/ 4 w 16"/>
                      <a:gd name="T3" fmla="*/ 0 h 8"/>
                      <a:gd name="T4" fmla="*/ 11 w 16"/>
                      <a:gd name="T5" fmla="*/ 1 h 8"/>
                      <a:gd name="T6" fmla="*/ 13 w 16"/>
                      <a:gd name="T7" fmla="*/ 2 h 8"/>
                      <a:gd name="T8" fmla="*/ 13 w 16"/>
                      <a:gd name="T9" fmla="*/ 7 h 8"/>
                      <a:gd name="T10" fmla="*/ 15 w 16"/>
                      <a:gd name="T11" fmla="*/ 1 h 8"/>
                      <a:gd name="T12" fmla="*/ 13 w 16"/>
                      <a:gd name="T13" fmla="*/ 0 h 8"/>
                      <a:gd name="T14" fmla="*/ 0 w 16"/>
                      <a:gd name="T15" fmla="*/ 0 h 8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6"/>
                      <a:gd name="T25" fmla="*/ 0 h 8"/>
                      <a:gd name="T26" fmla="*/ 16 w 16"/>
                      <a:gd name="T27" fmla="*/ 8 h 8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6" h="8">
                        <a:moveTo>
                          <a:pt x="0" y="0"/>
                        </a:moveTo>
                        <a:lnTo>
                          <a:pt x="4" y="0"/>
                        </a:lnTo>
                        <a:lnTo>
                          <a:pt x="11" y="1"/>
                        </a:lnTo>
                        <a:lnTo>
                          <a:pt x="13" y="2"/>
                        </a:lnTo>
                        <a:lnTo>
                          <a:pt x="13" y="7"/>
                        </a:lnTo>
                        <a:lnTo>
                          <a:pt x="15" y="1"/>
                        </a:lnTo>
                        <a:lnTo>
                          <a:pt x="13" y="0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006060"/>
                  </a:solidFill>
                  <a:ln w="12700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27656" name="Group 38"/>
            <p:cNvGrpSpPr>
              <a:grpSpLocks/>
            </p:cNvGrpSpPr>
            <p:nvPr/>
          </p:nvGrpSpPr>
          <p:grpSpPr bwMode="auto">
            <a:xfrm>
              <a:off x="4770" y="2954"/>
              <a:ext cx="287" cy="330"/>
              <a:chOff x="4770" y="2954"/>
              <a:chExt cx="287" cy="330"/>
            </a:xfrm>
          </p:grpSpPr>
          <p:grpSp>
            <p:nvGrpSpPr>
              <p:cNvPr id="27657" name="Group 39"/>
              <p:cNvGrpSpPr>
                <a:grpSpLocks/>
              </p:cNvGrpSpPr>
              <p:nvPr/>
            </p:nvGrpSpPr>
            <p:grpSpPr bwMode="auto">
              <a:xfrm>
                <a:off x="4770" y="2954"/>
                <a:ext cx="87" cy="114"/>
                <a:chOff x="4770" y="2954"/>
                <a:chExt cx="87" cy="114"/>
              </a:xfrm>
            </p:grpSpPr>
            <p:sp>
              <p:nvSpPr>
                <p:cNvPr id="27675" name="Freeform 40"/>
                <p:cNvSpPr>
                  <a:spLocks/>
                </p:cNvSpPr>
                <p:nvPr/>
              </p:nvSpPr>
              <p:spPr bwMode="auto">
                <a:xfrm>
                  <a:off x="4770" y="2954"/>
                  <a:ext cx="87" cy="114"/>
                </a:xfrm>
                <a:custGeom>
                  <a:avLst/>
                  <a:gdLst>
                    <a:gd name="T0" fmla="*/ 8 w 87"/>
                    <a:gd name="T1" fmla="*/ 1 h 114"/>
                    <a:gd name="T2" fmla="*/ 25 w 87"/>
                    <a:gd name="T3" fmla="*/ 11 h 114"/>
                    <a:gd name="T4" fmla="*/ 34 w 87"/>
                    <a:gd name="T5" fmla="*/ 19 h 114"/>
                    <a:gd name="T6" fmla="*/ 48 w 87"/>
                    <a:gd name="T7" fmla="*/ 32 h 114"/>
                    <a:gd name="T8" fmla="*/ 55 w 87"/>
                    <a:gd name="T9" fmla="*/ 31 h 114"/>
                    <a:gd name="T10" fmla="*/ 63 w 87"/>
                    <a:gd name="T11" fmla="*/ 32 h 114"/>
                    <a:gd name="T12" fmla="*/ 68 w 87"/>
                    <a:gd name="T13" fmla="*/ 36 h 114"/>
                    <a:gd name="T14" fmla="*/ 72 w 87"/>
                    <a:gd name="T15" fmla="*/ 41 h 114"/>
                    <a:gd name="T16" fmla="*/ 78 w 87"/>
                    <a:gd name="T17" fmla="*/ 49 h 114"/>
                    <a:gd name="T18" fmla="*/ 84 w 87"/>
                    <a:gd name="T19" fmla="*/ 54 h 114"/>
                    <a:gd name="T20" fmla="*/ 86 w 87"/>
                    <a:gd name="T21" fmla="*/ 62 h 114"/>
                    <a:gd name="T22" fmla="*/ 78 w 87"/>
                    <a:gd name="T23" fmla="*/ 75 h 114"/>
                    <a:gd name="T24" fmla="*/ 76 w 87"/>
                    <a:gd name="T25" fmla="*/ 87 h 114"/>
                    <a:gd name="T26" fmla="*/ 70 w 87"/>
                    <a:gd name="T27" fmla="*/ 100 h 114"/>
                    <a:gd name="T28" fmla="*/ 64 w 87"/>
                    <a:gd name="T29" fmla="*/ 108 h 114"/>
                    <a:gd name="T30" fmla="*/ 57 w 87"/>
                    <a:gd name="T31" fmla="*/ 113 h 114"/>
                    <a:gd name="T32" fmla="*/ 49 w 87"/>
                    <a:gd name="T33" fmla="*/ 113 h 114"/>
                    <a:gd name="T34" fmla="*/ 34 w 87"/>
                    <a:gd name="T35" fmla="*/ 107 h 114"/>
                    <a:gd name="T36" fmla="*/ 24 w 87"/>
                    <a:gd name="T37" fmla="*/ 100 h 114"/>
                    <a:gd name="T38" fmla="*/ 17 w 87"/>
                    <a:gd name="T39" fmla="*/ 93 h 114"/>
                    <a:gd name="T40" fmla="*/ 13 w 87"/>
                    <a:gd name="T41" fmla="*/ 87 h 114"/>
                    <a:gd name="T42" fmla="*/ 12 w 87"/>
                    <a:gd name="T43" fmla="*/ 81 h 114"/>
                    <a:gd name="T44" fmla="*/ 13 w 87"/>
                    <a:gd name="T45" fmla="*/ 77 h 114"/>
                    <a:gd name="T46" fmla="*/ 16 w 87"/>
                    <a:gd name="T47" fmla="*/ 74 h 114"/>
                    <a:gd name="T48" fmla="*/ 16 w 87"/>
                    <a:gd name="T49" fmla="*/ 70 h 114"/>
                    <a:gd name="T50" fmla="*/ 18 w 87"/>
                    <a:gd name="T51" fmla="*/ 66 h 114"/>
                    <a:gd name="T52" fmla="*/ 21 w 87"/>
                    <a:gd name="T53" fmla="*/ 64 h 114"/>
                    <a:gd name="T54" fmla="*/ 25 w 87"/>
                    <a:gd name="T55" fmla="*/ 64 h 114"/>
                    <a:gd name="T56" fmla="*/ 25 w 87"/>
                    <a:gd name="T57" fmla="*/ 59 h 114"/>
                    <a:gd name="T58" fmla="*/ 27 w 87"/>
                    <a:gd name="T59" fmla="*/ 54 h 114"/>
                    <a:gd name="T60" fmla="*/ 31 w 87"/>
                    <a:gd name="T61" fmla="*/ 52 h 114"/>
                    <a:gd name="T62" fmla="*/ 38 w 87"/>
                    <a:gd name="T63" fmla="*/ 48 h 114"/>
                    <a:gd name="T64" fmla="*/ 32 w 87"/>
                    <a:gd name="T65" fmla="*/ 45 h 114"/>
                    <a:gd name="T66" fmla="*/ 25 w 87"/>
                    <a:gd name="T67" fmla="*/ 38 h 114"/>
                    <a:gd name="T68" fmla="*/ 18 w 87"/>
                    <a:gd name="T69" fmla="*/ 31 h 114"/>
                    <a:gd name="T70" fmla="*/ 9 w 87"/>
                    <a:gd name="T71" fmla="*/ 22 h 114"/>
                    <a:gd name="T72" fmla="*/ 2 w 87"/>
                    <a:gd name="T73" fmla="*/ 11 h 114"/>
                    <a:gd name="T74" fmla="*/ 0 w 87"/>
                    <a:gd name="T75" fmla="*/ 8 h 114"/>
                    <a:gd name="T76" fmla="*/ 0 w 87"/>
                    <a:gd name="T77" fmla="*/ 3 h 114"/>
                    <a:gd name="T78" fmla="*/ 2 w 87"/>
                    <a:gd name="T79" fmla="*/ 1 h 114"/>
                    <a:gd name="T80" fmla="*/ 5 w 87"/>
                    <a:gd name="T81" fmla="*/ 0 h 114"/>
                    <a:gd name="T82" fmla="*/ 8 w 87"/>
                    <a:gd name="T83" fmla="*/ 1 h 114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w 87"/>
                    <a:gd name="T127" fmla="*/ 0 h 114"/>
                    <a:gd name="T128" fmla="*/ 87 w 87"/>
                    <a:gd name="T129" fmla="*/ 114 h 114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T126" t="T127" r="T128" b="T129"/>
                  <a:pathLst>
                    <a:path w="87" h="114">
                      <a:moveTo>
                        <a:pt x="8" y="1"/>
                      </a:moveTo>
                      <a:lnTo>
                        <a:pt x="25" y="11"/>
                      </a:lnTo>
                      <a:lnTo>
                        <a:pt x="34" y="19"/>
                      </a:lnTo>
                      <a:lnTo>
                        <a:pt x="48" y="32"/>
                      </a:lnTo>
                      <a:lnTo>
                        <a:pt x="55" y="31"/>
                      </a:lnTo>
                      <a:lnTo>
                        <a:pt x="63" y="32"/>
                      </a:lnTo>
                      <a:lnTo>
                        <a:pt x="68" y="36"/>
                      </a:lnTo>
                      <a:lnTo>
                        <a:pt x="72" y="41"/>
                      </a:lnTo>
                      <a:lnTo>
                        <a:pt x="78" y="49"/>
                      </a:lnTo>
                      <a:lnTo>
                        <a:pt x="84" y="54"/>
                      </a:lnTo>
                      <a:lnTo>
                        <a:pt x="86" y="62"/>
                      </a:lnTo>
                      <a:lnTo>
                        <a:pt x="78" y="75"/>
                      </a:lnTo>
                      <a:lnTo>
                        <a:pt x="76" y="87"/>
                      </a:lnTo>
                      <a:lnTo>
                        <a:pt x="70" y="100"/>
                      </a:lnTo>
                      <a:lnTo>
                        <a:pt x="64" y="108"/>
                      </a:lnTo>
                      <a:lnTo>
                        <a:pt x="57" y="113"/>
                      </a:lnTo>
                      <a:lnTo>
                        <a:pt x="49" y="113"/>
                      </a:lnTo>
                      <a:lnTo>
                        <a:pt x="34" y="107"/>
                      </a:lnTo>
                      <a:lnTo>
                        <a:pt x="24" y="100"/>
                      </a:lnTo>
                      <a:lnTo>
                        <a:pt x="17" y="93"/>
                      </a:lnTo>
                      <a:lnTo>
                        <a:pt x="13" y="87"/>
                      </a:lnTo>
                      <a:lnTo>
                        <a:pt x="12" y="81"/>
                      </a:lnTo>
                      <a:lnTo>
                        <a:pt x="13" y="77"/>
                      </a:lnTo>
                      <a:lnTo>
                        <a:pt x="16" y="74"/>
                      </a:lnTo>
                      <a:lnTo>
                        <a:pt x="16" y="70"/>
                      </a:lnTo>
                      <a:lnTo>
                        <a:pt x="18" y="66"/>
                      </a:lnTo>
                      <a:lnTo>
                        <a:pt x="21" y="64"/>
                      </a:lnTo>
                      <a:lnTo>
                        <a:pt x="25" y="64"/>
                      </a:lnTo>
                      <a:lnTo>
                        <a:pt x="25" y="59"/>
                      </a:lnTo>
                      <a:lnTo>
                        <a:pt x="27" y="54"/>
                      </a:lnTo>
                      <a:lnTo>
                        <a:pt x="31" y="52"/>
                      </a:lnTo>
                      <a:lnTo>
                        <a:pt x="38" y="48"/>
                      </a:lnTo>
                      <a:lnTo>
                        <a:pt x="32" y="45"/>
                      </a:lnTo>
                      <a:lnTo>
                        <a:pt x="25" y="38"/>
                      </a:lnTo>
                      <a:lnTo>
                        <a:pt x="18" y="31"/>
                      </a:lnTo>
                      <a:lnTo>
                        <a:pt x="9" y="22"/>
                      </a:lnTo>
                      <a:lnTo>
                        <a:pt x="2" y="11"/>
                      </a:lnTo>
                      <a:lnTo>
                        <a:pt x="0" y="8"/>
                      </a:lnTo>
                      <a:lnTo>
                        <a:pt x="0" y="3"/>
                      </a:lnTo>
                      <a:lnTo>
                        <a:pt x="2" y="1"/>
                      </a:lnTo>
                      <a:lnTo>
                        <a:pt x="5" y="0"/>
                      </a:lnTo>
                      <a:lnTo>
                        <a:pt x="8" y="1"/>
                      </a:lnTo>
                    </a:path>
                  </a:pathLst>
                </a:custGeom>
                <a:solidFill>
                  <a:srgbClr val="CF0E30"/>
                </a:solid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7676" name="Group 41"/>
                <p:cNvGrpSpPr>
                  <a:grpSpLocks/>
                </p:cNvGrpSpPr>
                <p:nvPr/>
              </p:nvGrpSpPr>
              <p:grpSpPr bwMode="auto">
                <a:xfrm>
                  <a:off x="4785" y="2985"/>
                  <a:ext cx="56" cy="50"/>
                  <a:chOff x="4785" y="2985"/>
                  <a:chExt cx="56" cy="50"/>
                </a:xfrm>
              </p:grpSpPr>
              <p:sp>
                <p:nvSpPr>
                  <p:cNvPr id="27677" name="Freeform 42"/>
                  <p:cNvSpPr>
                    <a:spLocks/>
                  </p:cNvSpPr>
                  <p:nvPr/>
                </p:nvSpPr>
                <p:spPr bwMode="auto">
                  <a:xfrm>
                    <a:off x="4785" y="3028"/>
                    <a:ext cx="11" cy="7"/>
                  </a:xfrm>
                  <a:custGeom>
                    <a:avLst/>
                    <a:gdLst>
                      <a:gd name="T0" fmla="*/ 0 w 11"/>
                      <a:gd name="T1" fmla="*/ 0 h 7"/>
                      <a:gd name="T2" fmla="*/ 3 w 11"/>
                      <a:gd name="T3" fmla="*/ 1 h 7"/>
                      <a:gd name="T4" fmla="*/ 7 w 11"/>
                      <a:gd name="T5" fmla="*/ 3 h 7"/>
                      <a:gd name="T6" fmla="*/ 10 w 11"/>
                      <a:gd name="T7" fmla="*/ 6 h 7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1"/>
                      <a:gd name="T13" fmla="*/ 0 h 7"/>
                      <a:gd name="T14" fmla="*/ 11 w 11"/>
                      <a:gd name="T15" fmla="*/ 7 h 7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1" h="7">
                        <a:moveTo>
                          <a:pt x="0" y="0"/>
                        </a:moveTo>
                        <a:lnTo>
                          <a:pt x="3" y="1"/>
                        </a:lnTo>
                        <a:lnTo>
                          <a:pt x="7" y="3"/>
                        </a:lnTo>
                        <a:lnTo>
                          <a:pt x="10" y="6"/>
                        </a:lnTo>
                      </a:path>
                    </a:pathLst>
                  </a:custGeom>
                  <a:solidFill>
                    <a:srgbClr val="CF0E30"/>
                  </a:solidFill>
                  <a:ln w="12700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7678" name="Freeform 43"/>
                  <p:cNvSpPr>
                    <a:spLocks/>
                  </p:cNvSpPr>
                  <p:nvPr/>
                </p:nvSpPr>
                <p:spPr bwMode="auto">
                  <a:xfrm>
                    <a:off x="4794" y="3016"/>
                    <a:ext cx="9" cy="9"/>
                  </a:xfrm>
                  <a:custGeom>
                    <a:avLst/>
                    <a:gdLst>
                      <a:gd name="T0" fmla="*/ 0 w 9"/>
                      <a:gd name="T1" fmla="*/ 0 h 9"/>
                      <a:gd name="T2" fmla="*/ 3 w 9"/>
                      <a:gd name="T3" fmla="*/ 1 h 9"/>
                      <a:gd name="T4" fmla="*/ 6 w 9"/>
                      <a:gd name="T5" fmla="*/ 2 h 9"/>
                      <a:gd name="T6" fmla="*/ 7 w 9"/>
                      <a:gd name="T7" fmla="*/ 5 h 9"/>
                      <a:gd name="T8" fmla="*/ 8 w 9"/>
                      <a:gd name="T9" fmla="*/ 8 h 9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9"/>
                      <a:gd name="T16" fmla="*/ 0 h 9"/>
                      <a:gd name="T17" fmla="*/ 9 w 9"/>
                      <a:gd name="T18" fmla="*/ 9 h 9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9" h="9">
                        <a:moveTo>
                          <a:pt x="0" y="0"/>
                        </a:moveTo>
                        <a:lnTo>
                          <a:pt x="3" y="1"/>
                        </a:lnTo>
                        <a:lnTo>
                          <a:pt x="6" y="2"/>
                        </a:lnTo>
                        <a:lnTo>
                          <a:pt x="7" y="5"/>
                        </a:lnTo>
                        <a:lnTo>
                          <a:pt x="8" y="8"/>
                        </a:lnTo>
                      </a:path>
                    </a:pathLst>
                  </a:custGeom>
                  <a:solidFill>
                    <a:srgbClr val="CF0E30"/>
                  </a:solidFill>
                  <a:ln w="12700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7679" name="Freeform 44"/>
                  <p:cNvSpPr>
                    <a:spLocks/>
                  </p:cNvSpPr>
                  <p:nvPr/>
                </p:nvSpPr>
                <p:spPr bwMode="auto">
                  <a:xfrm>
                    <a:off x="4802" y="3004"/>
                    <a:ext cx="12" cy="9"/>
                  </a:xfrm>
                  <a:custGeom>
                    <a:avLst/>
                    <a:gdLst>
                      <a:gd name="T0" fmla="*/ 0 w 12"/>
                      <a:gd name="T1" fmla="*/ 0 h 9"/>
                      <a:gd name="T2" fmla="*/ 4 w 12"/>
                      <a:gd name="T3" fmla="*/ 1 h 9"/>
                      <a:gd name="T4" fmla="*/ 8 w 12"/>
                      <a:gd name="T5" fmla="*/ 4 h 9"/>
                      <a:gd name="T6" fmla="*/ 11 w 12"/>
                      <a:gd name="T7" fmla="*/ 8 h 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2"/>
                      <a:gd name="T13" fmla="*/ 0 h 9"/>
                      <a:gd name="T14" fmla="*/ 12 w 12"/>
                      <a:gd name="T15" fmla="*/ 9 h 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2" h="9">
                        <a:moveTo>
                          <a:pt x="0" y="0"/>
                        </a:moveTo>
                        <a:lnTo>
                          <a:pt x="4" y="1"/>
                        </a:lnTo>
                        <a:lnTo>
                          <a:pt x="8" y="4"/>
                        </a:lnTo>
                        <a:lnTo>
                          <a:pt x="11" y="8"/>
                        </a:lnTo>
                      </a:path>
                    </a:pathLst>
                  </a:custGeom>
                  <a:solidFill>
                    <a:srgbClr val="CF0E30"/>
                  </a:solidFill>
                  <a:ln w="12700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7680" name="Freeform 45"/>
                  <p:cNvSpPr>
                    <a:spLocks/>
                  </p:cNvSpPr>
                  <p:nvPr/>
                </p:nvSpPr>
                <p:spPr bwMode="auto">
                  <a:xfrm>
                    <a:off x="4817" y="2985"/>
                    <a:ext cx="24" cy="17"/>
                  </a:xfrm>
                  <a:custGeom>
                    <a:avLst/>
                    <a:gdLst>
                      <a:gd name="T0" fmla="*/ 0 w 24"/>
                      <a:gd name="T1" fmla="*/ 0 h 17"/>
                      <a:gd name="T2" fmla="*/ 6 w 24"/>
                      <a:gd name="T3" fmla="*/ 1 h 17"/>
                      <a:gd name="T4" fmla="*/ 11 w 24"/>
                      <a:gd name="T5" fmla="*/ 3 h 17"/>
                      <a:gd name="T6" fmla="*/ 15 w 24"/>
                      <a:gd name="T7" fmla="*/ 8 h 17"/>
                      <a:gd name="T8" fmla="*/ 17 w 24"/>
                      <a:gd name="T9" fmla="*/ 14 h 17"/>
                      <a:gd name="T10" fmla="*/ 23 w 24"/>
                      <a:gd name="T11" fmla="*/ 16 h 17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24"/>
                      <a:gd name="T19" fmla="*/ 0 h 17"/>
                      <a:gd name="T20" fmla="*/ 24 w 24"/>
                      <a:gd name="T21" fmla="*/ 17 h 17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24" h="17">
                        <a:moveTo>
                          <a:pt x="0" y="0"/>
                        </a:moveTo>
                        <a:lnTo>
                          <a:pt x="6" y="1"/>
                        </a:lnTo>
                        <a:lnTo>
                          <a:pt x="11" y="3"/>
                        </a:lnTo>
                        <a:lnTo>
                          <a:pt x="15" y="8"/>
                        </a:lnTo>
                        <a:lnTo>
                          <a:pt x="17" y="14"/>
                        </a:lnTo>
                        <a:lnTo>
                          <a:pt x="23" y="16"/>
                        </a:lnTo>
                      </a:path>
                    </a:pathLst>
                  </a:custGeom>
                  <a:solidFill>
                    <a:srgbClr val="CF0E30"/>
                  </a:solidFill>
                  <a:ln w="12700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27658" name="Group 46"/>
              <p:cNvGrpSpPr>
                <a:grpSpLocks/>
              </p:cNvGrpSpPr>
              <p:nvPr/>
            </p:nvGrpSpPr>
            <p:grpSpPr bwMode="auto">
              <a:xfrm>
                <a:off x="4827" y="3015"/>
                <a:ext cx="230" cy="269"/>
                <a:chOff x="4827" y="3015"/>
                <a:chExt cx="230" cy="269"/>
              </a:xfrm>
            </p:grpSpPr>
            <p:grpSp>
              <p:nvGrpSpPr>
                <p:cNvPr id="27659" name="Group 47"/>
                <p:cNvGrpSpPr>
                  <a:grpSpLocks/>
                </p:cNvGrpSpPr>
                <p:nvPr/>
              </p:nvGrpSpPr>
              <p:grpSpPr bwMode="auto">
                <a:xfrm>
                  <a:off x="4827" y="3015"/>
                  <a:ext cx="228" cy="78"/>
                  <a:chOff x="4827" y="3015"/>
                  <a:chExt cx="228" cy="78"/>
                </a:xfrm>
              </p:grpSpPr>
              <p:grpSp>
                <p:nvGrpSpPr>
                  <p:cNvPr id="27668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4954" y="3040"/>
                    <a:ext cx="101" cy="53"/>
                    <a:chOff x="4954" y="3040"/>
                    <a:chExt cx="101" cy="53"/>
                  </a:xfrm>
                </p:grpSpPr>
                <p:sp>
                  <p:nvSpPr>
                    <p:cNvPr id="27672" name="Freeform 49"/>
                    <p:cNvSpPr>
                      <a:spLocks/>
                    </p:cNvSpPr>
                    <p:nvPr/>
                  </p:nvSpPr>
                  <p:spPr bwMode="auto">
                    <a:xfrm>
                      <a:off x="4964" y="3040"/>
                      <a:ext cx="91" cy="53"/>
                    </a:xfrm>
                    <a:custGeom>
                      <a:avLst/>
                      <a:gdLst>
                        <a:gd name="T0" fmla="*/ 0 w 91"/>
                        <a:gd name="T1" fmla="*/ 52 h 53"/>
                        <a:gd name="T2" fmla="*/ 8 w 91"/>
                        <a:gd name="T3" fmla="*/ 16 h 53"/>
                        <a:gd name="T4" fmla="*/ 30 w 91"/>
                        <a:gd name="T5" fmla="*/ 9 h 53"/>
                        <a:gd name="T6" fmla="*/ 59 w 91"/>
                        <a:gd name="T7" fmla="*/ 3 h 53"/>
                        <a:gd name="T8" fmla="*/ 90 w 91"/>
                        <a:gd name="T9" fmla="*/ 0 h 53"/>
                        <a:gd name="T10" fmla="*/ 69 w 91"/>
                        <a:gd name="T11" fmla="*/ 48 h 53"/>
                        <a:gd name="T12" fmla="*/ 44 w 91"/>
                        <a:gd name="T13" fmla="*/ 42 h 53"/>
                        <a:gd name="T14" fmla="*/ 0 w 91"/>
                        <a:gd name="T15" fmla="*/ 52 h 53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91"/>
                        <a:gd name="T25" fmla="*/ 0 h 53"/>
                        <a:gd name="T26" fmla="*/ 91 w 91"/>
                        <a:gd name="T27" fmla="*/ 53 h 53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91" h="53">
                          <a:moveTo>
                            <a:pt x="0" y="52"/>
                          </a:moveTo>
                          <a:lnTo>
                            <a:pt x="8" y="16"/>
                          </a:lnTo>
                          <a:lnTo>
                            <a:pt x="30" y="9"/>
                          </a:lnTo>
                          <a:lnTo>
                            <a:pt x="59" y="3"/>
                          </a:lnTo>
                          <a:lnTo>
                            <a:pt x="90" y="0"/>
                          </a:lnTo>
                          <a:lnTo>
                            <a:pt x="69" y="48"/>
                          </a:lnTo>
                          <a:lnTo>
                            <a:pt x="44" y="42"/>
                          </a:lnTo>
                          <a:lnTo>
                            <a:pt x="0" y="52"/>
                          </a:lnTo>
                        </a:path>
                      </a:pathLst>
                    </a:custGeom>
                    <a:solidFill>
                      <a:srgbClr val="CF0E3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673" name="Freeform 50"/>
                    <p:cNvSpPr>
                      <a:spLocks/>
                    </p:cNvSpPr>
                    <p:nvPr/>
                  </p:nvSpPr>
                  <p:spPr bwMode="auto">
                    <a:xfrm>
                      <a:off x="4954" y="3057"/>
                      <a:ext cx="23" cy="26"/>
                    </a:xfrm>
                    <a:custGeom>
                      <a:avLst/>
                      <a:gdLst>
                        <a:gd name="T0" fmla="*/ 0 w 23"/>
                        <a:gd name="T1" fmla="*/ 17 h 26"/>
                        <a:gd name="T2" fmla="*/ 4 w 23"/>
                        <a:gd name="T3" fmla="*/ 6 h 26"/>
                        <a:gd name="T4" fmla="*/ 18 w 23"/>
                        <a:gd name="T5" fmla="*/ 0 h 26"/>
                        <a:gd name="T6" fmla="*/ 22 w 23"/>
                        <a:gd name="T7" fmla="*/ 17 h 26"/>
                        <a:gd name="T8" fmla="*/ 13 w 23"/>
                        <a:gd name="T9" fmla="*/ 25 h 26"/>
                        <a:gd name="T10" fmla="*/ 0 w 23"/>
                        <a:gd name="T11" fmla="*/ 17 h 26"/>
                        <a:gd name="T12" fmla="*/ 0 60000 65536"/>
                        <a:gd name="T13" fmla="*/ 0 60000 65536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w 23"/>
                        <a:gd name="T19" fmla="*/ 0 h 26"/>
                        <a:gd name="T20" fmla="*/ 23 w 23"/>
                        <a:gd name="T21" fmla="*/ 26 h 26"/>
                      </a:gdLst>
                      <a:ahLst/>
                      <a:cxnLst>
                        <a:cxn ang="T12">
                          <a:pos x="T0" y="T1"/>
                        </a:cxn>
                        <a:cxn ang="T13">
                          <a:pos x="T2" y="T3"/>
                        </a:cxn>
                        <a:cxn ang="T14">
                          <a:pos x="T4" y="T5"/>
                        </a:cxn>
                        <a:cxn ang="T15">
                          <a:pos x="T6" y="T7"/>
                        </a:cxn>
                        <a:cxn ang="T16">
                          <a:pos x="T8" y="T9"/>
                        </a:cxn>
                        <a:cxn ang="T17">
                          <a:pos x="T10" y="T11"/>
                        </a:cxn>
                      </a:cxnLst>
                      <a:rect l="T18" t="T19" r="T20" b="T21"/>
                      <a:pathLst>
                        <a:path w="23" h="26">
                          <a:moveTo>
                            <a:pt x="0" y="17"/>
                          </a:moveTo>
                          <a:lnTo>
                            <a:pt x="4" y="6"/>
                          </a:lnTo>
                          <a:lnTo>
                            <a:pt x="18" y="0"/>
                          </a:lnTo>
                          <a:lnTo>
                            <a:pt x="22" y="17"/>
                          </a:lnTo>
                          <a:lnTo>
                            <a:pt x="13" y="25"/>
                          </a:lnTo>
                          <a:lnTo>
                            <a:pt x="0" y="17"/>
                          </a:lnTo>
                        </a:path>
                      </a:pathLst>
                    </a:custGeom>
                    <a:solidFill>
                      <a:srgbClr val="CF0E3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674" name="Freeform 51"/>
                    <p:cNvSpPr>
                      <a:spLocks/>
                    </p:cNvSpPr>
                    <p:nvPr/>
                  </p:nvSpPr>
                  <p:spPr bwMode="auto">
                    <a:xfrm>
                      <a:off x="4972" y="3075"/>
                      <a:ext cx="6" cy="9"/>
                    </a:xfrm>
                    <a:custGeom>
                      <a:avLst/>
                      <a:gdLst>
                        <a:gd name="T0" fmla="*/ 3 w 6"/>
                        <a:gd name="T1" fmla="*/ 0 h 9"/>
                        <a:gd name="T2" fmla="*/ 5 w 6"/>
                        <a:gd name="T3" fmla="*/ 8 h 9"/>
                        <a:gd name="T4" fmla="*/ 0 w 6"/>
                        <a:gd name="T5" fmla="*/ 4 h 9"/>
                        <a:gd name="T6" fmla="*/ 3 w 6"/>
                        <a:gd name="T7" fmla="*/ 0 h 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6"/>
                        <a:gd name="T13" fmla="*/ 0 h 9"/>
                        <a:gd name="T14" fmla="*/ 6 w 6"/>
                        <a:gd name="T15" fmla="*/ 9 h 9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6" h="9">
                          <a:moveTo>
                            <a:pt x="3" y="0"/>
                          </a:moveTo>
                          <a:lnTo>
                            <a:pt x="5" y="8"/>
                          </a:lnTo>
                          <a:lnTo>
                            <a:pt x="0" y="4"/>
                          </a:lnTo>
                          <a:lnTo>
                            <a:pt x="3" y="0"/>
                          </a:lnTo>
                        </a:path>
                      </a:pathLst>
                    </a:custGeom>
                    <a:solidFill>
                      <a:srgbClr val="CF0E3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7669" name="Group 52"/>
                  <p:cNvGrpSpPr>
                    <a:grpSpLocks/>
                  </p:cNvGrpSpPr>
                  <p:nvPr/>
                </p:nvGrpSpPr>
                <p:grpSpPr bwMode="auto">
                  <a:xfrm>
                    <a:off x="4827" y="3015"/>
                    <a:ext cx="62" cy="73"/>
                    <a:chOff x="4827" y="3015"/>
                    <a:chExt cx="62" cy="73"/>
                  </a:xfrm>
                </p:grpSpPr>
                <p:sp>
                  <p:nvSpPr>
                    <p:cNvPr id="27670" name="Freeform 53"/>
                    <p:cNvSpPr>
                      <a:spLocks/>
                    </p:cNvSpPr>
                    <p:nvPr/>
                  </p:nvSpPr>
                  <p:spPr bwMode="auto">
                    <a:xfrm>
                      <a:off x="4827" y="3015"/>
                      <a:ext cx="62" cy="73"/>
                    </a:xfrm>
                    <a:custGeom>
                      <a:avLst/>
                      <a:gdLst>
                        <a:gd name="T0" fmla="*/ 0 w 62"/>
                        <a:gd name="T1" fmla="*/ 56 h 73"/>
                        <a:gd name="T2" fmla="*/ 10 w 62"/>
                        <a:gd name="T3" fmla="*/ 46 h 73"/>
                        <a:gd name="T4" fmla="*/ 19 w 62"/>
                        <a:gd name="T5" fmla="*/ 30 h 73"/>
                        <a:gd name="T6" fmla="*/ 25 w 62"/>
                        <a:gd name="T7" fmla="*/ 10 h 73"/>
                        <a:gd name="T8" fmla="*/ 31 w 62"/>
                        <a:gd name="T9" fmla="*/ 0 h 73"/>
                        <a:gd name="T10" fmla="*/ 38 w 62"/>
                        <a:gd name="T11" fmla="*/ 5 h 73"/>
                        <a:gd name="T12" fmla="*/ 49 w 62"/>
                        <a:gd name="T13" fmla="*/ 12 h 73"/>
                        <a:gd name="T14" fmla="*/ 61 w 62"/>
                        <a:gd name="T15" fmla="*/ 16 h 73"/>
                        <a:gd name="T16" fmla="*/ 43 w 62"/>
                        <a:gd name="T17" fmla="*/ 35 h 73"/>
                        <a:gd name="T18" fmla="*/ 37 w 62"/>
                        <a:gd name="T19" fmla="*/ 44 h 73"/>
                        <a:gd name="T20" fmla="*/ 34 w 62"/>
                        <a:gd name="T21" fmla="*/ 54 h 73"/>
                        <a:gd name="T22" fmla="*/ 28 w 62"/>
                        <a:gd name="T23" fmla="*/ 62 h 73"/>
                        <a:gd name="T24" fmla="*/ 25 w 62"/>
                        <a:gd name="T25" fmla="*/ 72 h 73"/>
                        <a:gd name="T26" fmla="*/ 19 w 62"/>
                        <a:gd name="T27" fmla="*/ 65 h 73"/>
                        <a:gd name="T28" fmla="*/ 11 w 62"/>
                        <a:gd name="T29" fmla="*/ 60 h 73"/>
                        <a:gd name="T30" fmla="*/ 0 w 62"/>
                        <a:gd name="T31" fmla="*/ 56 h 73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w 62"/>
                        <a:gd name="T49" fmla="*/ 0 h 73"/>
                        <a:gd name="T50" fmla="*/ 62 w 62"/>
                        <a:gd name="T51" fmla="*/ 73 h 73"/>
                      </a:gdLst>
                      <a:ahLst/>
                      <a:cxnLst>
                        <a:cxn ang="T32">
                          <a:pos x="T0" y="T1"/>
                        </a:cxn>
                        <a:cxn ang="T33">
                          <a:pos x="T2" y="T3"/>
                        </a:cxn>
                        <a:cxn ang="T34">
                          <a:pos x="T4" y="T5"/>
                        </a:cxn>
                        <a:cxn ang="T35">
                          <a:pos x="T6" y="T7"/>
                        </a:cxn>
                        <a:cxn ang="T36">
                          <a:pos x="T8" y="T9"/>
                        </a:cxn>
                        <a:cxn ang="T37">
                          <a:pos x="T10" y="T11"/>
                        </a:cxn>
                        <a:cxn ang="T38">
                          <a:pos x="T12" y="T13"/>
                        </a:cxn>
                        <a:cxn ang="T39">
                          <a:pos x="T14" y="T15"/>
                        </a:cxn>
                        <a:cxn ang="T40">
                          <a:pos x="T16" y="T17"/>
                        </a:cxn>
                        <a:cxn ang="T41">
                          <a:pos x="T18" y="T19"/>
                        </a:cxn>
                        <a:cxn ang="T42">
                          <a:pos x="T20" y="T21"/>
                        </a:cxn>
                        <a:cxn ang="T43">
                          <a:pos x="T22" y="T23"/>
                        </a:cxn>
                        <a:cxn ang="T44">
                          <a:pos x="T24" y="T25"/>
                        </a:cxn>
                        <a:cxn ang="T45">
                          <a:pos x="T26" y="T27"/>
                        </a:cxn>
                        <a:cxn ang="T46">
                          <a:pos x="T28" y="T29"/>
                        </a:cxn>
                        <a:cxn ang="T47">
                          <a:pos x="T30" y="T31"/>
                        </a:cxn>
                      </a:cxnLst>
                      <a:rect l="T48" t="T49" r="T50" b="T51"/>
                      <a:pathLst>
                        <a:path w="62" h="73">
                          <a:moveTo>
                            <a:pt x="0" y="56"/>
                          </a:moveTo>
                          <a:lnTo>
                            <a:pt x="10" y="46"/>
                          </a:lnTo>
                          <a:lnTo>
                            <a:pt x="19" y="30"/>
                          </a:lnTo>
                          <a:lnTo>
                            <a:pt x="25" y="10"/>
                          </a:lnTo>
                          <a:lnTo>
                            <a:pt x="31" y="0"/>
                          </a:lnTo>
                          <a:lnTo>
                            <a:pt x="38" y="5"/>
                          </a:lnTo>
                          <a:lnTo>
                            <a:pt x="49" y="12"/>
                          </a:lnTo>
                          <a:lnTo>
                            <a:pt x="61" y="16"/>
                          </a:lnTo>
                          <a:lnTo>
                            <a:pt x="43" y="35"/>
                          </a:lnTo>
                          <a:lnTo>
                            <a:pt x="37" y="44"/>
                          </a:lnTo>
                          <a:lnTo>
                            <a:pt x="34" y="54"/>
                          </a:lnTo>
                          <a:lnTo>
                            <a:pt x="28" y="62"/>
                          </a:lnTo>
                          <a:lnTo>
                            <a:pt x="25" y="72"/>
                          </a:lnTo>
                          <a:lnTo>
                            <a:pt x="19" y="65"/>
                          </a:lnTo>
                          <a:lnTo>
                            <a:pt x="11" y="60"/>
                          </a:lnTo>
                          <a:lnTo>
                            <a:pt x="0" y="56"/>
                          </a:lnTo>
                        </a:path>
                      </a:pathLst>
                    </a:custGeom>
                    <a:solidFill>
                      <a:srgbClr val="CF0E3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671" name="Freeform 54"/>
                    <p:cNvSpPr>
                      <a:spLocks/>
                    </p:cNvSpPr>
                    <p:nvPr/>
                  </p:nvSpPr>
                  <p:spPr bwMode="auto">
                    <a:xfrm>
                      <a:off x="4861" y="3025"/>
                      <a:ext cx="8" cy="9"/>
                    </a:xfrm>
                    <a:custGeom>
                      <a:avLst/>
                      <a:gdLst>
                        <a:gd name="T0" fmla="*/ 5 w 8"/>
                        <a:gd name="T1" fmla="*/ 0 h 9"/>
                        <a:gd name="T2" fmla="*/ 0 w 8"/>
                        <a:gd name="T3" fmla="*/ 6 h 9"/>
                        <a:gd name="T4" fmla="*/ 3 w 8"/>
                        <a:gd name="T5" fmla="*/ 8 h 9"/>
                        <a:gd name="T6" fmla="*/ 7 w 8"/>
                        <a:gd name="T7" fmla="*/ 2 h 9"/>
                        <a:gd name="T8" fmla="*/ 5 w 8"/>
                        <a:gd name="T9" fmla="*/ 0 h 9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8"/>
                        <a:gd name="T16" fmla="*/ 0 h 9"/>
                        <a:gd name="T17" fmla="*/ 8 w 8"/>
                        <a:gd name="T18" fmla="*/ 9 h 9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8" h="9">
                          <a:moveTo>
                            <a:pt x="5" y="0"/>
                          </a:moveTo>
                          <a:lnTo>
                            <a:pt x="0" y="6"/>
                          </a:lnTo>
                          <a:lnTo>
                            <a:pt x="3" y="8"/>
                          </a:lnTo>
                          <a:lnTo>
                            <a:pt x="7" y="2"/>
                          </a:lnTo>
                          <a:lnTo>
                            <a:pt x="5" y="0"/>
                          </a:lnTo>
                        </a:path>
                      </a:pathLst>
                    </a:custGeom>
                    <a:solidFill>
                      <a:srgbClr val="CF0E3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27660" name="Group 55"/>
                <p:cNvGrpSpPr>
                  <a:grpSpLocks/>
                </p:cNvGrpSpPr>
                <p:nvPr/>
              </p:nvGrpSpPr>
              <p:grpSpPr bwMode="auto">
                <a:xfrm>
                  <a:off x="4845" y="3028"/>
                  <a:ext cx="212" cy="256"/>
                  <a:chOff x="4845" y="3028"/>
                  <a:chExt cx="212" cy="256"/>
                </a:xfrm>
              </p:grpSpPr>
              <p:sp>
                <p:nvSpPr>
                  <p:cNvPr id="27661" name="Freeform 56"/>
                  <p:cNvSpPr>
                    <a:spLocks/>
                  </p:cNvSpPr>
                  <p:nvPr/>
                </p:nvSpPr>
                <p:spPr bwMode="auto">
                  <a:xfrm>
                    <a:off x="4845" y="3029"/>
                    <a:ext cx="212" cy="255"/>
                  </a:xfrm>
                  <a:custGeom>
                    <a:avLst/>
                    <a:gdLst>
                      <a:gd name="T0" fmla="*/ 16 w 212"/>
                      <a:gd name="T1" fmla="*/ 65 h 255"/>
                      <a:gd name="T2" fmla="*/ 3 w 212"/>
                      <a:gd name="T3" fmla="*/ 57 h 255"/>
                      <a:gd name="T4" fmla="*/ 7 w 212"/>
                      <a:gd name="T5" fmla="*/ 48 h 255"/>
                      <a:gd name="T6" fmla="*/ 16 w 212"/>
                      <a:gd name="T7" fmla="*/ 33 h 255"/>
                      <a:gd name="T8" fmla="*/ 31 w 212"/>
                      <a:gd name="T9" fmla="*/ 15 h 255"/>
                      <a:gd name="T10" fmla="*/ 44 w 212"/>
                      <a:gd name="T11" fmla="*/ 0 h 255"/>
                      <a:gd name="T12" fmla="*/ 55 w 212"/>
                      <a:gd name="T13" fmla="*/ 9 h 255"/>
                      <a:gd name="T14" fmla="*/ 71 w 212"/>
                      <a:gd name="T15" fmla="*/ 26 h 255"/>
                      <a:gd name="T16" fmla="*/ 85 w 212"/>
                      <a:gd name="T17" fmla="*/ 33 h 255"/>
                      <a:gd name="T18" fmla="*/ 104 w 212"/>
                      <a:gd name="T19" fmla="*/ 39 h 255"/>
                      <a:gd name="T20" fmla="*/ 119 w 212"/>
                      <a:gd name="T21" fmla="*/ 49 h 255"/>
                      <a:gd name="T22" fmla="*/ 135 w 212"/>
                      <a:gd name="T23" fmla="*/ 58 h 255"/>
                      <a:gd name="T24" fmla="*/ 151 w 212"/>
                      <a:gd name="T25" fmla="*/ 51 h 255"/>
                      <a:gd name="T26" fmla="*/ 167 w 212"/>
                      <a:gd name="T27" fmla="*/ 46 h 255"/>
                      <a:gd name="T28" fmla="*/ 181 w 212"/>
                      <a:gd name="T29" fmla="*/ 45 h 255"/>
                      <a:gd name="T30" fmla="*/ 194 w 212"/>
                      <a:gd name="T31" fmla="*/ 48 h 255"/>
                      <a:gd name="T32" fmla="*/ 205 w 212"/>
                      <a:gd name="T33" fmla="*/ 55 h 255"/>
                      <a:gd name="T34" fmla="*/ 209 w 212"/>
                      <a:gd name="T35" fmla="*/ 63 h 255"/>
                      <a:gd name="T36" fmla="*/ 211 w 212"/>
                      <a:gd name="T37" fmla="*/ 70 h 255"/>
                      <a:gd name="T38" fmla="*/ 209 w 212"/>
                      <a:gd name="T39" fmla="*/ 79 h 255"/>
                      <a:gd name="T40" fmla="*/ 205 w 212"/>
                      <a:gd name="T41" fmla="*/ 90 h 255"/>
                      <a:gd name="T42" fmla="*/ 199 w 212"/>
                      <a:gd name="T43" fmla="*/ 102 h 255"/>
                      <a:gd name="T44" fmla="*/ 195 w 212"/>
                      <a:gd name="T45" fmla="*/ 115 h 255"/>
                      <a:gd name="T46" fmla="*/ 192 w 212"/>
                      <a:gd name="T47" fmla="*/ 129 h 255"/>
                      <a:gd name="T48" fmla="*/ 192 w 212"/>
                      <a:gd name="T49" fmla="*/ 145 h 255"/>
                      <a:gd name="T50" fmla="*/ 192 w 212"/>
                      <a:gd name="T51" fmla="*/ 164 h 255"/>
                      <a:gd name="T52" fmla="*/ 188 w 212"/>
                      <a:gd name="T53" fmla="*/ 185 h 255"/>
                      <a:gd name="T54" fmla="*/ 183 w 212"/>
                      <a:gd name="T55" fmla="*/ 203 h 255"/>
                      <a:gd name="T56" fmla="*/ 179 w 212"/>
                      <a:gd name="T57" fmla="*/ 213 h 255"/>
                      <a:gd name="T58" fmla="*/ 175 w 212"/>
                      <a:gd name="T59" fmla="*/ 228 h 255"/>
                      <a:gd name="T60" fmla="*/ 173 w 212"/>
                      <a:gd name="T61" fmla="*/ 254 h 255"/>
                      <a:gd name="T62" fmla="*/ 162 w 212"/>
                      <a:gd name="T63" fmla="*/ 245 h 255"/>
                      <a:gd name="T64" fmla="*/ 146 w 212"/>
                      <a:gd name="T65" fmla="*/ 238 h 255"/>
                      <a:gd name="T66" fmla="*/ 133 w 212"/>
                      <a:gd name="T67" fmla="*/ 238 h 255"/>
                      <a:gd name="T68" fmla="*/ 121 w 212"/>
                      <a:gd name="T69" fmla="*/ 233 h 255"/>
                      <a:gd name="T70" fmla="*/ 104 w 212"/>
                      <a:gd name="T71" fmla="*/ 220 h 255"/>
                      <a:gd name="T72" fmla="*/ 80 w 212"/>
                      <a:gd name="T73" fmla="*/ 213 h 255"/>
                      <a:gd name="T74" fmla="*/ 63 w 212"/>
                      <a:gd name="T75" fmla="*/ 215 h 255"/>
                      <a:gd name="T76" fmla="*/ 48 w 212"/>
                      <a:gd name="T77" fmla="*/ 210 h 255"/>
                      <a:gd name="T78" fmla="*/ 35 w 212"/>
                      <a:gd name="T79" fmla="*/ 202 h 255"/>
                      <a:gd name="T80" fmla="*/ 28 w 212"/>
                      <a:gd name="T81" fmla="*/ 198 h 255"/>
                      <a:gd name="T82" fmla="*/ 14 w 212"/>
                      <a:gd name="T83" fmla="*/ 194 h 255"/>
                      <a:gd name="T84" fmla="*/ 0 w 212"/>
                      <a:gd name="T85" fmla="*/ 192 h 255"/>
                      <a:gd name="T86" fmla="*/ 14 w 212"/>
                      <a:gd name="T87" fmla="*/ 168 h 255"/>
                      <a:gd name="T88" fmla="*/ 26 w 212"/>
                      <a:gd name="T89" fmla="*/ 153 h 255"/>
                      <a:gd name="T90" fmla="*/ 37 w 212"/>
                      <a:gd name="T91" fmla="*/ 138 h 255"/>
                      <a:gd name="T92" fmla="*/ 46 w 212"/>
                      <a:gd name="T93" fmla="*/ 127 h 255"/>
                      <a:gd name="T94" fmla="*/ 56 w 212"/>
                      <a:gd name="T95" fmla="*/ 118 h 255"/>
                      <a:gd name="T96" fmla="*/ 60 w 212"/>
                      <a:gd name="T97" fmla="*/ 106 h 255"/>
                      <a:gd name="T98" fmla="*/ 53 w 212"/>
                      <a:gd name="T99" fmla="*/ 96 h 255"/>
                      <a:gd name="T100" fmla="*/ 44 w 212"/>
                      <a:gd name="T101" fmla="*/ 90 h 255"/>
                      <a:gd name="T102" fmla="*/ 28 w 212"/>
                      <a:gd name="T103" fmla="*/ 78 h 255"/>
                      <a:gd name="T104" fmla="*/ 16 w 212"/>
                      <a:gd name="T105" fmla="*/ 65 h 255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w 212"/>
                      <a:gd name="T160" fmla="*/ 0 h 255"/>
                      <a:gd name="T161" fmla="*/ 212 w 212"/>
                      <a:gd name="T162" fmla="*/ 255 h 255"/>
                    </a:gdLst>
                    <a:ahLst/>
                    <a:cxnLst>
                      <a:cxn ang="T106">
                        <a:pos x="T0" y="T1"/>
                      </a:cxn>
                      <a:cxn ang="T107">
                        <a:pos x="T2" y="T3"/>
                      </a:cxn>
                      <a:cxn ang="T108">
                        <a:pos x="T4" y="T5"/>
                      </a:cxn>
                      <a:cxn ang="T109">
                        <a:pos x="T6" y="T7"/>
                      </a:cxn>
                      <a:cxn ang="T110">
                        <a:pos x="T8" y="T9"/>
                      </a:cxn>
                      <a:cxn ang="T111">
                        <a:pos x="T10" y="T11"/>
                      </a:cxn>
                      <a:cxn ang="T112">
                        <a:pos x="T12" y="T13"/>
                      </a:cxn>
                      <a:cxn ang="T113">
                        <a:pos x="T14" y="T15"/>
                      </a:cxn>
                      <a:cxn ang="T114">
                        <a:pos x="T16" y="T17"/>
                      </a:cxn>
                      <a:cxn ang="T115">
                        <a:pos x="T18" y="T19"/>
                      </a:cxn>
                      <a:cxn ang="T116">
                        <a:pos x="T20" y="T21"/>
                      </a:cxn>
                      <a:cxn ang="T117">
                        <a:pos x="T22" y="T23"/>
                      </a:cxn>
                      <a:cxn ang="T118">
                        <a:pos x="T24" y="T25"/>
                      </a:cxn>
                      <a:cxn ang="T119">
                        <a:pos x="T26" y="T27"/>
                      </a:cxn>
                      <a:cxn ang="T120">
                        <a:pos x="T28" y="T29"/>
                      </a:cxn>
                      <a:cxn ang="T121">
                        <a:pos x="T30" y="T31"/>
                      </a:cxn>
                      <a:cxn ang="T122">
                        <a:pos x="T32" y="T33"/>
                      </a:cxn>
                      <a:cxn ang="T123">
                        <a:pos x="T34" y="T35"/>
                      </a:cxn>
                      <a:cxn ang="T124">
                        <a:pos x="T36" y="T37"/>
                      </a:cxn>
                      <a:cxn ang="T125">
                        <a:pos x="T38" y="T39"/>
                      </a:cxn>
                      <a:cxn ang="T126">
                        <a:pos x="T40" y="T41"/>
                      </a:cxn>
                      <a:cxn ang="T127">
                        <a:pos x="T42" y="T43"/>
                      </a:cxn>
                      <a:cxn ang="T128">
                        <a:pos x="T44" y="T45"/>
                      </a:cxn>
                      <a:cxn ang="T129">
                        <a:pos x="T46" y="T47"/>
                      </a:cxn>
                      <a:cxn ang="T130">
                        <a:pos x="T48" y="T49"/>
                      </a:cxn>
                      <a:cxn ang="T131">
                        <a:pos x="T50" y="T51"/>
                      </a:cxn>
                      <a:cxn ang="T132">
                        <a:pos x="T52" y="T53"/>
                      </a:cxn>
                      <a:cxn ang="T133">
                        <a:pos x="T54" y="T55"/>
                      </a:cxn>
                      <a:cxn ang="T134">
                        <a:pos x="T56" y="T57"/>
                      </a:cxn>
                      <a:cxn ang="T135">
                        <a:pos x="T58" y="T59"/>
                      </a:cxn>
                      <a:cxn ang="T136">
                        <a:pos x="T60" y="T61"/>
                      </a:cxn>
                      <a:cxn ang="T137">
                        <a:pos x="T62" y="T63"/>
                      </a:cxn>
                      <a:cxn ang="T138">
                        <a:pos x="T64" y="T65"/>
                      </a:cxn>
                      <a:cxn ang="T139">
                        <a:pos x="T66" y="T67"/>
                      </a:cxn>
                      <a:cxn ang="T140">
                        <a:pos x="T68" y="T69"/>
                      </a:cxn>
                      <a:cxn ang="T141">
                        <a:pos x="T70" y="T71"/>
                      </a:cxn>
                      <a:cxn ang="T142">
                        <a:pos x="T72" y="T73"/>
                      </a:cxn>
                      <a:cxn ang="T143">
                        <a:pos x="T74" y="T75"/>
                      </a:cxn>
                      <a:cxn ang="T144">
                        <a:pos x="T76" y="T77"/>
                      </a:cxn>
                      <a:cxn ang="T145">
                        <a:pos x="T78" y="T79"/>
                      </a:cxn>
                      <a:cxn ang="T146">
                        <a:pos x="T80" y="T81"/>
                      </a:cxn>
                      <a:cxn ang="T147">
                        <a:pos x="T82" y="T83"/>
                      </a:cxn>
                      <a:cxn ang="T148">
                        <a:pos x="T84" y="T85"/>
                      </a:cxn>
                      <a:cxn ang="T149">
                        <a:pos x="T86" y="T87"/>
                      </a:cxn>
                      <a:cxn ang="T150">
                        <a:pos x="T88" y="T89"/>
                      </a:cxn>
                      <a:cxn ang="T151">
                        <a:pos x="T90" y="T91"/>
                      </a:cxn>
                      <a:cxn ang="T152">
                        <a:pos x="T92" y="T93"/>
                      </a:cxn>
                      <a:cxn ang="T153">
                        <a:pos x="T94" y="T95"/>
                      </a:cxn>
                      <a:cxn ang="T154">
                        <a:pos x="T96" y="T97"/>
                      </a:cxn>
                      <a:cxn ang="T155">
                        <a:pos x="T98" y="T99"/>
                      </a:cxn>
                      <a:cxn ang="T156">
                        <a:pos x="T100" y="T101"/>
                      </a:cxn>
                      <a:cxn ang="T157">
                        <a:pos x="T102" y="T103"/>
                      </a:cxn>
                      <a:cxn ang="T158">
                        <a:pos x="T104" y="T105"/>
                      </a:cxn>
                    </a:cxnLst>
                    <a:rect l="T159" t="T160" r="T161" b="T162"/>
                    <a:pathLst>
                      <a:path w="212" h="255">
                        <a:moveTo>
                          <a:pt x="16" y="65"/>
                        </a:moveTo>
                        <a:lnTo>
                          <a:pt x="3" y="57"/>
                        </a:lnTo>
                        <a:lnTo>
                          <a:pt x="7" y="48"/>
                        </a:lnTo>
                        <a:lnTo>
                          <a:pt x="16" y="33"/>
                        </a:lnTo>
                        <a:lnTo>
                          <a:pt x="31" y="15"/>
                        </a:lnTo>
                        <a:lnTo>
                          <a:pt x="44" y="0"/>
                        </a:lnTo>
                        <a:lnTo>
                          <a:pt x="55" y="9"/>
                        </a:lnTo>
                        <a:lnTo>
                          <a:pt x="71" y="26"/>
                        </a:lnTo>
                        <a:lnTo>
                          <a:pt x="85" y="33"/>
                        </a:lnTo>
                        <a:lnTo>
                          <a:pt x="104" y="39"/>
                        </a:lnTo>
                        <a:lnTo>
                          <a:pt x="119" y="49"/>
                        </a:lnTo>
                        <a:lnTo>
                          <a:pt x="135" y="58"/>
                        </a:lnTo>
                        <a:lnTo>
                          <a:pt x="151" y="51"/>
                        </a:lnTo>
                        <a:lnTo>
                          <a:pt x="167" y="46"/>
                        </a:lnTo>
                        <a:lnTo>
                          <a:pt x="181" y="45"/>
                        </a:lnTo>
                        <a:lnTo>
                          <a:pt x="194" y="48"/>
                        </a:lnTo>
                        <a:lnTo>
                          <a:pt x="205" y="55"/>
                        </a:lnTo>
                        <a:lnTo>
                          <a:pt x="209" y="63"/>
                        </a:lnTo>
                        <a:lnTo>
                          <a:pt x="211" y="70"/>
                        </a:lnTo>
                        <a:lnTo>
                          <a:pt x="209" y="79"/>
                        </a:lnTo>
                        <a:lnTo>
                          <a:pt x="205" y="90"/>
                        </a:lnTo>
                        <a:lnTo>
                          <a:pt x="199" y="102"/>
                        </a:lnTo>
                        <a:lnTo>
                          <a:pt x="195" y="115"/>
                        </a:lnTo>
                        <a:lnTo>
                          <a:pt x="192" y="129"/>
                        </a:lnTo>
                        <a:lnTo>
                          <a:pt x="192" y="145"/>
                        </a:lnTo>
                        <a:lnTo>
                          <a:pt x="192" y="164"/>
                        </a:lnTo>
                        <a:lnTo>
                          <a:pt x="188" y="185"/>
                        </a:lnTo>
                        <a:lnTo>
                          <a:pt x="183" y="203"/>
                        </a:lnTo>
                        <a:lnTo>
                          <a:pt x="179" y="213"/>
                        </a:lnTo>
                        <a:lnTo>
                          <a:pt x="175" y="228"/>
                        </a:lnTo>
                        <a:lnTo>
                          <a:pt x="173" y="254"/>
                        </a:lnTo>
                        <a:lnTo>
                          <a:pt x="162" y="245"/>
                        </a:lnTo>
                        <a:lnTo>
                          <a:pt x="146" y="238"/>
                        </a:lnTo>
                        <a:lnTo>
                          <a:pt x="133" y="238"/>
                        </a:lnTo>
                        <a:lnTo>
                          <a:pt x="121" y="233"/>
                        </a:lnTo>
                        <a:lnTo>
                          <a:pt x="104" y="220"/>
                        </a:lnTo>
                        <a:lnTo>
                          <a:pt x="80" y="213"/>
                        </a:lnTo>
                        <a:lnTo>
                          <a:pt x="63" y="215"/>
                        </a:lnTo>
                        <a:lnTo>
                          <a:pt x="48" y="210"/>
                        </a:lnTo>
                        <a:lnTo>
                          <a:pt x="35" y="202"/>
                        </a:lnTo>
                        <a:lnTo>
                          <a:pt x="28" y="198"/>
                        </a:lnTo>
                        <a:lnTo>
                          <a:pt x="14" y="194"/>
                        </a:lnTo>
                        <a:lnTo>
                          <a:pt x="0" y="192"/>
                        </a:lnTo>
                        <a:lnTo>
                          <a:pt x="14" y="168"/>
                        </a:lnTo>
                        <a:lnTo>
                          <a:pt x="26" y="153"/>
                        </a:lnTo>
                        <a:lnTo>
                          <a:pt x="37" y="138"/>
                        </a:lnTo>
                        <a:lnTo>
                          <a:pt x="46" y="127"/>
                        </a:lnTo>
                        <a:lnTo>
                          <a:pt x="56" y="118"/>
                        </a:lnTo>
                        <a:lnTo>
                          <a:pt x="60" y="106"/>
                        </a:lnTo>
                        <a:lnTo>
                          <a:pt x="53" y="96"/>
                        </a:lnTo>
                        <a:lnTo>
                          <a:pt x="44" y="90"/>
                        </a:lnTo>
                        <a:lnTo>
                          <a:pt x="28" y="78"/>
                        </a:lnTo>
                        <a:lnTo>
                          <a:pt x="16" y="65"/>
                        </a:lnTo>
                      </a:path>
                    </a:pathLst>
                  </a:custGeom>
                  <a:solidFill>
                    <a:srgbClr val="CF0E30"/>
                  </a:solidFill>
                  <a:ln w="12700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27662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4850" y="3028"/>
                    <a:ext cx="188" cy="149"/>
                    <a:chOff x="4850" y="3028"/>
                    <a:chExt cx="188" cy="149"/>
                  </a:xfrm>
                </p:grpSpPr>
                <p:sp>
                  <p:nvSpPr>
                    <p:cNvPr id="27663" name="Freeform 58"/>
                    <p:cNvSpPr>
                      <a:spLocks/>
                    </p:cNvSpPr>
                    <p:nvPr/>
                  </p:nvSpPr>
                  <p:spPr bwMode="auto">
                    <a:xfrm>
                      <a:off x="4903" y="3136"/>
                      <a:ext cx="26" cy="41"/>
                    </a:xfrm>
                    <a:custGeom>
                      <a:avLst/>
                      <a:gdLst>
                        <a:gd name="T0" fmla="*/ 0 w 26"/>
                        <a:gd name="T1" fmla="*/ 0 h 41"/>
                        <a:gd name="T2" fmla="*/ 8 w 26"/>
                        <a:gd name="T3" fmla="*/ 6 h 41"/>
                        <a:gd name="T4" fmla="*/ 13 w 26"/>
                        <a:gd name="T5" fmla="*/ 11 h 41"/>
                        <a:gd name="T6" fmla="*/ 18 w 26"/>
                        <a:gd name="T7" fmla="*/ 16 h 41"/>
                        <a:gd name="T8" fmla="*/ 21 w 26"/>
                        <a:gd name="T9" fmla="*/ 24 h 41"/>
                        <a:gd name="T10" fmla="*/ 25 w 26"/>
                        <a:gd name="T11" fmla="*/ 40 h 41"/>
                        <a:gd name="T12" fmla="*/ 24 w 26"/>
                        <a:gd name="T13" fmla="*/ 24 h 41"/>
                        <a:gd name="T14" fmla="*/ 22 w 26"/>
                        <a:gd name="T15" fmla="*/ 11 h 41"/>
                        <a:gd name="T16" fmla="*/ 15 w 26"/>
                        <a:gd name="T17" fmla="*/ 8 h 41"/>
                        <a:gd name="T18" fmla="*/ 6 w 26"/>
                        <a:gd name="T19" fmla="*/ 3 h 41"/>
                        <a:gd name="T20" fmla="*/ 0 w 26"/>
                        <a:gd name="T21" fmla="*/ 0 h 41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w 26"/>
                        <a:gd name="T34" fmla="*/ 0 h 41"/>
                        <a:gd name="T35" fmla="*/ 26 w 26"/>
                        <a:gd name="T36" fmla="*/ 41 h 41"/>
                      </a:gdLst>
                      <a:ahLst/>
                      <a:cxnLst>
                        <a:cxn ang="T22">
                          <a:pos x="T0" y="T1"/>
                        </a:cxn>
                        <a:cxn ang="T23">
                          <a:pos x="T2" y="T3"/>
                        </a:cxn>
                        <a:cxn ang="T24">
                          <a:pos x="T4" y="T5"/>
                        </a:cxn>
                        <a:cxn ang="T25">
                          <a:pos x="T6" y="T7"/>
                        </a:cxn>
                        <a:cxn ang="T26">
                          <a:pos x="T8" y="T9"/>
                        </a:cxn>
                        <a:cxn ang="T27">
                          <a:pos x="T10" y="T11"/>
                        </a:cxn>
                        <a:cxn ang="T28">
                          <a:pos x="T12" y="T13"/>
                        </a:cxn>
                        <a:cxn ang="T29">
                          <a:pos x="T14" y="T15"/>
                        </a:cxn>
                        <a:cxn ang="T30">
                          <a:pos x="T16" y="T17"/>
                        </a:cxn>
                        <a:cxn ang="T31">
                          <a:pos x="T18" y="T19"/>
                        </a:cxn>
                        <a:cxn ang="T32">
                          <a:pos x="T20" y="T21"/>
                        </a:cxn>
                      </a:cxnLst>
                      <a:rect l="T33" t="T34" r="T35" b="T36"/>
                      <a:pathLst>
                        <a:path w="26" h="41">
                          <a:moveTo>
                            <a:pt x="0" y="0"/>
                          </a:moveTo>
                          <a:lnTo>
                            <a:pt x="8" y="6"/>
                          </a:lnTo>
                          <a:lnTo>
                            <a:pt x="13" y="11"/>
                          </a:lnTo>
                          <a:lnTo>
                            <a:pt x="18" y="16"/>
                          </a:lnTo>
                          <a:lnTo>
                            <a:pt x="21" y="24"/>
                          </a:lnTo>
                          <a:lnTo>
                            <a:pt x="25" y="40"/>
                          </a:lnTo>
                          <a:lnTo>
                            <a:pt x="24" y="24"/>
                          </a:lnTo>
                          <a:lnTo>
                            <a:pt x="22" y="11"/>
                          </a:lnTo>
                          <a:lnTo>
                            <a:pt x="15" y="8"/>
                          </a:lnTo>
                          <a:lnTo>
                            <a:pt x="6" y="3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CF0E3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664" name="Freeform 59"/>
                    <p:cNvSpPr>
                      <a:spLocks/>
                    </p:cNvSpPr>
                    <p:nvPr/>
                  </p:nvSpPr>
                  <p:spPr bwMode="auto">
                    <a:xfrm>
                      <a:off x="4971" y="3080"/>
                      <a:ext cx="20" cy="25"/>
                    </a:xfrm>
                    <a:custGeom>
                      <a:avLst/>
                      <a:gdLst>
                        <a:gd name="T0" fmla="*/ 0 w 20"/>
                        <a:gd name="T1" fmla="*/ 0 h 25"/>
                        <a:gd name="T2" fmla="*/ 3 w 20"/>
                        <a:gd name="T3" fmla="*/ 4 h 25"/>
                        <a:gd name="T4" fmla="*/ 7 w 20"/>
                        <a:gd name="T5" fmla="*/ 7 h 25"/>
                        <a:gd name="T6" fmla="*/ 9 w 20"/>
                        <a:gd name="T7" fmla="*/ 11 h 25"/>
                        <a:gd name="T8" fmla="*/ 9 w 20"/>
                        <a:gd name="T9" fmla="*/ 16 h 25"/>
                        <a:gd name="T10" fmla="*/ 8 w 20"/>
                        <a:gd name="T11" fmla="*/ 24 h 25"/>
                        <a:gd name="T12" fmla="*/ 12 w 20"/>
                        <a:gd name="T13" fmla="*/ 13 h 25"/>
                        <a:gd name="T14" fmla="*/ 13 w 20"/>
                        <a:gd name="T15" fmla="*/ 7 h 25"/>
                        <a:gd name="T16" fmla="*/ 14 w 20"/>
                        <a:gd name="T17" fmla="*/ 4 h 25"/>
                        <a:gd name="T18" fmla="*/ 19 w 20"/>
                        <a:gd name="T19" fmla="*/ 0 h 25"/>
                        <a:gd name="T20" fmla="*/ 10 w 20"/>
                        <a:gd name="T21" fmla="*/ 4 h 25"/>
                        <a:gd name="T22" fmla="*/ 8 w 20"/>
                        <a:gd name="T23" fmla="*/ 5 h 25"/>
                        <a:gd name="T24" fmla="*/ 0 w 20"/>
                        <a:gd name="T25" fmla="*/ 0 h 25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60000 65536"/>
                        <a:gd name="T37" fmla="*/ 0 60000 65536"/>
                        <a:gd name="T38" fmla="*/ 0 60000 65536"/>
                        <a:gd name="T39" fmla="*/ 0 w 20"/>
                        <a:gd name="T40" fmla="*/ 0 h 25"/>
                        <a:gd name="T41" fmla="*/ 20 w 20"/>
                        <a:gd name="T42" fmla="*/ 25 h 25"/>
                      </a:gdLst>
                      <a:ahLst/>
                      <a:cxnLst>
                        <a:cxn ang="T26">
                          <a:pos x="T0" y="T1"/>
                        </a:cxn>
                        <a:cxn ang="T27">
                          <a:pos x="T2" y="T3"/>
                        </a:cxn>
                        <a:cxn ang="T28">
                          <a:pos x="T4" y="T5"/>
                        </a:cxn>
                        <a:cxn ang="T29">
                          <a:pos x="T6" y="T7"/>
                        </a:cxn>
                        <a:cxn ang="T30">
                          <a:pos x="T8" y="T9"/>
                        </a:cxn>
                        <a:cxn ang="T31">
                          <a:pos x="T10" y="T11"/>
                        </a:cxn>
                        <a:cxn ang="T32">
                          <a:pos x="T12" y="T13"/>
                        </a:cxn>
                        <a:cxn ang="T33">
                          <a:pos x="T14" y="T15"/>
                        </a:cxn>
                        <a:cxn ang="T34">
                          <a:pos x="T16" y="T17"/>
                        </a:cxn>
                        <a:cxn ang="T35">
                          <a:pos x="T18" y="T19"/>
                        </a:cxn>
                        <a:cxn ang="T36">
                          <a:pos x="T20" y="T21"/>
                        </a:cxn>
                        <a:cxn ang="T37">
                          <a:pos x="T22" y="T23"/>
                        </a:cxn>
                        <a:cxn ang="T38">
                          <a:pos x="T24" y="T25"/>
                        </a:cxn>
                      </a:cxnLst>
                      <a:rect l="T39" t="T40" r="T41" b="T42"/>
                      <a:pathLst>
                        <a:path w="20" h="25">
                          <a:moveTo>
                            <a:pt x="0" y="0"/>
                          </a:moveTo>
                          <a:lnTo>
                            <a:pt x="3" y="4"/>
                          </a:lnTo>
                          <a:lnTo>
                            <a:pt x="7" y="7"/>
                          </a:lnTo>
                          <a:lnTo>
                            <a:pt x="9" y="11"/>
                          </a:lnTo>
                          <a:lnTo>
                            <a:pt x="9" y="16"/>
                          </a:lnTo>
                          <a:lnTo>
                            <a:pt x="8" y="24"/>
                          </a:lnTo>
                          <a:lnTo>
                            <a:pt x="12" y="13"/>
                          </a:lnTo>
                          <a:lnTo>
                            <a:pt x="13" y="7"/>
                          </a:lnTo>
                          <a:lnTo>
                            <a:pt x="14" y="4"/>
                          </a:lnTo>
                          <a:lnTo>
                            <a:pt x="19" y="0"/>
                          </a:lnTo>
                          <a:lnTo>
                            <a:pt x="10" y="4"/>
                          </a:lnTo>
                          <a:lnTo>
                            <a:pt x="8" y="5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CF0E3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665" name="Freeform 60"/>
                    <p:cNvSpPr>
                      <a:spLocks/>
                    </p:cNvSpPr>
                    <p:nvPr/>
                  </p:nvSpPr>
                  <p:spPr bwMode="auto">
                    <a:xfrm>
                      <a:off x="5002" y="3144"/>
                      <a:ext cx="36" cy="29"/>
                    </a:xfrm>
                    <a:custGeom>
                      <a:avLst/>
                      <a:gdLst>
                        <a:gd name="T0" fmla="*/ 35 w 36"/>
                        <a:gd name="T1" fmla="*/ 5 h 29"/>
                        <a:gd name="T2" fmla="*/ 33 w 36"/>
                        <a:gd name="T3" fmla="*/ 8 h 29"/>
                        <a:gd name="T4" fmla="*/ 28 w 36"/>
                        <a:gd name="T5" fmla="*/ 9 h 29"/>
                        <a:gd name="T6" fmla="*/ 24 w 36"/>
                        <a:gd name="T7" fmla="*/ 8 h 29"/>
                        <a:gd name="T8" fmla="*/ 18 w 36"/>
                        <a:gd name="T9" fmla="*/ 4 h 29"/>
                        <a:gd name="T10" fmla="*/ 8 w 36"/>
                        <a:gd name="T11" fmla="*/ 0 h 29"/>
                        <a:gd name="T12" fmla="*/ 0 w 36"/>
                        <a:gd name="T13" fmla="*/ 0 h 29"/>
                        <a:gd name="T14" fmla="*/ 9 w 36"/>
                        <a:gd name="T15" fmla="*/ 1 h 29"/>
                        <a:gd name="T16" fmla="*/ 15 w 36"/>
                        <a:gd name="T17" fmla="*/ 5 h 29"/>
                        <a:gd name="T18" fmla="*/ 18 w 36"/>
                        <a:gd name="T19" fmla="*/ 8 h 29"/>
                        <a:gd name="T20" fmla="*/ 24 w 36"/>
                        <a:gd name="T21" fmla="*/ 11 h 29"/>
                        <a:gd name="T22" fmla="*/ 28 w 36"/>
                        <a:gd name="T23" fmla="*/ 13 h 29"/>
                        <a:gd name="T24" fmla="*/ 27 w 36"/>
                        <a:gd name="T25" fmla="*/ 16 h 29"/>
                        <a:gd name="T26" fmla="*/ 22 w 36"/>
                        <a:gd name="T27" fmla="*/ 17 h 29"/>
                        <a:gd name="T28" fmla="*/ 17 w 36"/>
                        <a:gd name="T29" fmla="*/ 17 h 29"/>
                        <a:gd name="T30" fmla="*/ 12 w 36"/>
                        <a:gd name="T31" fmla="*/ 19 h 29"/>
                        <a:gd name="T32" fmla="*/ 8 w 36"/>
                        <a:gd name="T33" fmla="*/ 21 h 29"/>
                        <a:gd name="T34" fmla="*/ 15 w 36"/>
                        <a:gd name="T35" fmla="*/ 21 h 29"/>
                        <a:gd name="T36" fmla="*/ 20 w 36"/>
                        <a:gd name="T37" fmla="*/ 20 h 29"/>
                        <a:gd name="T38" fmla="*/ 24 w 36"/>
                        <a:gd name="T39" fmla="*/ 21 h 29"/>
                        <a:gd name="T40" fmla="*/ 28 w 36"/>
                        <a:gd name="T41" fmla="*/ 19 h 29"/>
                        <a:gd name="T42" fmla="*/ 30 w 36"/>
                        <a:gd name="T43" fmla="*/ 17 h 29"/>
                        <a:gd name="T44" fmla="*/ 31 w 36"/>
                        <a:gd name="T45" fmla="*/ 21 h 29"/>
                        <a:gd name="T46" fmla="*/ 29 w 36"/>
                        <a:gd name="T47" fmla="*/ 24 h 29"/>
                        <a:gd name="T48" fmla="*/ 24 w 36"/>
                        <a:gd name="T49" fmla="*/ 28 h 29"/>
                        <a:gd name="T50" fmla="*/ 31 w 36"/>
                        <a:gd name="T51" fmla="*/ 25 h 29"/>
                        <a:gd name="T52" fmla="*/ 34 w 36"/>
                        <a:gd name="T53" fmla="*/ 22 h 29"/>
                        <a:gd name="T54" fmla="*/ 33 w 36"/>
                        <a:gd name="T55" fmla="*/ 14 h 29"/>
                        <a:gd name="T56" fmla="*/ 35 w 36"/>
                        <a:gd name="T57" fmla="*/ 5 h 29"/>
                        <a:gd name="T58" fmla="*/ 0 60000 65536"/>
                        <a:gd name="T59" fmla="*/ 0 60000 65536"/>
                        <a:gd name="T60" fmla="*/ 0 60000 65536"/>
                        <a:gd name="T61" fmla="*/ 0 60000 65536"/>
                        <a:gd name="T62" fmla="*/ 0 60000 65536"/>
                        <a:gd name="T63" fmla="*/ 0 60000 65536"/>
                        <a:gd name="T64" fmla="*/ 0 60000 65536"/>
                        <a:gd name="T65" fmla="*/ 0 60000 655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w 36"/>
                        <a:gd name="T88" fmla="*/ 0 h 29"/>
                        <a:gd name="T89" fmla="*/ 36 w 36"/>
                        <a:gd name="T90" fmla="*/ 29 h 29"/>
                      </a:gdLst>
                      <a:ahLst/>
                      <a:cxnLst>
                        <a:cxn ang="T58">
                          <a:pos x="T0" y="T1"/>
                        </a:cxn>
                        <a:cxn ang="T59">
                          <a:pos x="T2" y="T3"/>
                        </a:cxn>
                        <a:cxn ang="T60">
                          <a:pos x="T4" y="T5"/>
                        </a:cxn>
                        <a:cxn ang="T61">
                          <a:pos x="T6" y="T7"/>
                        </a:cxn>
                        <a:cxn ang="T62">
                          <a:pos x="T8" y="T9"/>
                        </a:cxn>
                        <a:cxn ang="T63">
                          <a:pos x="T10" y="T11"/>
                        </a:cxn>
                        <a:cxn ang="T64">
                          <a:pos x="T12" y="T13"/>
                        </a:cxn>
                        <a:cxn ang="T65">
                          <a:pos x="T14" y="T15"/>
                        </a:cxn>
                        <a:cxn ang="T66">
                          <a:pos x="T16" y="T17"/>
                        </a:cxn>
                        <a:cxn ang="T67">
                          <a:pos x="T18" y="T19"/>
                        </a:cxn>
                        <a:cxn ang="T68">
                          <a:pos x="T20" y="T21"/>
                        </a:cxn>
                        <a:cxn ang="T69">
                          <a:pos x="T22" y="T23"/>
                        </a:cxn>
                        <a:cxn ang="T70">
                          <a:pos x="T24" y="T25"/>
                        </a:cxn>
                        <a:cxn ang="T71">
                          <a:pos x="T26" y="T27"/>
                        </a:cxn>
                        <a:cxn ang="T72">
                          <a:pos x="T28" y="T29"/>
                        </a:cxn>
                        <a:cxn ang="T73">
                          <a:pos x="T30" y="T31"/>
                        </a:cxn>
                        <a:cxn ang="T74">
                          <a:pos x="T32" y="T33"/>
                        </a:cxn>
                        <a:cxn ang="T75">
                          <a:pos x="T34" y="T35"/>
                        </a:cxn>
                        <a:cxn ang="T76">
                          <a:pos x="T36" y="T37"/>
                        </a:cxn>
                        <a:cxn ang="T77">
                          <a:pos x="T38" y="T39"/>
                        </a:cxn>
                        <a:cxn ang="T78">
                          <a:pos x="T40" y="T41"/>
                        </a:cxn>
                        <a:cxn ang="T79">
                          <a:pos x="T42" y="T43"/>
                        </a:cxn>
                        <a:cxn ang="T80">
                          <a:pos x="T44" y="T45"/>
                        </a:cxn>
                        <a:cxn ang="T81">
                          <a:pos x="T46" y="T47"/>
                        </a:cxn>
                        <a:cxn ang="T82">
                          <a:pos x="T48" y="T49"/>
                        </a:cxn>
                        <a:cxn ang="T83">
                          <a:pos x="T50" y="T51"/>
                        </a:cxn>
                        <a:cxn ang="T84">
                          <a:pos x="T52" y="T53"/>
                        </a:cxn>
                        <a:cxn ang="T85">
                          <a:pos x="T54" y="T55"/>
                        </a:cxn>
                        <a:cxn ang="T86">
                          <a:pos x="T56" y="T57"/>
                        </a:cxn>
                      </a:cxnLst>
                      <a:rect l="T87" t="T88" r="T89" b="T90"/>
                      <a:pathLst>
                        <a:path w="36" h="29">
                          <a:moveTo>
                            <a:pt x="35" y="5"/>
                          </a:moveTo>
                          <a:lnTo>
                            <a:pt x="33" y="8"/>
                          </a:lnTo>
                          <a:lnTo>
                            <a:pt x="28" y="9"/>
                          </a:lnTo>
                          <a:lnTo>
                            <a:pt x="24" y="8"/>
                          </a:lnTo>
                          <a:lnTo>
                            <a:pt x="18" y="4"/>
                          </a:lnTo>
                          <a:lnTo>
                            <a:pt x="8" y="0"/>
                          </a:lnTo>
                          <a:lnTo>
                            <a:pt x="0" y="0"/>
                          </a:lnTo>
                          <a:lnTo>
                            <a:pt x="9" y="1"/>
                          </a:lnTo>
                          <a:lnTo>
                            <a:pt x="15" y="5"/>
                          </a:lnTo>
                          <a:lnTo>
                            <a:pt x="18" y="8"/>
                          </a:lnTo>
                          <a:lnTo>
                            <a:pt x="24" y="11"/>
                          </a:lnTo>
                          <a:lnTo>
                            <a:pt x="28" y="13"/>
                          </a:lnTo>
                          <a:lnTo>
                            <a:pt x="27" y="16"/>
                          </a:lnTo>
                          <a:lnTo>
                            <a:pt x="22" y="17"/>
                          </a:lnTo>
                          <a:lnTo>
                            <a:pt x="17" y="17"/>
                          </a:lnTo>
                          <a:lnTo>
                            <a:pt x="12" y="19"/>
                          </a:lnTo>
                          <a:lnTo>
                            <a:pt x="8" y="21"/>
                          </a:lnTo>
                          <a:lnTo>
                            <a:pt x="15" y="21"/>
                          </a:lnTo>
                          <a:lnTo>
                            <a:pt x="20" y="20"/>
                          </a:lnTo>
                          <a:lnTo>
                            <a:pt x="24" y="21"/>
                          </a:lnTo>
                          <a:lnTo>
                            <a:pt x="28" y="19"/>
                          </a:lnTo>
                          <a:lnTo>
                            <a:pt x="30" y="17"/>
                          </a:lnTo>
                          <a:lnTo>
                            <a:pt x="31" y="21"/>
                          </a:lnTo>
                          <a:lnTo>
                            <a:pt x="29" y="24"/>
                          </a:lnTo>
                          <a:lnTo>
                            <a:pt x="24" y="28"/>
                          </a:lnTo>
                          <a:lnTo>
                            <a:pt x="31" y="25"/>
                          </a:lnTo>
                          <a:lnTo>
                            <a:pt x="34" y="22"/>
                          </a:lnTo>
                          <a:lnTo>
                            <a:pt x="33" y="14"/>
                          </a:lnTo>
                          <a:lnTo>
                            <a:pt x="35" y="5"/>
                          </a:lnTo>
                        </a:path>
                      </a:pathLst>
                    </a:custGeom>
                    <a:solidFill>
                      <a:srgbClr val="CF0E3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666" name="Freeform 61"/>
                    <p:cNvSpPr>
                      <a:spLocks/>
                    </p:cNvSpPr>
                    <p:nvPr/>
                  </p:nvSpPr>
                  <p:spPr bwMode="auto">
                    <a:xfrm>
                      <a:off x="4912" y="3061"/>
                      <a:ext cx="18" cy="8"/>
                    </a:xfrm>
                    <a:custGeom>
                      <a:avLst/>
                      <a:gdLst>
                        <a:gd name="T0" fmla="*/ 17 w 18"/>
                        <a:gd name="T1" fmla="*/ 0 h 8"/>
                        <a:gd name="T2" fmla="*/ 9 w 18"/>
                        <a:gd name="T3" fmla="*/ 1 h 8"/>
                        <a:gd name="T4" fmla="*/ 0 w 18"/>
                        <a:gd name="T5" fmla="*/ 7 h 8"/>
                        <a:gd name="T6" fmla="*/ 4 w 18"/>
                        <a:gd name="T7" fmla="*/ 3 h 8"/>
                        <a:gd name="T8" fmla="*/ 9 w 18"/>
                        <a:gd name="T9" fmla="*/ 0 h 8"/>
                        <a:gd name="T10" fmla="*/ 17 w 18"/>
                        <a:gd name="T11" fmla="*/ 0 h 8"/>
                        <a:gd name="T12" fmla="*/ 0 60000 65536"/>
                        <a:gd name="T13" fmla="*/ 0 60000 65536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w 18"/>
                        <a:gd name="T19" fmla="*/ 0 h 8"/>
                        <a:gd name="T20" fmla="*/ 18 w 18"/>
                        <a:gd name="T21" fmla="*/ 8 h 8"/>
                      </a:gdLst>
                      <a:ahLst/>
                      <a:cxnLst>
                        <a:cxn ang="T12">
                          <a:pos x="T0" y="T1"/>
                        </a:cxn>
                        <a:cxn ang="T13">
                          <a:pos x="T2" y="T3"/>
                        </a:cxn>
                        <a:cxn ang="T14">
                          <a:pos x="T4" y="T5"/>
                        </a:cxn>
                        <a:cxn ang="T15">
                          <a:pos x="T6" y="T7"/>
                        </a:cxn>
                        <a:cxn ang="T16">
                          <a:pos x="T8" y="T9"/>
                        </a:cxn>
                        <a:cxn ang="T17">
                          <a:pos x="T10" y="T11"/>
                        </a:cxn>
                      </a:cxnLst>
                      <a:rect l="T18" t="T19" r="T20" b="T21"/>
                      <a:pathLst>
                        <a:path w="18" h="8">
                          <a:moveTo>
                            <a:pt x="17" y="0"/>
                          </a:moveTo>
                          <a:lnTo>
                            <a:pt x="9" y="1"/>
                          </a:lnTo>
                          <a:lnTo>
                            <a:pt x="0" y="7"/>
                          </a:lnTo>
                          <a:lnTo>
                            <a:pt x="4" y="3"/>
                          </a:lnTo>
                          <a:lnTo>
                            <a:pt x="9" y="0"/>
                          </a:lnTo>
                          <a:lnTo>
                            <a:pt x="17" y="0"/>
                          </a:lnTo>
                        </a:path>
                      </a:pathLst>
                    </a:custGeom>
                    <a:solidFill>
                      <a:srgbClr val="CF0E3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667" name="Freeform 62"/>
                    <p:cNvSpPr>
                      <a:spLocks/>
                    </p:cNvSpPr>
                    <p:nvPr/>
                  </p:nvSpPr>
                  <p:spPr bwMode="auto">
                    <a:xfrm>
                      <a:off x="4850" y="3028"/>
                      <a:ext cx="38" cy="53"/>
                    </a:xfrm>
                    <a:custGeom>
                      <a:avLst/>
                      <a:gdLst>
                        <a:gd name="T0" fmla="*/ 0 w 38"/>
                        <a:gd name="T1" fmla="*/ 52 h 53"/>
                        <a:gd name="T2" fmla="*/ 4 w 38"/>
                        <a:gd name="T3" fmla="*/ 43 h 53"/>
                        <a:gd name="T4" fmla="*/ 7 w 38"/>
                        <a:gd name="T5" fmla="*/ 39 h 53"/>
                        <a:gd name="T6" fmla="*/ 11 w 38"/>
                        <a:gd name="T7" fmla="*/ 33 h 53"/>
                        <a:gd name="T8" fmla="*/ 15 w 38"/>
                        <a:gd name="T9" fmla="*/ 28 h 53"/>
                        <a:gd name="T10" fmla="*/ 20 w 38"/>
                        <a:gd name="T11" fmla="*/ 22 h 53"/>
                        <a:gd name="T12" fmla="*/ 23 w 38"/>
                        <a:gd name="T13" fmla="*/ 19 h 53"/>
                        <a:gd name="T14" fmla="*/ 29 w 38"/>
                        <a:gd name="T15" fmla="*/ 13 h 53"/>
                        <a:gd name="T16" fmla="*/ 32 w 38"/>
                        <a:gd name="T17" fmla="*/ 8 h 53"/>
                        <a:gd name="T18" fmla="*/ 37 w 38"/>
                        <a:gd name="T19" fmla="*/ 4 h 53"/>
                        <a:gd name="T20" fmla="*/ 37 w 38"/>
                        <a:gd name="T21" fmla="*/ 0 h 53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w 38"/>
                        <a:gd name="T34" fmla="*/ 0 h 53"/>
                        <a:gd name="T35" fmla="*/ 38 w 38"/>
                        <a:gd name="T36" fmla="*/ 53 h 53"/>
                      </a:gdLst>
                      <a:ahLst/>
                      <a:cxnLst>
                        <a:cxn ang="T22">
                          <a:pos x="T0" y="T1"/>
                        </a:cxn>
                        <a:cxn ang="T23">
                          <a:pos x="T2" y="T3"/>
                        </a:cxn>
                        <a:cxn ang="T24">
                          <a:pos x="T4" y="T5"/>
                        </a:cxn>
                        <a:cxn ang="T25">
                          <a:pos x="T6" y="T7"/>
                        </a:cxn>
                        <a:cxn ang="T26">
                          <a:pos x="T8" y="T9"/>
                        </a:cxn>
                        <a:cxn ang="T27">
                          <a:pos x="T10" y="T11"/>
                        </a:cxn>
                        <a:cxn ang="T28">
                          <a:pos x="T12" y="T13"/>
                        </a:cxn>
                        <a:cxn ang="T29">
                          <a:pos x="T14" y="T15"/>
                        </a:cxn>
                        <a:cxn ang="T30">
                          <a:pos x="T16" y="T17"/>
                        </a:cxn>
                        <a:cxn ang="T31">
                          <a:pos x="T18" y="T19"/>
                        </a:cxn>
                        <a:cxn ang="T32">
                          <a:pos x="T20" y="T21"/>
                        </a:cxn>
                      </a:cxnLst>
                      <a:rect l="T33" t="T34" r="T35" b="T36"/>
                      <a:pathLst>
                        <a:path w="38" h="53">
                          <a:moveTo>
                            <a:pt x="0" y="52"/>
                          </a:moveTo>
                          <a:lnTo>
                            <a:pt x="4" y="43"/>
                          </a:lnTo>
                          <a:lnTo>
                            <a:pt x="7" y="39"/>
                          </a:lnTo>
                          <a:lnTo>
                            <a:pt x="11" y="33"/>
                          </a:lnTo>
                          <a:lnTo>
                            <a:pt x="15" y="28"/>
                          </a:lnTo>
                          <a:lnTo>
                            <a:pt x="20" y="22"/>
                          </a:lnTo>
                          <a:lnTo>
                            <a:pt x="23" y="19"/>
                          </a:lnTo>
                          <a:lnTo>
                            <a:pt x="29" y="13"/>
                          </a:lnTo>
                          <a:lnTo>
                            <a:pt x="32" y="8"/>
                          </a:lnTo>
                          <a:lnTo>
                            <a:pt x="37" y="4"/>
                          </a:lnTo>
                          <a:lnTo>
                            <a:pt x="37" y="0"/>
                          </a:lnTo>
                        </a:path>
                      </a:pathLst>
                    </a:custGeom>
                    <a:solidFill>
                      <a:srgbClr val="CF0E3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</p:grpSp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7" name="Line 2"/>
          <p:cNvSpPr>
            <a:spLocks noChangeShapeType="1"/>
          </p:cNvSpPr>
          <p:nvPr/>
        </p:nvSpPr>
        <p:spPr bwMode="auto">
          <a:xfrm>
            <a:off x="585788" y="1295400"/>
            <a:ext cx="7972425" cy="0"/>
          </a:xfrm>
          <a:prstGeom prst="line">
            <a:avLst/>
          </a:prstGeom>
          <a:noFill/>
          <a:ln w="508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8" name="Rectangle 3"/>
          <p:cNvSpPr>
            <a:spLocks noChangeArrowheads="1"/>
          </p:cNvSpPr>
          <p:nvPr/>
        </p:nvSpPr>
        <p:spPr bwMode="auto">
          <a:xfrm>
            <a:off x="563563" y="534988"/>
            <a:ext cx="7945437" cy="8207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48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สรุปหัวใจของ 5ส</a:t>
            </a:r>
            <a:endParaRPr lang="th-TH" sz="4800" b="1">
              <a:latin typeface="Times New Roman" pitchFamily="18" charset="0"/>
              <a:cs typeface="CordiaUPC" pitchFamily="34" charset="-34"/>
            </a:endParaRPr>
          </a:p>
        </p:txBody>
      </p:sp>
      <p:sp>
        <p:nvSpPr>
          <p:cNvPr id="10249" name="Rectangle 4"/>
          <p:cNvSpPr>
            <a:spLocks noChangeArrowheads="1"/>
          </p:cNvSpPr>
          <p:nvPr/>
        </p:nvSpPr>
        <p:spPr bwMode="auto">
          <a:xfrm>
            <a:off x="1196975" y="1601788"/>
            <a:ext cx="6961188" cy="41132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สะสาง		ให้มั่นใจว่ามีแต่ของที่จำเป็นเท่านั้นใน				สถานที่ทำงาน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th-TH" sz="32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สะดวก		มีที่สำหรับของทุกสิ่ง 						และของทุกสิ่งต้องอยู่ในที่ของมัน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th-TH" sz="32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สะอาด		การทำความสะอาดเป็นการตรวจสอบ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th-TH" sz="32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สุขลักษณะ	การรักษามาตรฐานและปรับปรุงให้ดีขึ้น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th-TH" sz="32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สร้างนิสัย	สร้างทัศนคติที่ดีในการทำงาน</a:t>
            </a:r>
          </a:p>
        </p:txBody>
      </p:sp>
      <p:graphicFrame>
        <p:nvGraphicFramePr>
          <p:cNvPr id="10242" name="Object 5">
            <a:hlinkClick r:id="" action="ppaction://ole?verb=0"/>
          </p:cNvPr>
          <p:cNvGraphicFramePr>
            <a:graphicFrameLocks/>
          </p:cNvGraphicFramePr>
          <p:nvPr/>
        </p:nvGraphicFramePr>
        <p:xfrm>
          <a:off x="844550" y="1752600"/>
          <a:ext cx="306388" cy="325438"/>
        </p:xfrm>
        <a:graphic>
          <a:graphicData uri="http://schemas.openxmlformats.org/presentationml/2006/ole">
            <p:oleObj spid="_x0000_s10242" name="Clip" r:id="rId3" imgW="1436400" imgH="1430280" progId="MS_ClipArt_Gallery.2">
              <p:embed/>
            </p:oleObj>
          </a:graphicData>
        </a:graphic>
      </p:graphicFrame>
      <p:graphicFrame>
        <p:nvGraphicFramePr>
          <p:cNvPr id="10243" name="Object 6">
            <a:hlinkClick r:id="" action="ppaction://ole?verb=0"/>
          </p:cNvPr>
          <p:cNvGraphicFramePr>
            <a:graphicFrameLocks/>
          </p:cNvGraphicFramePr>
          <p:nvPr/>
        </p:nvGraphicFramePr>
        <p:xfrm>
          <a:off x="844550" y="2895600"/>
          <a:ext cx="306388" cy="325438"/>
        </p:xfrm>
        <a:graphic>
          <a:graphicData uri="http://schemas.openxmlformats.org/presentationml/2006/ole">
            <p:oleObj spid="_x0000_s10243" name="Clip" r:id="rId4" imgW="1436400" imgH="1430280" progId="MS_ClipArt_Gallery.2">
              <p:embed/>
            </p:oleObj>
          </a:graphicData>
        </a:graphic>
      </p:graphicFrame>
      <p:graphicFrame>
        <p:nvGraphicFramePr>
          <p:cNvPr id="10244" name="Object 7">
            <a:hlinkClick r:id="" action="ppaction://ole?verb=0"/>
          </p:cNvPr>
          <p:cNvGraphicFramePr>
            <a:graphicFrameLocks/>
          </p:cNvGraphicFramePr>
          <p:nvPr/>
        </p:nvGraphicFramePr>
        <p:xfrm>
          <a:off x="844550" y="4038600"/>
          <a:ext cx="306388" cy="325438"/>
        </p:xfrm>
        <a:graphic>
          <a:graphicData uri="http://schemas.openxmlformats.org/presentationml/2006/ole">
            <p:oleObj spid="_x0000_s10244" name="Clip" r:id="rId5" imgW="1436400" imgH="1430280" progId="MS_ClipArt_Gallery.2">
              <p:embed/>
            </p:oleObj>
          </a:graphicData>
        </a:graphic>
      </p:graphicFrame>
      <p:graphicFrame>
        <p:nvGraphicFramePr>
          <p:cNvPr id="10245" name="Object 8">
            <a:hlinkClick r:id="" action="ppaction://ole?verb=0"/>
          </p:cNvPr>
          <p:cNvGraphicFramePr>
            <a:graphicFrameLocks/>
          </p:cNvGraphicFramePr>
          <p:nvPr/>
        </p:nvGraphicFramePr>
        <p:xfrm>
          <a:off x="844550" y="4724400"/>
          <a:ext cx="306388" cy="325438"/>
        </p:xfrm>
        <a:graphic>
          <a:graphicData uri="http://schemas.openxmlformats.org/presentationml/2006/ole">
            <p:oleObj spid="_x0000_s10245" name="Clip" r:id="rId6" imgW="1436400" imgH="1430280" progId="MS_ClipArt_Gallery.2">
              <p:embed/>
            </p:oleObj>
          </a:graphicData>
        </a:graphic>
      </p:graphicFrame>
      <p:graphicFrame>
        <p:nvGraphicFramePr>
          <p:cNvPr id="10246" name="Object 9">
            <a:hlinkClick r:id="" action="ppaction://ole?verb=0"/>
          </p:cNvPr>
          <p:cNvGraphicFramePr>
            <a:graphicFrameLocks/>
          </p:cNvGraphicFramePr>
          <p:nvPr/>
        </p:nvGraphicFramePr>
        <p:xfrm>
          <a:off x="844550" y="5334000"/>
          <a:ext cx="306388" cy="325438"/>
        </p:xfrm>
        <a:graphic>
          <a:graphicData uri="http://schemas.openxmlformats.org/presentationml/2006/ole">
            <p:oleObj spid="_x0000_s10246" name="Clip" r:id="rId7" imgW="1436400" imgH="1430280" progId="MS_ClipArt_Gallery.2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ChangeArrowheads="1"/>
          </p:cNvSpPr>
          <p:nvPr/>
        </p:nvSpPr>
        <p:spPr bwMode="auto">
          <a:xfrm>
            <a:off x="1336675" y="1752600"/>
            <a:ext cx="6588125" cy="3503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  <a:buSzPct val="75000"/>
              <a:buFont typeface="Monotype Sorts" pitchFamily="2" charset="2"/>
              <a:buChar char="A"/>
            </a:pPr>
            <a:r>
              <a:rPr lang="th-TH" sz="32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  เป็นเทคนิคในการปรับปรุงง่ายๆ ไม่ยุ่งยาก</a:t>
            </a:r>
          </a:p>
          <a:p>
            <a:pPr>
              <a:spcBef>
                <a:spcPct val="50000"/>
              </a:spcBef>
              <a:buSzPct val="75000"/>
              <a:buFont typeface="Monotype Sorts" pitchFamily="2" charset="2"/>
              <a:buChar char="A"/>
            </a:pPr>
            <a:r>
              <a:rPr lang="th-TH" sz="32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  ผู้ทำ 5ส ได้เรียนรู้การทำงานเป็นทีม</a:t>
            </a:r>
          </a:p>
          <a:p>
            <a:pPr>
              <a:spcBef>
                <a:spcPct val="50000"/>
              </a:spcBef>
              <a:buSzPct val="75000"/>
              <a:buFont typeface="Monotype Sorts" pitchFamily="2" charset="2"/>
              <a:buChar char="A"/>
            </a:pPr>
            <a:r>
              <a:rPr lang="th-TH" sz="32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  ผลที่ได้มองเห็นเป็นรูปธรรมได้</a:t>
            </a:r>
          </a:p>
          <a:p>
            <a:pPr>
              <a:spcBef>
                <a:spcPct val="50000"/>
              </a:spcBef>
              <a:buSzPct val="75000"/>
              <a:buFont typeface="Monotype Sorts" pitchFamily="2" charset="2"/>
              <a:buChar char="A"/>
            </a:pPr>
            <a:r>
              <a:rPr lang="th-TH" sz="32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  ส่งเสริมการสร้างนิสัย และการมีวินัยในหน่วยงาน</a:t>
            </a:r>
          </a:p>
          <a:p>
            <a:pPr>
              <a:spcBef>
                <a:spcPct val="50000"/>
              </a:spcBef>
              <a:buSzPct val="75000"/>
              <a:buFont typeface="Monotype Sorts" pitchFamily="2" charset="2"/>
              <a:buChar char="A"/>
            </a:pPr>
            <a:r>
              <a:rPr lang="th-TH" sz="32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  เป็นพื้นฐานของกิจกรรมการเพิ่มผลผลิตอื่นๆ </a:t>
            </a:r>
            <a:r>
              <a:rPr lang="th-TH" sz="3200" b="1">
                <a:latin typeface="Times New Roman" pitchFamily="18" charset="0"/>
                <a:cs typeface="CordiaUPC" pitchFamily="34" charset="-34"/>
              </a:rPr>
              <a:t>   </a:t>
            </a:r>
          </a:p>
        </p:txBody>
      </p:sp>
      <p:sp>
        <p:nvSpPr>
          <p:cNvPr id="1028" name="Line 3"/>
          <p:cNvSpPr>
            <a:spLocks noChangeShapeType="1"/>
          </p:cNvSpPr>
          <p:nvPr/>
        </p:nvSpPr>
        <p:spPr bwMode="auto">
          <a:xfrm>
            <a:off x="585788" y="1066800"/>
            <a:ext cx="7972425" cy="0"/>
          </a:xfrm>
          <a:prstGeom prst="line">
            <a:avLst/>
          </a:prstGeom>
          <a:noFill/>
          <a:ln w="508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9" name="Rectangle 4"/>
          <p:cNvSpPr>
            <a:spLocks noChangeArrowheads="1"/>
          </p:cNvSpPr>
          <p:nvPr/>
        </p:nvSpPr>
        <p:spPr bwMode="auto">
          <a:xfrm>
            <a:off x="558800" y="300038"/>
            <a:ext cx="4775200" cy="758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44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เหตุผลที่ 5ส เป็นที่นิยม</a:t>
            </a:r>
            <a:endParaRPr lang="th-TH" sz="4400" b="1">
              <a:latin typeface="Times New Roman" pitchFamily="18" charset="0"/>
              <a:cs typeface="CordiaUPC" pitchFamily="34" charset="-34"/>
            </a:endParaRPr>
          </a:p>
        </p:txBody>
      </p:sp>
      <p:graphicFrame>
        <p:nvGraphicFramePr>
          <p:cNvPr id="1026" name="Object 5">
            <a:hlinkClick r:id="" action="ppaction://ole?verb=0"/>
          </p:cNvPr>
          <p:cNvGraphicFramePr>
            <a:graphicFrameLocks/>
          </p:cNvGraphicFramePr>
          <p:nvPr/>
        </p:nvGraphicFramePr>
        <p:xfrm>
          <a:off x="7261225" y="4425950"/>
          <a:ext cx="1360488" cy="1198563"/>
        </p:xfrm>
        <a:graphic>
          <a:graphicData uri="http://schemas.openxmlformats.org/presentationml/2006/ole">
            <p:oleObj spid="_x0000_s1026" name="Clip" r:id="rId3" imgW="1371600" imgH="1207800" progId="MS_ClipArt_Gallery.2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Line 2"/>
          <p:cNvSpPr>
            <a:spLocks noChangeShapeType="1"/>
          </p:cNvSpPr>
          <p:nvPr/>
        </p:nvSpPr>
        <p:spPr bwMode="auto">
          <a:xfrm>
            <a:off x="474663" y="685800"/>
            <a:ext cx="79724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2" name="Rectangle 3"/>
          <p:cNvSpPr>
            <a:spLocks noChangeArrowheads="1"/>
          </p:cNvSpPr>
          <p:nvPr/>
        </p:nvSpPr>
        <p:spPr bwMode="auto">
          <a:xfrm>
            <a:off x="492125" y="-38100"/>
            <a:ext cx="3314700" cy="820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48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5ส ประกอบด้วย</a:t>
            </a:r>
            <a:endParaRPr lang="th-TH" sz="4800" b="1">
              <a:latin typeface="Times New Roman" pitchFamily="18" charset="0"/>
              <a:cs typeface="CordiaUPC" pitchFamily="34" charset="-34"/>
            </a:endParaRPr>
          </a:p>
        </p:txBody>
      </p:sp>
      <p:graphicFrame>
        <p:nvGraphicFramePr>
          <p:cNvPr id="2050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7637463" y="839788"/>
          <a:ext cx="749300" cy="1217612"/>
        </p:xfrm>
        <a:graphic>
          <a:graphicData uri="http://schemas.openxmlformats.org/presentationml/2006/ole">
            <p:oleObj spid="_x0000_s2050" name="Clip" r:id="rId3" imgW="2250720" imgH="3657600" progId="MS_ClipArt_Gallery.2">
              <p:embed/>
            </p:oleObj>
          </a:graphicData>
        </a:graphic>
      </p:graphicFrame>
      <p:sp>
        <p:nvSpPr>
          <p:cNvPr id="6149" name="WordArt 5"/>
          <p:cNvSpPr>
            <a:spLocks noChangeArrowheads="1" noChangeShapeType="1" noTextEdit="1"/>
          </p:cNvSpPr>
          <p:nvPr/>
        </p:nvSpPr>
        <p:spPr bwMode="auto">
          <a:xfrm>
            <a:off x="703263" y="4800600"/>
            <a:ext cx="1336675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>
              <a:defRPr/>
            </a:pPr>
            <a:r>
              <a:rPr lang="th-TH" sz="2000" b="1" kern="10">
                <a:ln w="9525">
                  <a:round/>
                  <a:headEnd/>
                  <a:tailEnd/>
                </a:ln>
                <a:solidFill>
                  <a:srgbClr val="FFFFFF"/>
                </a:solidFill>
                <a:latin typeface="CordiaUPC"/>
                <a:cs typeface="CordiaUPC"/>
              </a:rPr>
              <a:t>สะสาง </a:t>
            </a:r>
          </a:p>
          <a:p>
            <a:pPr algn="ctr">
              <a:defRPr/>
            </a:pPr>
            <a:r>
              <a:rPr lang="th-TH" sz="2000" b="1" kern="10">
                <a:ln w="9525">
                  <a:round/>
                  <a:headEnd/>
                  <a:tailEnd/>
                </a:ln>
                <a:solidFill>
                  <a:srgbClr val="FFFFFF"/>
                </a:solidFill>
                <a:latin typeface="CordiaUPC"/>
                <a:cs typeface="CordiaUPC"/>
              </a:rPr>
              <a:t>(</a:t>
            </a:r>
            <a:r>
              <a:rPr lang="en-US" sz="2000" b="1" kern="10">
                <a:ln w="9525">
                  <a:round/>
                  <a:headEnd/>
                  <a:tailEnd/>
                </a:ln>
                <a:solidFill>
                  <a:srgbClr val="FFFFFF"/>
                </a:solidFill>
                <a:latin typeface="CordiaUPC"/>
                <a:cs typeface="CordiaUPC"/>
              </a:rPr>
              <a:t>Seiri)</a:t>
            </a:r>
            <a:endParaRPr lang="th-TH" sz="2000" b="1" kern="10">
              <a:ln w="9525">
                <a:round/>
                <a:headEnd/>
                <a:tailEnd/>
              </a:ln>
              <a:solidFill>
                <a:srgbClr val="FFFFFF"/>
              </a:solidFill>
              <a:latin typeface="CordiaUPC"/>
              <a:cs typeface="CordiaUPC"/>
            </a:endParaRPr>
          </a:p>
        </p:txBody>
      </p:sp>
      <p:sp>
        <p:nvSpPr>
          <p:cNvPr id="6150" name="WordArt 6" descr="50%"/>
          <p:cNvSpPr>
            <a:spLocks noChangeArrowheads="1" noChangeShapeType="1" noTextEdit="1"/>
          </p:cNvSpPr>
          <p:nvPr/>
        </p:nvSpPr>
        <p:spPr bwMode="auto">
          <a:xfrm>
            <a:off x="1828800" y="3810000"/>
            <a:ext cx="1266825" cy="904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>
              <a:defRPr/>
            </a:pPr>
            <a:r>
              <a:rPr lang="th-TH" sz="2000" b="1" kern="10">
                <a:ln w="9525">
                  <a:round/>
                  <a:headEnd/>
                  <a:tailEnd/>
                </a:ln>
                <a:pattFill prst="pct50">
                  <a:fgClr>
                    <a:srgbClr val="008080"/>
                  </a:fgClr>
                  <a:bgClr>
                    <a:srgbClr val="FFFFFF"/>
                  </a:bgClr>
                </a:pattFill>
                <a:latin typeface="CordiaUPC"/>
                <a:cs typeface="CordiaUPC"/>
              </a:rPr>
              <a:t> สะดวก</a:t>
            </a:r>
          </a:p>
          <a:p>
            <a:pPr algn="ctr">
              <a:defRPr/>
            </a:pPr>
            <a:r>
              <a:rPr lang="th-TH" sz="2000" b="1" kern="10">
                <a:ln w="9525">
                  <a:round/>
                  <a:headEnd/>
                  <a:tailEnd/>
                </a:ln>
                <a:pattFill prst="pct50">
                  <a:fgClr>
                    <a:srgbClr val="008080"/>
                  </a:fgClr>
                  <a:bgClr>
                    <a:srgbClr val="FFFFFF"/>
                  </a:bgClr>
                </a:pattFill>
                <a:latin typeface="CordiaUPC"/>
                <a:cs typeface="CordiaUPC"/>
              </a:rPr>
              <a:t>(</a:t>
            </a:r>
            <a:r>
              <a:rPr lang="en-US" sz="2000" b="1" kern="10">
                <a:ln w="9525">
                  <a:round/>
                  <a:headEnd/>
                  <a:tailEnd/>
                </a:ln>
                <a:pattFill prst="pct50">
                  <a:fgClr>
                    <a:srgbClr val="008080"/>
                  </a:fgClr>
                  <a:bgClr>
                    <a:srgbClr val="FFFFFF"/>
                  </a:bgClr>
                </a:pattFill>
                <a:latin typeface="CordiaUPC"/>
                <a:cs typeface="CordiaUPC"/>
              </a:rPr>
              <a:t>Seiton)</a:t>
            </a:r>
            <a:endParaRPr lang="th-TH" sz="2000" b="1" kern="10">
              <a:ln w="9525">
                <a:round/>
                <a:headEnd/>
                <a:tailEnd/>
              </a:ln>
              <a:pattFill prst="pct50">
                <a:fgClr>
                  <a:srgbClr val="008080"/>
                </a:fgClr>
                <a:bgClr>
                  <a:srgbClr val="FFFFFF"/>
                </a:bgClr>
              </a:pattFill>
              <a:latin typeface="CordiaUPC"/>
              <a:cs typeface="CordiaUPC"/>
            </a:endParaRPr>
          </a:p>
        </p:txBody>
      </p:sp>
      <p:sp>
        <p:nvSpPr>
          <p:cNvPr id="6151" name="WordArt 7" descr="50%"/>
          <p:cNvSpPr>
            <a:spLocks noChangeArrowheads="1" noChangeShapeType="1" noTextEdit="1"/>
          </p:cNvSpPr>
          <p:nvPr/>
        </p:nvSpPr>
        <p:spPr bwMode="auto">
          <a:xfrm>
            <a:off x="3006725" y="2819400"/>
            <a:ext cx="1195388" cy="933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>
              <a:defRPr/>
            </a:pPr>
            <a:r>
              <a:rPr lang="th-TH" sz="2000" b="1" kern="10">
                <a:ln w="9525">
                  <a:round/>
                  <a:headEnd/>
                  <a:tailEnd/>
                </a:ln>
                <a:pattFill prst="pct50">
                  <a:fgClr>
                    <a:srgbClr val="FF0000"/>
                  </a:fgClr>
                  <a:bgClr>
                    <a:srgbClr val="FFFFFF"/>
                  </a:bgClr>
                </a:pattFill>
                <a:latin typeface="CordiaUPC"/>
                <a:cs typeface="CordiaUPC"/>
              </a:rPr>
              <a:t>สะอาด</a:t>
            </a:r>
          </a:p>
          <a:p>
            <a:pPr algn="ctr">
              <a:defRPr/>
            </a:pPr>
            <a:r>
              <a:rPr lang="th-TH" sz="2000" b="1" kern="10">
                <a:ln w="9525">
                  <a:round/>
                  <a:headEnd/>
                  <a:tailEnd/>
                </a:ln>
                <a:pattFill prst="pct50">
                  <a:fgClr>
                    <a:srgbClr val="FF0000"/>
                  </a:fgClr>
                  <a:bgClr>
                    <a:srgbClr val="FFFFFF"/>
                  </a:bgClr>
                </a:pattFill>
                <a:latin typeface="CordiaUPC"/>
                <a:cs typeface="CordiaUPC"/>
              </a:rPr>
              <a:t>(</a:t>
            </a:r>
            <a:r>
              <a:rPr lang="en-US" sz="2000" b="1" kern="10">
                <a:ln w="9525">
                  <a:round/>
                  <a:headEnd/>
                  <a:tailEnd/>
                </a:ln>
                <a:pattFill prst="pct50">
                  <a:fgClr>
                    <a:srgbClr val="FF0000"/>
                  </a:fgClr>
                  <a:bgClr>
                    <a:srgbClr val="FFFFFF"/>
                  </a:bgClr>
                </a:pattFill>
                <a:latin typeface="CordiaUPC"/>
                <a:cs typeface="CordiaUPC"/>
              </a:rPr>
              <a:t>Seiso)</a:t>
            </a:r>
            <a:endParaRPr lang="th-TH" sz="2000" b="1" kern="10">
              <a:ln w="9525">
                <a:round/>
                <a:headEnd/>
                <a:tailEnd/>
              </a:ln>
              <a:pattFill prst="pct50">
                <a:fgClr>
                  <a:srgbClr val="FF0000"/>
                </a:fgClr>
                <a:bgClr>
                  <a:srgbClr val="FFFFFF"/>
                </a:bgClr>
              </a:pattFill>
              <a:latin typeface="CordiaUPC"/>
              <a:cs typeface="CordiaUPC"/>
            </a:endParaRPr>
          </a:p>
        </p:txBody>
      </p:sp>
      <p:sp>
        <p:nvSpPr>
          <p:cNvPr id="6152" name="WordArt 8" descr="50%"/>
          <p:cNvSpPr>
            <a:spLocks noChangeArrowheads="1" noChangeShapeType="1" noTextEdit="1"/>
          </p:cNvSpPr>
          <p:nvPr/>
        </p:nvSpPr>
        <p:spPr bwMode="auto">
          <a:xfrm>
            <a:off x="4114800" y="1771650"/>
            <a:ext cx="1406525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>
              <a:defRPr/>
            </a:pPr>
            <a:r>
              <a:rPr lang="th-TH" sz="2000" b="1" kern="10">
                <a:ln w="9525">
                  <a:round/>
                  <a:headEnd/>
                  <a:tailEnd/>
                </a:ln>
                <a:pattFill prst="pct50">
                  <a:fgClr>
                    <a:srgbClr val="CC99FF"/>
                  </a:fgClr>
                  <a:bgClr>
                    <a:srgbClr val="FFFFFF"/>
                  </a:bgClr>
                </a:pattFill>
                <a:latin typeface="CordiaUPC"/>
                <a:cs typeface="CordiaUPC"/>
              </a:rPr>
              <a:t>สุขลักษณะ</a:t>
            </a:r>
          </a:p>
          <a:p>
            <a:pPr algn="ctr">
              <a:defRPr/>
            </a:pPr>
            <a:r>
              <a:rPr lang="th-TH" sz="2000" b="1" kern="10">
                <a:ln w="9525">
                  <a:round/>
                  <a:headEnd/>
                  <a:tailEnd/>
                </a:ln>
                <a:pattFill prst="pct50">
                  <a:fgClr>
                    <a:srgbClr val="CC99FF"/>
                  </a:fgClr>
                  <a:bgClr>
                    <a:srgbClr val="FFFFFF"/>
                  </a:bgClr>
                </a:pattFill>
                <a:latin typeface="CordiaUPC"/>
                <a:cs typeface="CordiaUPC"/>
              </a:rPr>
              <a:t>(</a:t>
            </a:r>
            <a:r>
              <a:rPr lang="en-US" sz="2000" b="1" kern="10">
                <a:ln w="9525">
                  <a:round/>
                  <a:headEnd/>
                  <a:tailEnd/>
                </a:ln>
                <a:pattFill prst="pct50">
                  <a:fgClr>
                    <a:srgbClr val="CC99FF"/>
                  </a:fgClr>
                  <a:bgClr>
                    <a:srgbClr val="FFFFFF"/>
                  </a:bgClr>
                </a:pattFill>
                <a:latin typeface="CordiaUPC"/>
                <a:cs typeface="CordiaUPC"/>
              </a:rPr>
              <a:t>Seiketsu)</a:t>
            </a:r>
            <a:endParaRPr lang="th-TH" sz="2000" b="1" kern="10">
              <a:ln w="9525">
                <a:round/>
                <a:headEnd/>
                <a:tailEnd/>
              </a:ln>
              <a:pattFill prst="pct50">
                <a:fgClr>
                  <a:srgbClr val="CC99FF"/>
                </a:fgClr>
                <a:bgClr>
                  <a:srgbClr val="FFFFFF"/>
                </a:bgClr>
              </a:pattFill>
              <a:latin typeface="CordiaUPC"/>
              <a:cs typeface="CordiaUPC"/>
            </a:endParaRPr>
          </a:p>
        </p:txBody>
      </p:sp>
      <p:sp>
        <p:nvSpPr>
          <p:cNvPr id="6153" name="WordArt 9" descr="50%"/>
          <p:cNvSpPr>
            <a:spLocks noChangeArrowheads="1" noChangeShapeType="1" noTextEdit="1"/>
          </p:cNvSpPr>
          <p:nvPr/>
        </p:nvSpPr>
        <p:spPr bwMode="auto">
          <a:xfrm>
            <a:off x="5486400" y="838200"/>
            <a:ext cx="1336675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>
              <a:defRPr/>
            </a:pPr>
            <a:r>
              <a:rPr lang="th-TH" sz="2000" b="1" kern="10">
                <a:ln w="9525">
                  <a:round/>
                  <a:headEnd/>
                  <a:tailEnd/>
                </a:ln>
                <a:pattFill prst="pct50">
                  <a:fgClr>
                    <a:srgbClr val="00CCFF"/>
                  </a:fgClr>
                  <a:bgClr>
                    <a:srgbClr val="FFFFFF"/>
                  </a:bgClr>
                </a:pattFill>
                <a:latin typeface="CordiaUPC"/>
                <a:cs typeface="CordiaUPC"/>
              </a:rPr>
              <a:t>สร้างนิสัย</a:t>
            </a:r>
          </a:p>
          <a:p>
            <a:pPr algn="ctr">
              <a:defRPr/>
            </a:pPr>
            <a:r>
              <a:rPr lang="th-TH" sz="2000" b="1" kern="10">
                <a:ln w="9525">
                  <a:round/>
                  <a:headEnd/>
                  <a:tailEnd/>
                </a:ln>
                <a:pattFill prst="pct50">
                  <a:fgClr>
                    <a:srgbClr val="00CCFF"/>
                  </a:fgClr>
                  <a:bgClr>
                    <a:srgbClr val="FFFFFF"/>
                  </a:bgClr>
                </a:pattFill>
                <a:latin typeface="CordiaUPC"/>
                <a:cs typeface="CordiaUPC"/>
              </a:rPr>
              <a:t>(</a:t>
            </a:r>
            <a:r>
              <a:rPr lang="en-US" sz="2000" b="1" kern="10">
                <a:ln w="9525">
                  <a:round/>
                  <a:headEnd/>
                  <a:tailEnd/>
                </a:ln>
                <a:pattFill prst="pct50">
                  <a:fgClr>
                    <a:srgbClr val="00CCFF"/>
                  </a:fgClr>
                  <a:bgClr>
                    <a:srgbClr val="FFFFFF"/>
                  </a:bgClr>
                </a:pattFill>
                <a:latin typeface="CordiaUPC"/>
                <a:cs typeface="CordiaUPC"/>
              </a:rPr>
              <a:t>Shisuke)</a:t>
            </a:r>
            <a:endParaRPr lang="th-TH" sz="2000" b="1" kern="10">
              <a:ln w="9525">
                <a:round/>
                <a:headEnd/>
                <a:tailEnd/>
              </a:ln>
              <a:pattFill prst="pct50">
                <a:fgClr>
                  <a:srgbClr val="00CCFF"/>
                </a:fgClr>
                <a:bgClr>
                  <a:srgbClr val="FFFFFF"/>
                </a:bgClr>
              </a:pattFill>
              <a:latin typeface="CordiaUPC"/>
              <a:cs typeface="CordiaUPC"/>
            </a:endParaRPr>
          </a:p>
        </p:txBody>
      </p:sp>
      <p:sp>
        <p:nvSpPr>
          <p:cNvPr id="2058" name="Freeform 10"/>
          <p:cNvSpPr>
            <a:spLocks/>
          </p:cNvSpPr>
          <p:nvPr/>
        </p:nvSpPr>
        <p:spPr bwMode="auto">
          <a:xfrm rot="-1979442">
            <a:off x="1609725" y="3571875"/>
            <a:ext cx="6470650" cy="330200"/>
          </a:xfrm>
          <a:custGeom>
            <a:avLst/>
            <a:gdLst>
              <a:gd name="T0" fmla="*/ 5812951 w 4260"/>
              <a:gd name="T1" fmla="*/ 109761 h 1080"/>
              <a:gd name="T2" fmla="*/ 5812951 w 4260"/>
              <a:gd name="T3" fmla="*/ 0 h 1080"/>
              <a:gd name="T4" fmla="*/ 6470650 w 4260"/>
              <a:gd name="T5" fmla="*/ 176107 h 1080"/>
              <a:gd name="T6" fmla="*/ 5812951 w 4260"/>
              <a:gd name="T7" fmla="*/ 330200 h 1080"/>
              <a:gd name="T8" fmla="*/ 5812951 w 4260"/>
              <a:gd name="T9" fmla="*/ 220133 h 1080"/>
              <a:gd name="T10" fmla="*/ 0 w 4260"/>
              <a:gd name="T11" fmla="*/ 220133 h 1080"/>
              <a:gd name="T12" fmla="*/ 0 w 4260"/>
              <a:gd name="T13" fmla="*/ 109761 h 1080"/>
              <a:gd name="T14" fmla="*/ 5812951 w 4260"/>
              <a:gd name="T15" fmla="*/ 109761 h 108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260"/>
              <a:gd name="T25" fmla="*/ 0 h 1080"/>
              <a:gd name="T26" fmla="*/ 4260 w 4260"/>
              <a:gd name="T27" fmla="*/ 1080 h 108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260" h="1080">
                <a:moveTo>
                  <a:pt x="3827" y="359"/>
                </a:moveTo>
                <a:lnTo>
                  <a:pt x="3827" y="0"/>
                </a:lnTo>
                <a:lnTo>
                  <a:pt x="4260" y="576"/>
                </a:lnTo>
                <a:lnTo>
                  <a:pt x="3827" y="1080"/>
                </a:lnTo>
                <a:lnTo>
                  <a:pt x="3827" y="720"/>
                </a:lnTo>
                <a:lnTo>
                  <a:pt x="0" y="720"/>
                </a:lnTo>
                <a:lnTo>
                  <a:pt x="0" y="359"/>
                </a:lnTo>
                <a:lnTo>
                  <a:pt x="3827" y="359"/>
                </a:lnTo>
                <a:close/>
              </a:path>
            </a:pathLst>
          </a:cu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" name="Rectangle 2"/>
          <p:cNvSpPr>
            <a:spLocks noChangeArrowheads="1"/>
          </p:cNvSpPr>
          <p:nvPr/>
        </p:nvSpPr>
        <p:spPr bwMode="auto">
          <a:xfrm>
            <a:off x="558800" y="2433638"/>
            <a:ext cx="7886700" cy="1228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th-TH" sz="4400" b="1">
                <a:latin typeface="Times New Roman" pitchFamily="18" charset="0"/>
                <a:cs typeface="CordiaUPC" pitchFamily="34" charset="-34"/>
              </a:rPr>
              <a:t>	</a:t>
            </a:r>
            <a:r>
              <a:rPr lang="th-TH" sz="44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การแยกของที่จำเป็นออกจากของที่ไม่ จำเป็น   และขจัดของที่ไม่จำเป็นออกไป</a:t>
            </a:r>
            <a:endParaRPr lang="th-TH" sz="4400" b="1">
              <a:latin typeface="Times New Roman" pitchFamily="18" charset="0"/>
              <a:cs typeface="CordiaUPC" pitchFamily="34" charset="-34"/>
            </a:endParaRPr>
          </a:p>
        </p:txBody>
      </p:sp>
      <p:sp>
        <p:nvSpPr>
          <p:cNvPr id="3083" name="Line 3"/>
          <p:cNvSpPr>
            <a:spLocks noChangeShapeType="1"/>
          </p:cNvSpPr>
          <p:nvPr/>
        </p:nvSpPr>
        <p:spPr bwMode="auto">
          <a:xfrm>
            <a:off x="585788" y="1447800"/>
            <a:ext cx="7972425" cy="0"/>
          </a:xfrm>
          <a:prstGeom prst="line">
            <a:avLst/>
          </a:prstGeom>
          <a:noFill/>
          <a:ln w="508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4" name="Rectangle 4"/>
          <p:cNvSpPr>
            <a:spLocks noChangeArrowheads="1"/>
          </p:cNvSpPr>
          <p:nvPr/>
        </p:nvSpPr>
        <p:spPr bwMode="auto">
          <a:xfrm>
            <a:off x="487363" y="604838"/>
            <a:ext cx="8169275" cy="8207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h-TH" sz="48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นิยามของ สะสาง</a:t>
            </a:r>
            <a:endParaRPr lang="th-TH" sz="4800" b="1">
              <a:latin typeface="Times New Roman" pitchFamily="18" charset="0"/>
              <a:cs typeface="CordiaUPC" pitchFamily="34" charset="-34"/>
            </a:endParaRPr>
          </a:p>
        </p:txBody>
      </p:sp>
      <p:grpSp>
        <p:nvGrpSpPr>
          <p:cNvPr id="3085" name="Group 5"/>
          <p:cNvGrpSpPr>
            <a:grpSpLocks/>
          </p:cNvGrpSpPr>
          <p:nvPr/>
        </p:nvGrpSpPr>
        <p:grpSpPr bwMode="auto">
          <a:xfrm>
            <a:off x="3165475" y="4343400"/>
            <a:ext cx="2624138" cy="1295400"/>
            <a:chOff x="2044" y="2736"/>
            <a:chExt cx="1791" cy="816"/>
          </a:xfrm>
        </p:grpSpPr>
        <p:graphicFrame>
          <p:nvGraphicFramePr>
            <p:cNvPr id="3074" name="Object 6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2158" y="3168"/>
            <a:ext cx="766" cy="294"/>
          </p:xfrm>
          <a:graphic>
            <a:graphicData uri="http://schemas.openxmlformats.org/presentationml/2006/ole">
              <p:oleObj spid="_x0000_s3074" name="Clip" r:id="rId3" imgW="3657600" imgH="1407960" progId="MS_ClipArt_Gallery.2">
                <p:embed/>
              </p:oleObj>
            </a:graphicData>
          </a:graphic>
        </p:graphicFrame>
        <p:graphicFrame>
          <p:nvGraphicFramePr>
            <p:cNvPr id="3075" name="Object 7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2350" y="3408"/>
            <a:ext cx="517" cy="122"/>
          </p:xfrm>
          <a:graphic>
            <a:graphicData uri="http://schemas.openxmlformats.org/presentationml/2006/ole">
              <p:oleObj spid="_x0000_s3075" name="Clip" r:id="rId4" imgW="3657600" imgH="863280" progId="MS_ClipArt_Gallery.2">
                <p:embed/>
              </p:oleObj>
            </a:graphicData>
          </a:graphic>
        </p:graphicFrame>
        <p:graphicFrame>
          <p:nvGraphicFramePr>
            <p:cNvPr id="3076" name="Object 8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2599" y="2928"/>
            <a:ext cx="60" cy="378"/>
          </p:xfrm>
          <a:graphic>
            <a:graphicData uri="http://schemas.openxmlformats.org/presentationml/2006/ole">
              <p:oleObj spid="_x0000_s3076" name="Clip" r:id="rId5" imgW="580680" imgH="3657600" progId="MS_ClipArt_Gallery.2">
                <p:embed/>
              </p:oleObj>
            </a:graphicData>
          </a:graphic>
        </p:graphicFrame>
        <p:graphicFrame>
          <p:nvGraphicFramePr>
            <p:cNvPr id="3077" name="Object 9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2830" y="3178"/>
            <a:ext cx="482" cy="290"/>
          </p:xfrm>
          <a:graphic>
            <a:graphicData uri="http://schemas.openxmlformats.org/presentationml/2006/ole">
              <p:oleObj spid="_x0000_s3077" name="Clip" r:id="rId6" imgW="3657600" imgH="2190600" progId="MS_ClipArt_Gallery.2">
                <p:embed/>
              </p:oleObj>
            </a:graphicData>
          </a:graphic>
        </p:graphicFrame>
        <p:graphicFrame>
          <p:nvGraphicFramePr>
            <p:cNvPr id="3078" name="Object 10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2878" y="2904"/>
            <a:ext cx="482" cy="403"/>
          </p:xfrm>
          <a:graphic>
            <a:graphicData uri="http://schemas.openxmlformats.org/presentationml/2006/ole">
              <p:oleObj spid="_x0000_s3078" name="Clip" r:id="rId7" imgW="3657600" imgH="3049560" progId="MS_ClipArt_Gallery.2">
                <p:embed/>
              </p:oleObj>
            </a:graphicData>
          </a:graphic>
        </p:graphicFrame>
        <p:graphicFrame>
          <p:nvGraphicFramePr>
            <p:cNvPr id="3079" name="Object 11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2044" y="2880"/>
            <a:ext cx="415" cy="426"/>
          </p:xfrm>
          <a:graphic>
            <a:graphicData uri="http://schemas.openxmlformats.org/presentationml/2006/ole">
              <p:oleObj spid="_x0000_s3079" name="Clip" r:id="rId8" imgW="3562200" imgH="3657600" progId="MS_ClipArt_Gallery.2">
                <p:embed/>
              </p:oleObj>
            </a:graphicData>
          </a:graphic>
        </p:graphicFrame>
        <p:graphicFrame>
          <p:nvGraphicFramePr>
            <p:cNvPr id="3080" name="Object 12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3361" y="2736"/>
            <a:ext cx="474" cy="570"/>
          </p:xfrm>
          <a:graphic>
            <a:graphicData uri="http://schemas.openxmlformats.org/presentationml/2006/ole">
              <p:oleObj spid="_x0000_s3080" name="Clip" r:id="rId9" imgW="3039840" imgH="3657600" progId="MS_ClipArt_Gallery.2">
                <p:embed/>
              </p:oleObj>
            </a:graphicData>
          </a:graphic>
        </p:graphicFrame>
        <p:graphicFrame>
          <p:nvGraphicFramePr>
            <p:cNvPr id="3081" name="Object 13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3262" y="3264"/>
            <a:ext cx="334" cy="288"/>
          </p:xfrm>
          <a:graphic>
            <a:graphicData uri="http://schemas.openxmlformats.org/presentationml/2006/ole">
              <p:oleObj spid="_x0000_s3081" name="Clip" r:id="rId10" imgW="3657600" imgH="3027240" progId="MS_ClipArt_Gallery.2">
                <p:embed/>
              </p:oleObj>
            </a:graphicData>
          </a:graphic>
        </p:graphicFrame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839788" y="2967038"/>
            <a:ext cx="1697037" cy="20399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th-TH" sz="3200" b="1">
                <a:latin typeface="Times New Roman" pitchFamily="18" charset="0"/>
                <a:cs typeface="CordiaUPC" pitchFamily="34" charset="-34"/>
              </a:rPr>
              <a:t>  </a:t>
            </a:r>
            <a:r>
              <a:rPr lang="th-TH" sz="32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รายการ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th-TH" sz="32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  ปริมาณ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th-TH" sz="32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  สถานที่</a:t>
            </a:r>
            <a:endParaRPr lang="th-TH" sz="3200">
              <a:solidFill>
                <a:schemeClr val="bg1"/>
              </a:solidFill>
              <a:latin typeface="Times New Roman" pitchFamily="18" charset="0"/>
              <a:cs typeface="CordiaUPC" pitchFamily="34" charset="-34"/>
            </a:endParaRP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703263" y="1371600"/>
            <a:ext cx="1970087" cy="1308100"/>
          </a:xfrm>
          <a:prstGeom prst="rect">
            <a:avLst/>
          </a:prstGeom>
          <a:solidFill>
            <a:srgbClr val="A3F25F"/>
          </a:solidFill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h-TH" sz="3200" b="1">
                <a:latin typeface="Times New Roman" pitchFamily="18" charset="0"/>
                <a:cs typeface="CordiaUPC" pitchFamily="34" charset="-34"/>
              </a:rPr>
              <a:t>ของจำเป็น</a:t>
            </a:r>
          </a:p>
          <a:p>
            <a:pPr algn="ctr">
              <a:spcBef>
                <a:spcPct val="50000"/>
              </a:spcBef>
            </a:pPr>
            <a:r>
              <a:rPr lang="th-TH" sz="3200" b="1">
                <a:latin typeface="Times New Roman" pitchFamily="18" charset="0"/>
                <a:cs typeface="CordiaUPC" pitchFamily="34" charset="-34"/>
              </a:rPr>
              <a:t>ในการทำงาน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662363" y="1366838"/>
            <a:ext cx="1968500" cy="1308100"/>
          </a:xfrm>
          <a:prstGeom prst="rect">
            <a:avLst/>
          </a:prstGeom>
          <a:solidFill>
            <a:srgbClr val="FFA27C"/>
          </a:solidFill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h-TH" sz="3200" b="1">
                <a:latin typeface="Times New Roman" pitchFamily="18" charset="0"/>
                <a:cs typeface="CordiaUPC" pitchFamily="34" charset="-34"/>
              </a:rPr>
              <a:t>ของไม่จำเป็น</a:t>
            </a:r>
          </a:p>
          <a:p>
            <a:pPr algn="ctr">
              <a:spcBef>
                <a:spcPct val="50000"/>
              </a:spcBef>
            </a:pPr>
            <a:r>
              <a:rPr lang="th-TH" sz="3200" b="1">
                <a:latin typeface="Times New Roman" pitchFamily="18" charset="0"/>
                <a:cs typeface="CordiaUPC" pitchFamily="34" charset="-34"/>
              </a:rPr>
              <a:t>ในการทำงาน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6616700" y="1366838"/>
            <a:ext cx="1968500" cy="1308100"/>
          </a:xfrm>
          <a:prstGeom prst="rect">
            <a:avLst/>
          </a:prstGeom>
          <a:solidFill>
            <a:srgbClr val="EAEC5E"/>
          </a:solidFill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h-TH" sz="3200" b="1">
                <a:latin typeface="Times New Roman" pitchFamily="18" charset="0"/>
                <a:cs typeface="CordiaUPC" pitchFamily="34" charset="-34"/>
              </a:rPr>
              <a:t>ของที่รอการ</a:t>
            </a:r>
          </a:p>
          <a:p>
            <a:pPr algn="ctr">
              <a:spcBef>
                <a:spcPct val="50000"/>
              </a:spcBef>
            </a:pPr>
            <a:r>
              <a:rPr lang="th-TH" sz="3200" b="1">
                <a:latin typeface="Times New Roman" pitchFamily="18" charset="0"/>
                <a:cs typeface="CordiaUPC" pitchFamily="34" charset="-34"/>
              </a:rPr>
              <a:t>ตัดสินใจ</a:t>
            </a:r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>
            <a:off x="4713288" y="2749550"/>
            <a:ext cx="0" cy="285750"/>
          </a:xfrm>
          <a:prstGeom prst="line">
            <a:avLst/>
          </a:prstGeom>
          <a:noFill/>
          <a:ln w="127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>
            <a:off x="3463925" y="3048000"/>
            <a:ext cx="2579688" cy="0"/>
          </a:xfrm>
          <a:prstGeom prst="line">
            <a:avLst/>
          </a:prstGeom>
          <a:noFill/>
          <a:ln w="127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2466975" y="3348038"/>
            <a:ext cx="1968500" cy="942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h-TH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 ใช้ได้ในภายหลัง</a:t>
            </a: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5068888" y="3348038"/>
            <a:ext cx="1970087" cy="5159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h-TH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ใช้ไม่ได้</a:t>
            </a:r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2466975" y="4414838"/>
            <a:ext cx="1968500" cy="5159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h-TH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หาที่จัดเก็บ</a:t>
            </a:r>
          </a:p>
        </p:txBody>
      </p:sp>
      <p:sp>
        <p:nvSpPr>
          <p:cNvPr id="14347" name="Line 11"/>
          <p:cNvSpPr>
            <a:spLocks noChangeShapeType="1"/>
          </p:cNvSpPr>
          <p:nvPr/>
        </p:nvSpPr>
        <p:spPr bwMode="auto">
          <a:xfrm>
            <a:off x="3446463" y="3892550"/>
            <a:ext cx="0" cy="436563"/>
          </a:xfrm>
          <a:prstGeom prst="line">
            <a:avLst/>
          </a:prstGeom>
          <a:noFill/>
          <a:ln w="127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8" name="Line 12"/>
          <p:cNvSpPr>
            <a:spLocks noChangeShapeType="1"/>
          </p:cNvSpPr>
          <p:nvPr/>
        </p:nvSpPr>
        <p:spPr bwMode="auto">
          <a:xfrm>
            <a:off x="6048375" y="3892550"/>
            <a:ext cx="0" cy="436563"/>
          </a:xfrm>
          <a:prstGeom prst="line">
            <a:avLst/>
          </a:prstGeom>
          <a:noFill/>
          <a:ln w="127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9" name="Line 13"/>
          <p:cNvSpPr>
            <a:spLocks noChangeShapeType="1"/>
          </p:cNvSpPr>
          <p:nvPr/>
        </p:nvSpPr>
        <p:spPr bwMode="auto">
          <a:xfrm>
            <a:off x="3446463" y="3054350"/>
            <a:ext cx="0" cy="285750"/>
          </a:xfrm>
          <a:prstGeom prst="line">
            <a:avLst/>
          </a:prstGeom>
          <a:noFill/>
          <a:ln w="127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0" name="Line 14"/>
          <p:cNvSpPr>
            <a:spLocks noChangeShapeType="1"/>
          </p:cNvSpPr>
          <p:nvPr/>
        </p:nvSpPr>
        <p:spPr bwMode="auto">
          <a:xfrm>
            <a:off x="6048375" y="3054350"/>
            <a:ext cx="0" cy="285750"/>
          </a:xfrm>
          <a:prstGeom prst="line">
            <a:avLst/>
          </a:prstGeom>
          <a:noFill/>
          <a:ln w="127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5078413" y="4343400"/>
            <a:ext cx="2019300" cy="0"/>
          </a:xfrm>
          <a:prstGeom prst="line">
            <a:avLst/>
          </a:prstGeom>
          <a:noFill/>
          <a:ln w="127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>
            <a:off x="5064125" y="4349750"/>
            <a:ext cx="0" cy="211138"/>
          </a:xfrm>
          <a:prstGeom prst="line">
            <a:avLst/>
          </a:prstGeom>
          <a:noFill/>
          <a:ln w="127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>
            <a:off x="7104063" y="4349750"/>
            <a:ext cx="0" cy="211138"/>
          </a:xfrm>
          <a:prstGeom prst="line">
            <a:avLst/>
          </a:prstGeom>
          <a:noFill/>
          <a:ln w="127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>
            <a:off x="7104063" y="5111750"/>
            <a:ext cx="0" cy="285750"/>
          </a:xfrm>
          <a:prstGeom prst="line">
            <a:avLst/>
          </a:prstGeom>
          <a:noFill/>
          <a:ln w="127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5" name="Rectangle 19"/>
          <p:cNvSpPr>
            <a:spLocks noChangeArrowheads="1"/>
          </p:cNvSpPr>
          <p:nvPr/>
        </p:nvSpPr>
        <p:spPr bwMode="auto">
          <a:xfrm>
            <a:off x="4441825" y="4643438"/>
            <a:ext cx="1330325" cy="5159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h-TH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มีค่า</a:t>
            </a:r>
            <a:endParaRPr lang="th-TH" b="1">
              <a:latin typeface="Times New Roman" pitchFamily="18" charset="0"/>
              <a:cs typeface="CordiaUPC" pitchFamily="34" charset="-34"/>
            </a:endParaRP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6410325" y="4643438"/>
            <a:ext cx="1331913" cy="5159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h-TH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ไม่มีค่า</a:t>
            </a:r>
            <a:endParaRPr lang="th-TH" b="1">
              <a:latin typeface="Times New Roman" pitchFamily="18" charset="0"/>
              <a:cs typeface="CordiaUPC" pitchFamily="34" charset="-34"/>
            </a:endParaRPr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3305175" y="5427663"/>
            <a:ext cx="1758950" cy="5159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h-TH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ขาย</a:t>
            </a:r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6481763" y="5405438"/>
            <a:ext cx="1330325" cy="5159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h-TH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ทิ้ง</a:t>
            </a:r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698500" y="452438"/>
            <a:ext cx="7535863" cy="758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44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ขั้นตอนการสะสาง</a:t>
            </a:r>
            <a:endParaRPr lang="th-TH" sz="4400" b="1">
              <a:latin typeface="Times New Roman" pitchFamily="18" charset="0"/>
              <a:cs typeface="CordiaUPC" pitchFamily="34" charset="-34"/>
            </a:endParaRPr>
          </a:p>
        </p:txBody>
      </p:sp>
      <p:sp>
        <p:nvSpPr>
          <p:cNvPr id="14360" name="Line 24"/>
          <p:cNvSpPr>
            <a:spLocks noChangeShapeType="1"/>
          </p:cNvSpPr>
          <p:nvPr/>
        </p:nvSpPr>
        <p:spPr bwMode="auto">
          <a:xfrm>
            <a:off x="727075" y="1143000"/>
            <a:ext cx="7831138" cy="0"/>
          </a:xfrm>
          <a:prstGeom prst="line">
            <a:avLst/>
          </a:prstGeom>
          <a:noFill/>
          <a:ln w="508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Line 25"/>
          <p:cNvSpPr>
            <a:spLocks noChangeShapeType="1"/>
          </p:cNvSpPr>
          <p:nvPr/>
        </p:nvSpPr>
        <p:spPr bwMode="auto">
          <a:xfrm>
            <a:off x="4149725" y="5334000"/>
            <a:ext cx="2019300" cy="0"/>
          </a:xfrm>
          <a:prstGeom prst="line">
            <a:avLst/>
          </a:prstGeom>
          <a:noFill/>
          <a:ln w="127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Line 26"/>
          <p:cNvSpPr>
            <a:spLocks noChangeShapeType="1"/>
          </p:cNvSpPr>
          <p:nvPr/>
        </p:nvSpPr>
        <p:spPr bwMode="auto">
          <a:xfrm>
            <a:off x="5064125" y="5049838"/>
            <a:ext cx="0" cy="284162"/>
          </a:xfrm>
          <a:prstGeom prst="line">
            <a:avLst/>
          </a:prstGeom>
          <a:noFill/>
          <a:ln w="127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Line 27"/>
          <p:cNvSpPr>
            <a:spLocks noChangeShapeType="1"/>
          </p:cNvSpPr>
          <p:nvPr/>
        </p:nvSpPr>
        <p:spPr bwMode="auto">
          <a:xfrm>
            <a:off x="6189663" y="5334000"/>
            <a:ext cx="0" cy="211138"/>
          </a:xfrm>
          <a:prstGeom prst="line">
            <a:avLst/>
          </a:prstGeom>
          <a:noFill/>
          <a:ln w="127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Line 28"/>
          <p:cNvSpPr>
            <a:spLocks noChangeShapeType="1"/>
          </p:cNvSpPr>
          <p:nvPr/>
        </p:nvSpPr>
        <p:spPr bwMode="auto">
          <a:xfrm>
            <a:off x="4149725" y="5351463"/>
            <a:ext cx="0" cy="211137"/>
          </a:xfrm>
          <a:prstGeom prst="line">
            <a:avLst/>
          </a:prstGeom>
          <a:noFill/>
          <a:ln w="127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65" name="Rectangle 29"/>
          <p:cNvSpPr>
            <a:spLocks noChangeArrowheads="1"/>
          </p:cNvSpPr>
          <p:nvPr/>
        </p:nvSpPr>
        <p:spPr bwMode="auto">
          <a:xfrm>
            <a:off x="5275263" y="5410200"/>
            <a:ext cx="1758950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h-TH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บริจาค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774700" y="1296988"/>
            <a:ext cx="4217988" cy="5040312"/>
          </a:xfrm>
          <a:prstGeom prst="rect">
            <a:avLst/>
          </a:prstGeom>
          <a:solidFill>
            <a:srgbClr val="A2C1FE"/>
          </a:solidFill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lnSpc>
                <a:spcPct val="85000"/>
              </a:lnSpc>
              <a:spcBef>
                <a:spcPct val="50000"/>
              </a:spcBef>
              <a:buSzPct val="70000"/>
              <a:buFont typeface="Wingdings" pitchFamily="2" charset="2"/>
              <a:buChar char="J"/>
            </a:pPr>
            <a:r>
              <a:rPr lang="th-TH" sz="3200" b="1">
                <a:latin typeface="Times New Roman" pitchFamily="18" charset="0"/>
                <a:cs typeface="CordiaUPC" pitchFamily="34" charset="-34"/>
              </a:rPr>
              <a:t> ตามตู้เก็บเครื่องมือ</a:t>
            </a:r>
          </a:p>
          <a:p>
            <a:pPr>
              <a:lnSpc>
                <a:spcPct val="85000"/>
              </a:lnSpc>
              <a:spcBef>
                <a:spcPct val="50000"/>
              </a:spcBef>
              <a:buSzPct val="70000"/>
              <a:buFont typeface="Wingdings" pitchFamily="2" charset="2"/>
              <a:buChar char="J"/>
            </a:pPr>
            <a:r>
              <a:rPr lang="th-TH" sz="3200" b="1">
                <a:latin typeface="Times New Roman" pitchFamily="18" charset="0"/>
                <a:cs typeface="CordiaUPC" pitchFamily="34" charset="-34"/>
              </a:rPr>
              <a:t> ลิ้นชักเก็บของ ลิ้นชักโต๊ะทำงาน</a:t>
            </a:r>
          </a:p>
          <a:p>
            <a:pPr>
              <a:lnSpc>
                <a:spcPct val="85000"/>
              </a:lnSpc>
              <a:spcBef>
                <a:spcPct val="50000"/>
              </a:spcBef>
              <a:buSzPct val="70000"/>
              <a:buFont typeface="Wingdings" pitchFamily="2" charset="2"/>
              <a:buChar char="J"/>
            </a:pPr>
            <a:r>
              <a:rPr lang="th-TH" sz="3200" b="1">
                <a:latin typeface="Times New Roman" pitchFamily="18" charset="0"/>
                <a:cs typeface="CordiaUPC" pitchFamily="34" charset="-34"/>
              </a:rPr>
              <a:t> ตู้เก็บของ ชั้นวางของ</a:t>
            </a:r>
          </a:p>
          <a:p>
            <a:pPr>
              <a:lnSpc>
                <a:spcPct val="85000"/>
              </a:lnSpc>
              <a:spcBef>
                <a:spcPct val="50000"/>
              </a:spcBef>
              <a:buSzPct val="70000"/>
              <a:buFont typeface="Wingdings" pitchFamily="2" charset="2"/>
              <a:buChar char="J"/>
            </a:pPr>
            <a:r>
              <a:rPr lang="th-TH" sz="3200" b="1">
                <a:latin typeface="Times New Roman" pitchFamily="18" charset="0"/>
                <a:cs typeface="CordiaUPC" pitchFamily="34" charset="-34"/>
              </a:rPr>
              <a:t> ห้องเก็บของ สโตร์ คลังพัสดุ</a:t>
            </a:r>
          </a:p>
          <a:p>
            <a:pPr>
              <a:lnSpc>
                <a:spcPct val="85000"/>
              </a:lnSpc>
              <a:spcBef>
                <a:spcPct val="50000"/>
              </a:spcBef>
              <a:buSzPct val="70000"/>
              <a:buFont typeface="Wingdings" pitchFamily="2" charset="2"/>
              <a:buChar char="J"/>
            </a:pPr>
            <a:r>
              <a:rPr lang="th-TH" sz="3200" b="1">
                <a:latin typeface="Times New Roman" pitchFamily="18" charset="0"/>
                <a:cs typeface="CordiaUPC" pitchFamily="34" charset="-34"/>
              </a:rPr>
              <a:t> เอกสารตามตู้ต่างๆ</a:t>
            </a:r>
          </a:p>
          <a:p>
            <a:pPr>
              <a:lnSpc>
                <a:spcPct val="85000"/>
              </a:lnSpc>
              <a:spcBef>
                <a:spcPct val="50000"/>
              </a:spcBef>
              <a:buSzPct val="70000"/>
              <a:buFont typeface="Wingdings" pitchFamily="2" charset="2"/>
              <a:buChar char="J"/>
            </a:pPr>
            <a:r>
              <a:rPr lang="th-TH" sz="3200" b="1">
                <a:latin typeface="Times New Roman" pitchFamily="18" charset="0"/>
                <a:cs typeface="CordiaUPC" pitchFamily="34" charset="-34"/>
              </a:rPr>
              <a:t> พื้น มุมอับของห้อง มุมอับต่างๆ ภายในและภายนอกตัวอาคาร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563563" y="306388"/>
            <a:ext cx="8086725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40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จุดที่ควรให้ความสนใจในการสะสาง</a:t>
            </a:r>
            <a:endParaRPr lang="th-TH" sz="4000" b="1">
              <a:latin typeface="Times New Roman" pitchFamily="18" charset="0"/>
              <a:cs typeface="CordiaUPC" pitchFamily="34" charset="-34"/>
            </a:endParaRPr>
          </a:p>
        </p:txBody>
      </p:sp>
      <p:sp>
        <p:nvSpPr>
          <p:cNvPr id="15364" name="AutoShape 4"/>
          <p:cNvSpPr>
            <a:spLocks noChangeArrowheads="1"/>
          </p:cNvSpPr>
          <p:nvPr/>
        </p:nvSpPr>
        <p:spPr bwMode="auto">
          <a:xfrm>
            <a:off x="5556250" y="1676400"/>
            <a:ext cx="3095625" cy="1828800"/>
          </a:xfrm>
          <a:prstGeom prst="star16">
            <a:avLst>
              <a:gd name="adj" fmla="val 37500"/>
            </a:avLst>
          </a:prstGeom>
          <a:gradFill rotWithShape="0">
            <a:gsLst>
              <a:gs pos="0">
                <a:srgbClr val="FFA27C"/>
              </a:gs>
              <a:gs pos="100000">
                <a:srgbClr val="FFBEA3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5629275" y="2058988"/>
            <a:ext cx="2951163" cy="1077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>
              <a:lnSpc>
                <a:spcPct val="65000"/>
              </a:lnSpc>
              <a:spcBef>
                <a:spcPct val="50000"/>
              </a:spcBef>
            </a:pPr>
            <a:r>
              <a:rPr lang="th-TH" sz="3600" b="1">
                <a:latin typeface="Times New Roman" pitchFamily="18" charset="0"/>
                <a:cs typeface="CordiaUPC" pitchFamily="34" charset="-34"/>
              </a:rPr>
              <a:t>“ทุกบริเวณใน</a:t>
            </a:r>
          </a:p>
          <a:p>
            <a:pPr algn="ctr">
              <a:lnSpc>
                <a:spcPct val="65000"/>
              </a:lnSpc>
              <a:spcBef>
                <a:spcPct val="50000"/>
              </a:spcBef>
            </a:pPr>
            <a:r>
              <a:rPr lang="th-TH" sz="3600" b="1">
                <a:latin typeface="Times New Roman" pitchFamily="18" charset="0"/>
                <a:cs typeface="CordiaUPC" pitchFamily="34" charset="-34"/>
              </a:rPr>
              <a:t>สถานที่ทำงาน”</a:t>
            </a:r>
          </a:p>
        </p:txBody>
      </p:sp>
      <p:grpSp>
        <p:nvGrpSpPr>
          <p:cNvPr id="15366" name="Group 6"/>
          <p:cNvGrpSpPr>
            <a:grpSpLocks/>
          </p:cNvGrpSpPr>
          <p:nvPr/>
        </p:nvGrpSpPr>
        <p:grpSpPr bwMode="auto">
          <a:xfrm>
            <a:off x="4997450" y="3429000"/>
            <a:ext cx="2389188" cy="2062163"/>
            <a:chOff x="3410" y="2160"/>
            <a:chExt cx="1631" cy="1299"/>
          </a:xfrm>
        </p:grpSpPr>
        <p:sp>
          <p:nvSpPr>
            <p:cNvPr id="15368" name="Freeform 7"/>
            <p:cNvSpPr>
              <a:spLocks/>
            </p:cNvSpPr>
            <p:nvPr/>
          </p:nvSpPr>
          <p:spPr bwMode="auto">
            <a:xfrm>
              <a:off x="3410" y="2160"/>
              <a:ext cx="1619" cy="1299"/>
            </a:xfrm>
            <a:custGeom>
              <a:avLst/>
              <a:gdLst>
                <a:gd name="T0" fmla="*/ 75 w 1619"/>
                <a:gd name="T1" fmla="*/ 1298 h 1299"/>
                <a:gd name="T2" fmla="*/ 198 w 1619"/>
                <a:gd name="T3" fmla="*/ 1281 h 1299"/>
                <a:gd name="T4" fmla="*/ 340 w 1619"/>
                <a:gd name="T5" fmla="*/ 1245 h 1299"/>
                <a:gd name="T6" fmla="*/ 475 w 1619"/>
                <a:gd name="T7" fmla="*/ 1194 h 1299"/>
                <a:gd name="T8" fmla="*/ 627 w 1619"/>
                <a:gd name="T9" fmla="*/ 1133 h 1299"/>
                <a:gd name="T10" fmla="*/ 779 w 1619"/>
                <a:gd name="T11" fmla="*/ 1057 h 1299"/>
                <a:gd name="T12" fmla="*/ 947 w 1619"/>
                <a:gd name="T13" fmla="*/ 951 h 1299"/>
                <a:gd name="T14" fmla="*/ 1089 w 1619"/>
                <a:gd name="T15" fmla="*/ 849 h 1299"/>
                <a:gd name="T16" fmla="*/ 1210 w 1619"/>
                <a:gd name="T17" fmla="*/ 722 h 1299"/>
                <a:gd name="T18" fmla="*/ 1303 w 1619"/>
                <a:gd name="T19" fmla="*/ 587 h 1299"/>
                <a:gd name="T20" fmla="*/ 1339 w 1619"/>
                <a:gd name="T21" fmla="*/ 492 h 1299"/>
                <a:gd name="T22" fmla="*/ 1358 w 1619"/>
                <a:gd name="T23" fmla="*/ 410 h 1299"/>
                <a:gd name="T24" fmla="*/ 1618 w 1619"/>
                <a:gd name="T25" fmla="*/ 448 h 1299"/>
                <a:gd name="T26" fmla="*/ 1509 w 1619"/>
                <a:gd name="T27" fmla="*/ 321 h 1299"/>
                <a:gd name="T28" fmla="*/ 1407 w 1619"/>
                <a:gd name="T29" fmla="*/ 167 h 1299"/>
                <a:gd name="T30" fmla="*/ 1373 w 1619"/>
                <a:gd name="T31" fmla="*/ 16 h 1299"/>
                <a:gd name="T32" fmla="*/ 1252 w 1619"/>
                <a:gd name="T33" fmla="*/ 56 h 1299"/>
                <a:gd name="T34" fmla="*/ 1094 w 1619"/>
                <a:gd name="T35" fmla="*/ 167 h 1299"/>
                <a:gd name="T36" fmla="*/ 963 w 1619"/>
                <a:gd name="T37" fmla="*/ 228 h 1299"/>
                <a:gd name="T38" fmla="*/ 1105 w 1619"/>
                <a:gd name="T39" fmla="*/ 307 h 1299"/>
                <a:gd name="T40" fmla="*/ 1076 w 1619"/>
                <a:gd name="T41" fmla="*/ 441 h 1299"/>
                <a:gd name="T42" fmla="*/ 1008 w 1619"/>
                <a:gd name="T43" fmla="*/ 576 h 1299"/>
                <a:gd name="T44" fmla="*/ 908 w 1619"/>
                <a:gd name="T45" fmla="*/ 716 h 1299"/>
                <a:gd name="T46" fmla="*/ 755 w 1619"/>
                <a:gd name="T47" fmla="*/ 874 h 1299"/>
                <a:gd name="T48" fmla="*/ 599 w 1619"/>
                <a:gd name="T49" fmla="*/ 996 h 1299"/>
                <a:gd name="T50" fmla="*/ 523 w 1619"/>
                <a:gd name="T51" fmla="*/ 1053 h 1299"/>
                <a:gd name="T52" fmla="*/ 452 w 1619"/>
                <a:gd name="T53" fmla="*/ 1096 h 1299"/>
                <a:gd name="T54" fmla="*/ 340 w 1619"/>
                <a:gd name="T55" fmla="*/ 1158 h 1299"/>
                <a:gd name="T56" fmla="*/ 262 w 1619"/>
                <a:gd name="T57" fmla="*/ 1195 h 1299"/>
                <a:gd name="T58" fmla="*/ 186 w 1619"/>
                <a:gd name="T59" fmla="*/ 1224 h 1299"/>
                <a:gd name="T60" fmla="*/ 93 w 1619"/>
                <a:gd name="T61" fmla="*/ 1253 h 1299"/>
                <a:gd name="T62" fmla="*/ 0 w 1619"/>
                <a:gd name="T63" fmla="*/ 1277 h 129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619"/>
                <a:gd name="T97" fmla="*/ 0 h 1299"/>
                <a:gd name="T98" fmla="*/ 1619 w 1619"/>
                <a:gd name="T99" fmla="*/ 1299 h 129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619" h="1299">
                  <a:moveTo>
                    <a:pt x="0" y="1277"/>
                  </a:moveTo>
                  <a:lnTo>
                    <a:pt x="75" y="1298"/>
                  </a:lnTo>
                  <a:lnTo>
                    <a:pt x="143" y="1288"/>
                  </a:lnTo>
                  <a:lnTo>
                    <a:pt x="198" y="1281"/>
                  </a:lnTo>
                  <a:lnTo>
                    <a:pt x="265" y="1264"/>
                  </a:lnTo>
                  <a:lnTo>
                    <a:pt x="340" y="1245"/>
                  </a:lnTo>
                  <a:lnTo>
                    <a:pt x="395" y="1222"/>
                  </a:lnTo>
                  <a:lnTo>
                    <a:pt x="475" y="1194"/>
                  </a:lnTo>
                  <a:lnTo>
                    <a:pt x="554" y="1164"/>
                  </a:lnTo>
                  <a:lnTo>
                    <a:pt x="627" y="1133"/>
                  </a:lnTo>
                  <a:lnTo>
                    <a:pt x="718" y="1091"/>
                  </a:lnTo>
                  <a:lnTo>
                    <a:pt x="779" y="1057"/>
                  </a:lnTo>
                  <a:lnTo>
                    <a:pt x="859" y="1006"/>
                  </a:lnTo>
                  <a:lnTo>
                    <a:pt x="947" y="951"/>
                  </a:lnTo>
                  <a:lnTo>
                    <a:pt x="1029" y="893"/>
                  </a:lnTo>
                  <a:lnTo>
                    <a:pt x="1089" y="849"/>
                  </a:lnTo>
                  <a:lnTo>
                    <a:pt x="1157" y="781"/>
                  </a:lnTo>
                  <a:lnTo>
                    <a:pt x="1210" y="722"/>
                  </a:lnTo>
                  <a:lnTo>
                    <a:pt x="1259" y="658"/>
                  </a:lnTo>
                  <a:lnTo>
                    <a:pt x="1303" y="587"/>
                  </a:lnTo>
                  <a:lnTo>
                    <a:pt x="1323" y="544"/>
                  </a:lnTo>
                  <a:lnTo>
                    <a:pt x="1339" y="492"/>
                  </a:lnTo>
                  <a:lnTo>
                    <a:pt x="1349" y="450"/>
                  </a:lnTo>
                  <a:lnTo>
                    <a:pt x="1358" y="410"/>
                  </a:lnTo>
                  <a:lnTo>
                    <a:pt x="1358" y="375"/>
                  </a:lnTo>
                  <a:lnTo>
                    <a:pt x="1618" y="448"/>
                  </a:lnTo>
                  <a:lnTo>
                    <a:pt x="1567" y="391"/>
                  </a:lnTo>
                  <a:lnTo>
                    <a:pt x="1509" y="321"/>
                  </a:lnTo>
                  <a:lnTo>
                    <a:pt x="1454" y="247"/>
                  </a:lnTo>
                  <a:lnTo>
                    <a:pt x="1407" y="167"/>
                  </a:lnTo>
                  <a:lnTo>
                    <a:pt x="1383" y="109"/>
                  </a:lnTo>
                  <a:lnTo>
                    <a:pt x="1373" y="16"/>
                  </a:lnTo>
                  <a:lnTo>
                    <a:pt x="1316" y="0"/>
                  </a:lnTo>
                  <a:lnTo>
                    <a:pt x="1252" y="56"/>
                  </a:lnTo>
                  <a:lnTo>
                    <a:pt x="1184" y="113"/>
                  </a:lnTo>
                  <a:lnTo>
                    <a:pt x="1094" y="167"/>
                  </a:lnTo>
                  <a:lnTo>
                    <a:pt x="1012" y="206"/>
                  </a:lnTo>
                  <a:lnTo>
                    <a:pt x="963" y="228"/>
                  </a:lnTo>
                  <a:lnTo>
                    <a:pt x="885" y="245"/>
                  </a:lnTo>
                  <a:lnTo>
                    <a:pt x="1105" y="307"/>
                  </a:lnTo>
                  <a:lnTo>
                    <a:pt x="1095" y="379"/>
                  </a:lnTo>
                  <a:lnTo>
                    <a:pt x="1076" y="441"/>
                  </a:lnTo>
                  <a:lnTo>
                    <a:pt x="1045" y="510"/>
                  </a:lnTo>
                  <a:lnTo>
                    <a:pt x="1008" y="576"/>
                  </a:lnTo>
                  <a:lnTo>
                    <a:pt x="955" y="650"/>
                  </a:lnTo>
                  <a:lnTo>
                    <a:pt x="908" y="716"/>
                  </a:lnTo>
                  <a:lnTo>
                    <a:pt x="827" y="804"/>
                  </a:lnTo>
                  <a:lnTo>
                    <a:pt x="755" y="874"/>
                  </a:lnTo>
                  <a:lnTo>
                    <a:pt x="685" y="934"/>
                  </a:lnTo>
                  <a:lnTo>
                    <a:pt x="599" y="996"/>
                  </a:lnTo>
                  <a:lnTo>
                    <a:pt x="560" y="1025"/>
                  </a:lnTo>
                  <a:lnTo>
                    <a:pt x="523" y="1053"/>
                  </a:lnTo>
                  <a:lnTo>
                    <a:pt x="487" y="1074"/>
                  </a:lnTo>
                  <a:lnTo>
                    <a:pt x="452" y="1096"/>
                  </a:lnTo>
                  <a:lnTo>
                    <a:pt x="389" y="1134"/>
                  </a:lnTo>
                  <a:lnTo>
                    <a:pt x="340" y="1158"/>
                  </a:lnTo>
                  <a:lnTo>
                    <a:pt x="301" y="1176"/>
                  </a:lnTo>
                  <a:lnTo>
                    <a:pt x="262" y="1195"/>
                  </a:lnTo>
                  <a:lnTo>
                    <a:pt x="220" y="1211"/>
                  </a:lnTo>
                  <a:lnTo>
                    <a:pt x="186" y="1224"/>
                  </a:lnTo>
                  <a:lnTo>
                    <a:pt x="143" y="1240"/>
                  </a:lnTo>
                  <a:lnTo>
                    <a:pt x="93" y="1253"/>
                  </a:lnTo>
                  <a:lnTo>
                    <a:pt x="47" y="1268"/>
                  </a:lnTo>
                  <a:lnTo>
                    <a:pt x="0" y="1277"/>
                  </a:lnTo>
                </a:path>
              </a:pathLst>
            </a:custGeom>
            <a:solidFill>
              <a:srgbClr val="008000"/>
            </a:solidFill>
            <a:ln w="12700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9" name="Freeform 8"/>
            <p:cNvSpPr>
              <a:spLocks/>
            </p:cNvSpPr>
            <p:nvPr/>
          </p:nvSpPr>
          <p:spPr bwMode="auto">
            <a:xfrm>
              <a:off x="3483" y="2176"/>
              <a:ext cx="1558" cy="1281"/>
            </a:xfrm>
            <a:custGeom>
              <a:avLst/>
              <a:gdLst>
                <a:gd name="T0" fmla="*/ 0 w 1558"/>
                <a:gd name="T1" fmla="*/ 1280 h 1281"/>
                <a:gd name="T2" fmla="*/ 71 w 1558"/>
                <a:gd name="T3" fmla="*/ 1279 h 1281"/>
                <a:gd name="T4" fmla="*/ 128 w 1558"/>
                <a:gd name="T5" fmla="*/ 1275 h 1281"/>
                <a:gd name="T6" fmla="*/ 178 w 1558"/>
                <a:gd name="T7" fmla="*/ 1267 h 1281"/>
                <a:gd name="T8" fmla="*/ 236 w 1558"/>
                <a:gd name="T9" fmla="*/ 1258 h 1281"/>
                <a:gd name="T10" fmla="*/ 314 w 1558"/>
                <a:gd name="T11" fmla="*/ 1244 h 1281"/>
                <a:gd name="T12" fmla="*/ 389 w 1558"/>
                <a:gd name="T13" fmla="*/ 1223 h 1281"/>
                <a:gd name="T14" fmla="*/ 468 w 1558"/>
                <a:gd name="T15" fmla="*/ 1194 h 1281"/>
                <a:gd name="T16" fmla="*/ 545 w 1558"/>
                <a:gd name="T17" fmla="*/ 1164 h 1281"/>
                <a:gd name="T18" fmla="*/ 617 w 1558"/>
                <a:gd name="T19" fmla="*/ 1132 h 1281"/>
                <a:gd name="T20" fmla="*/ 706 w 1558"/>
                <a:gd name="T21" fmla="*/ 1090 h 1281"/>
                <a:gd name="T22" fmla="*/ 766 w 1558"/>
                <a:gd name="T23" fmla="*/ 1056 h 1281"/>
                <a:gd name="T24" fmla="*/ 846 w 1558"/>
                <a:gd name="T25" fmla="*/ 1004 h 1281"/>
                <a:gd name="T26" fmla="*/ 933 w 1558"/>
                <a:gd name="T27" fmla="*/ 950 h 1281"/>
                <a:gd name="T28" fmla="*/ 1014 w 1558"/>
                <a:gd name="T29" fmla="*/ 891 h 1281"/>
                <a:gd name="T30" fmla="*/ 1073 w 1558"/>
                <a:gd name="T31" fmla="*/ 847 h 1281"/>
                <a:gd name="T32" fmla="*/ 1141 w 1558"/>
                <a:gd name="T33" fmla="*/ 778 h 1281"/>
                <a:gd name="T34" fmla="*/ 1192 w 1558"/>
                <a:gd name="T35" fmla="*/ 719 h 1281"/>
                <a:gd name="T36" fmla="*/ 1241 w 1558"/>
                <a:gd name="T37" fmla="*/ 655 h 1281"/>
                <a:gd name="T38" fmla="*/ 1283 w 1558"/>
                <a:gd name="T39" fmla="*/ 584 h 1281"/>
                <a:gd name="T40" fmla="*/ 1303 w 1558"/>
                <a:gd name="T41" fmla="*/ 541 h 1281"/>
                <a:gd name="T42" fmla="*/ 1319 w 1558"/>
                <a:gd name="T43" fmla="*/ 488 h 1281"/>
                <a:gd name="T44" fmla="*/ 1331 w 1558"/>
                <a:gd name="T45" fmla="*/ 448 h 1281"/>
                <a:gd name="T46" fmla="*/ 1339 w 1558"/>
                <a:gd name="T47" fmla="*/ 407 h 1281"/>
                <a:gd name="T48" fmla="*/ 1341 w 1558"/>
                <a:gd name="T49" fmla="*/ 373 h 1281"/>
                <a:gd name="T50" fmla="*/ 1557 w 1558"/>
                <a:gd name="T51" fmla="*/ 433 h 1281"/>
                <a:gd name="T52" fmla="*/ 1504 w 1558"/>
                <a:gd name="T53" fmla="*/ 371 h 1281"/>
                <a:gd name="T54" fmla="*/ 1459 w 1558"/>
                <a:gd name="T55" fmla="*/ 312 h 1281"/>
                <a:gd name="T56" fmla="*/ 1400 w 1558"/>
                <a:gd name="T57" fmla="*/ 234 h 1281"/>
                <a:gd name="T58" fmla="*/ 1357 w 1558"/>
                <a:gd name="T59" fmla="*/ 154 h 1281"/>
                <a:gd name="T60" fmla="*/ 1323 w 1558"/>
                <a:gd name="T61" fmla="*/ 84 h 1281"/>
                <a:gd name="T62" fmla="*/ 1301 w 1558"/>
                <a:gd name="T63" fmla="*/ 0 h 1281"/>
                <a:gd name="T64" fmla="*/ 1239 w 1558"/>
                <a:gd name="T65" fmla="*/ 55 h 1281"/>
                <a:gd name="T66" fmla="*/ 1169 w 1558"/>
                <a:gd name="T67" fmla="*/ 110 h 1281"/>
                <a:gd name="T68" fmla="*/ 1083 w 1558"/>
                <a:gd name="T69" fmla="*/ 166 h 1281"/>
                <a:gd name="T70" fmla="*/ 1002 w 1558"/>
                <a:gd name="T71" fmla="*/ 205 h 1281"/>
                <a:gd name="T72" fmla="*/ 951 w 1558"/>
                <a:gd name="T73" fmla="*/ 227 h 1281"/>
                <a:gd name="T74" fmla="*/ 877 w 1558"/>
                <a:gd name="T75" fmla="*/ 245 h 1281"/>
                <a:gd name="T76" fmla="*/ 1093 w 1558"/>
                <a:gd name="T77" fmla="*/ 306 h 1281"/>
                <a:gd name="T78" fmla="*/ 1082 w 1558"/>
                <a:gd name="T79" fmla="*/ 378 h 1281"/>
                <a:gd name="T80" fmla="*/ 1064 w 1558"/>
                <a:gd name="T81" fmla="*/ 440 h 1281"/>
                <a:gd name="T82" fmla="*/ 1033 w 1558"/>
                <a:gd name="T83" fmla="*/ 508 h 1281"/>
                <a:gd name="T84" fmla="*/ 995 w 1558"/>
                <a:gd name="T85" fmla="*/ 575 h 1281"/>
                <a:gd name="T86" fmla="*/ 943 w 1558"/>
                <a:gd name="T87" fmla="*/ 649 h 1281"/>
                <a:gd name="T88" fmla="*/ 894 w 1558"/>
                <a:gd name="T89" fmla="*/ 714 h 1281"/>
                <a:gd name="T90" fmla="*/ 817 w 1558"/>
                <a:gd name="T91" fmla="*/ 803 h 1281"/>
                <a:gd name="T92" fmla="*/ 745 w 1558"/>
                <a:gd name="T93" fmla="*/ 873 h 1281"/>
                <a:gd name="T94" fmla="*/ 673 w 1558"/>
                <a:gd name="T95" fmla="*/ 934 h 1281"/>
                <a:gd name="T96" fmla="*/ 591 w 1558"/>
                <a:gd name="T97" fmla="*/ 996 h 1281"/>
                <a:gd name="T98" fmla="*/ 552 w 1558"/>
                <a:gd name="T99" fmla="*/ 1025 h 1281"/>
                <a:gd name="T100" fmla="*/ 516 w 1558"/>
                <a:gd name="T101" fmla="*/ 1053 h 1281"/>
                <a:gd name="T102" fmla="*/ 482 w 1558"/>
                <a:gd name="T103" fmla="*/ 1074 h 1281"/>
                <a:gd name="T104" fmla="*/ 446 w 1558"/>
                <a:gd name="T105" fmla="*/ 1096 h 1281"/>
                <a:gd name="T106" fmla="*/ 384 w 1558"/>
                <a:gd name="T107" fmla="*/ 1134 h 1281"/>
                <a:gd name="T108" fmla="*/ 335 w 1558"/>
                <a:gd name="T109" fmla="*/ 1160 h 1281"/>
                <a:gd name="T110" fmla="*/ 296 w 1558"/>
                <a:gd name="T111" fmla="*/ 1178 h 1281"/>
                <a:gd name="T112" fmla="*/ 258 w 1558"/>
                <a:gd name="T113" fmla="*/ 1196 h 1281"/>
                <a:gd name="T114" fmla="*/ 217 w 1558"/>
                <a:gd name="T115" fmla="*/ 1212 h 1281"/>
                <a:gd name="T116" fmla="*/ 182 w 1558"/>
                <a:gd name="T117" fmla="*/ 1226 h 1281"/>
                <a:gd name="T118" fmla="*/ 141 w 1558"/>
                <a:gd name="T119" fmla="*/ 1242 h 1281"/>
                <a:gd name="T120" fmla="*/ 92 w 1558"/>
                <a:gd name="T121" fmla="*/ 1256 h 1281"/>
                <a:gd name="T122" fmla="*/ 49 w 1558"/>
                <a:gd name="T123" fmla="*/ 1270 h 1281"/>
                <a:gd name="T124" fmla="*/ 0 w 1558"/>
                <a:gd name="T125" fmla="*/ 1280 h 1281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558"/>
                <a:gd name="T190" fmla="*/ 0 h 1281"/>
                <a:gd name="T191" fmla="*/ 1558 w 1558"/>
                <a:gd name="T192" fmla="*/ 1281 h 1281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558" h="1281">
                  <a:moveTo>
                    <a:pt x="0" y="1280"/>
                  </a:moveTo>
                  <a:lnTo>
                    <a:pt x="71" y="1279"/>
                  </a:lnTo>
                  <a:lnTo>
                    <a:pt x="128" y="1275"/>
                  </a:lnTo>
                  <a:lnTo>
                    <a:pt x="178" y="1267"/>
                  </a:lnTo>
                  <a:lnTo>
                    <a:pt x="236" y="1258"/>
                  </a:lnTo>
                  <a:lnTo>
                    <a:pt x="314" y="1244"/>
                  </a:lnTo>
                  <a:lnTo>
                    <a:pt x="389" y="1223"/>
                  </a:lnTo>
                  <a:lnTo>
                    <a:pt x="468" y="1194"/>
                  </a:lnTo>
                  <a:lnTo>
                    <a:pt x="545" y="1164"/>
                  </a:lnTo>
                  <a:lnTo>
                    <a:pt x="617" y="1132"/>
                  </a:lnTo>
                  <a:lnTo>
                    <a:pt x="706" y="1090"/>
                  </a:lnTo>
                  <a:lnTo>
                    <a:pt x="766" y="1056"/>
                  </a:lnTo>
                  <a:lnTo>
                    <a:pt x="846" y="1004"/>
                  </a:lnTo>
                  <a:lnTo>
                    <a:pt x="933" y="950"/>
                  </a:lnTo>
                  <a:lnTo>
                    <a:pt x="1014" y="891"/>
                  </a:lnTo>
                  <a:lnTo>
                    <a:pt x="1073" y="847"/>
                  </a:lnTo>
                  <a:lnTo>
                    <a:pt x="1141" y="778"/>
                  </a:lnTo>
                  <a:lnTo>
                    <a:pt x="1192" y="719"/>
                  </a:lnTo>
                  <a:lnTo>
                    <a:pt x="1241" y="655"/>
                  </a:lnTo>
                  <a:lnTo>
                    <a:pt x="1283" y="584"/>
                  </a:lnTo>
                  <a:lnTo>
                    <a:pt x="1303" y="541"/>
                  </a:lnTo>
                  <a:lnTo>
                    <a:pt x="1319" y="488"/>
                  </a:lnTo>
                  <a:lnTo>
                    <a:pt x="1331" y="448"/>
                  </a:lnTo>
                  <a:lnTo>
                    <a:pt x="1339" y="407"/>
                  </a:lnTo>
                  <a:lnTo>
                    <a:pt x="1341" y="373"/>
                  </a:lnTo>
                  <a:lnTo>
                    <a:pt x="1557" y="433"/>
                  </a:lnTo>
                  <a:lnTo>
                    <a:pt x="1504" y="371"/>
                  </a:lnTo>
                  <a:lnTo>
                    <a:pt x="1459" y="312"/>
                  </a:lnTo>
                  <a:lnTo>
                    <a:pt x="1400" y="234"/>
                  </a:lnTo>
                  <a:lnTo>
                    <a:pt x="1357" y="154"/>
                  </a:lnTo>
                  <a:lnTo>
                    <a:pt x="1323" y="84"/>
                  </a:lnTo>
                  <a:lnTo>
                    <a:pt x="1301" y="0"/>
                  </a:lnTo>
                  <a:lnTo>
                    <a:pt x="1239" y="55"/>
                  </a:lnTo>
                  <a:lnTo>
                    <a:pt x="1169" y="110"/>
                  </a:lnTo>
                  <a:lnTo>
                    <a:pt x="1083" y="166"/>
                  </a:lnTo>
                  <a:lnTo>
                    <a:pt x="1002" y="205"/>
                  </a:lnTo>
                  <a:lnTo>
                    <a:pt x="951" y="227"/>
                  </a:lnTo>
                  <a:lnTo>
                    <a:pt x="877" y="245"/>
                  </a:lnTo>
                  <a:lnTo>
                    <a:pt x="1093" y="306"/>
                  </a:lnTo>
                  <a:lnTo>
                    <a:pt x="1082" y="378"/>
                  </a:lnTo>
                  <a:lnTo>
                    <a:pt x="1064" y="440"/>
                  </a:lnTo>
                  <a:lnTo>
                    <a:pt x="1033" y="508"/>
                  </a:lnTo>
                  <a:lnTo>
                    <a:pt x="995" y="575"/>
                  </a:lnTo>
                  <a:lnTo>
                    <a:pt x="943" y="649"/>
                  </a:lnTo>
                  <a:lnTo>
                    <a:pt x="894" y="714"/>
                  </a:lnTo>
                  <a:lnTo>
                    <a:pt x="817" y="803"/>
                  </a:lnTo>
                  <a:lnTo>
                    <a:pt x="745" y="873"/>
                  </a:lnTo>
                  <a:lnTo>
                    <a:pt x="673" y="934"/>
                  </a:lnTo>
                  <a:lnTo>
                    <a:pt x="591" y="996"/>
                  </a:lnTo>
                  <a:lnTo>
                    <a:pt x="552" y="1025"/>
                  </a:lnTo>
                  <a:lnTo>
                    <a:pt x="516" y="1053"/>
                  </a:lnTo>
                  <a:lnTo>
                    <a:pt x="482" y="1074"/>
                  </a:lnTo>
                  <a:lnTo>
                    <a:pt x="446" y="1096"/>
                  </a:lnTo>
                  <a:lnTo>
                    <a:pt x="384" y="1134"/>
                  </a:lnTo>
                  <a:lnTo>
                    <a:pt x="335" y="1160"/>
                  </a:lnTo>
                  <a:lnTo>
                    <a:pt x="296" y="1178"/>
                  </a:lnTo>
                  <a:lnTo>
                    <a:pt x="258" y="1196"/>
                  </a:lnTo>
                  <a:lnTo>
                    <a:pt x="217" y="1212"/>
                  </a:lnTo>
                  <a:lnTo>
                    <a:pt x="182" y="1226"/>
                  </a:lnTo>
                  <a:lnTo>
                    <a:pt x="141" y="1242"/>
                  </a:lnTo>
                  <a:lnTo>
                    <a:pt x="92" y="1256"/>
                  </a:lnTo>
                  <a:lnTo>
                    <a:pt x="49" y="1270"/>
                  </a:lnTo>
                  <a:lnTo>
                    <a:pt x="0" y="1280"/>
                  </a:lnTo>
                </a:path>
              </a:pathLst>
            </a:custGeom>
            <a:solidFill>
              <a:srgbClr val="00FF00"/>
            </a:solidFill>
            <a:ln w="12700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367" name="Line 9"/>
          <p:cNvSpPr>
            <a:spLocks noChangeShapeType="1"/>
          </p:cNvSpPr>
          <p:nvPr/>
        </p:nvSpPr>
        <p:spPr bwMode="auto">
          <a:xfrm>
            <a:off x="657225" y="990600"/>
            <a:ext cx="7970838" cy="0"/>
          </a:xfrm>
          <a:prstGeom prst="line">
            <a:avLst/>
          </a:prstGeom>
          <a:noFill/>
          <a:ln w="508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AutoShape 2"/>
          <p:cNvSpPr>
            <a:spLocks noChangeArrowheads="1"/>
          </p:cNvSpPr>
          <p:nvPr/>
        </p:nvSpPr>
        <p:spPr bwMode="auto">
          <a:xfrm flipH="1">
            <a:off x="1482725" y="2368550"/>
            <a:ext cx="6459538" cy="1766888"/>
          </a:xfrm>
          <a:prstGeom prst="wedgeRoundRectCallout">
            <a:avLst>
              <a:gd name="adj1" fmla="val -41671"/>
              <a:gd name="adj2" fmla="val 66667"/>
              <a:gd name="adj3" fmla="val 16667"/>
            </a:avLst>
          </a:prstGeom>
          <a:solidFill>
            <a:srgbClr val="FCD1C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Rectangle 3"/>
          <p:cNvSpPr>
            <a:spLocks noChangeArrowheads="1"/>
          </p:cNvSpPr>
          <p:nvPr/>
        </p:nvSpPr>
        <p:spPr bwMode="auto">
          <a:xfrm>
            <a:off x="984250" y="2514600"/>
            <a:ext cx="7523163" cy="1428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h-TH" sz="4400" b="1">
                <a:latin typeface="Times New Roman" pitchFamily="18" charset="0"/>
                <a:cs typeface="CordiaUPC" pitchFamily="34" charset="-34"/>
              </a:rPr>
              <a:t>ให้มั่นใจว่ามีแต่ของที่จำเป็นเท่านั้น               ในสถานที่ทำงาน</a:t>
            </a:r>
          </a:p>
        </p:txBody>
      </p:sp>
      <p:sp>
        <p:nvSpPr>
          <p:cNvPr id="4101" name="Rectangle 4"/>
          <p:cNvSpPr>
            <a:spLocks noChangeArrowheads="1"/>
          </p:cNvSpPr>
          <p:nvPr/>
        </p:nvSpPr>
        <p:spPr bwMode="auto">
          <a:xfrm>
            <a:off x="774700" y="915988"/>
            <a:ext cx="7453313" cy="8207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h-TH" sz="48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หัวใจของ สะสาง</a:t>
            </a:r>
            <a:endParaRPr lang="th-TH" sz="4800" b="1">
              <a:latin typeface="Times New Roman" pitchFamily="18" charset="0"/>
              <a:cs typeface="CordiaUPC" pitchFamily="34" charset="-34"/>
            </a:endParaRPr>
          </a:p>
        </p:txBody>
      </p:sp>
      <p:sp>
        <p:nvSpPr>
          <p:cNvPr id="4102" name="Line 5"/>
          <p:cNvSpPr>
            <a:spLocks noChangeShapeType="1"/>
          </p:cNvSpPr>
          <p:nvPr/>
        </p:nvSpPr>
        <p:spPr bwMode="auto">
          <a:xfrm>
            <a:off x="657225" y="1752600"/>
            <a:ext cx="7970838" cy="0"/>
          </a:xfrm>
          <a:prstGeom prst="line">
            <a:avLst/>
          </a:prstGeom>
          <a:noFill/>
          <a:ln w="508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098" name="Object 6">
            <a:hlinkClick r:id="" action="ppaction://ole?verb=0"/>
          </p:cNvPr>
          <p:cNvGraphicFramePr>
            <a:graphicFrameLocks/>
          </p:cNvGraphicFramePr>
          <p:nvPr/>
        </p:nvGraphicFramePr>
        <p:xfrm>
          <a:off x="7445375" y="4178300"/>
          <a:ext cx="746125" cy="1431925"/>
        </p:xfrm>
        <a:graphic>
          <a:graphicData uri="http://schemas.openxmlformats.org/presentationml/2006/ole">
            <p:oleObj spid="_x0000_s4098" name="Clip" r:id="rId3" imgW="1169640" imgH="2246040" progId="MS_ClipArt_Gallery.2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633413" y="1924050"/>
            <a:ext cx="7807325" cy="2711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th-TH" sz="4000" b="1">
                <a:latin typeface="Times New Roman" pitchFamily="18" charset="0"/>
                <a:cs typeface="CordiaUPC" pitchFamily="34" charset="-34"/>
              </a:rPr>
              <a:t>	    </a:t>
            </a:r>
            <a:r>
              <a:rPr lang="th-TH" sz="40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การจัดวางหรือจัดเก็บสิ่งของต่างๆ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th-TH" sz="40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            ในสถานที่ทำงานอย่างเป็นระบบ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th-TH" sz="40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             เพื่อประสิทธิภาพ คุณภาพ และ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th-TH" sz="40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             ความปลอดภัย ในการทำงาน</a:t>
            </a:r>
            <a:endParaRPr lang="th-TH" sz="4000" b="1">
              <a:latin typeface="Times New Roman" pitchFamily="18" charset="0"/>
              <a:cs typeface="CordiaUPC" pitchFamily="34" charset="-34"/>
            </a:endParaRPr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635000" y="687388"/>
            <a:ext cx="7734300" cy="8207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h-TH" sz="4800" b="1">
                <a:solidFill>
                  <a:schemeClr val="bg1"/>
                </a:solidFill>
                <a:latin typeface="Times New Roman" pitchFamily="18" charset="0"/>
                <a:cs typeface="CordiaUPC" pitchFamily="34" charset="-34"/>
              </a:rPr>
              <a:t>นิยามของ สะดวก</a:t>
            </a:r>
            <a:endParaRPr lang="th-TH" sz="4800" b="1">
              <a:latin typeface="Times New Roman" pitchFamily="18" charset="0"/>
              <a:cs typeface="CordiaUPC" pitchFamily="34" charset="-34"/>
            </a:endParaRPr>
          </a:p>
        </p:txBody>
      </p:sp>
      <p:sp>
        <p:nvSpPr>
          <p:cNvPr id="5125" name="Line 4"/>
          <p:cNvSpPr>
            <a:spLocks noChangeShapeType="1"/>
          </p:cNvSpPr>
          <p:nvPr/>
        </p:nvSpPr>
        <p:spPr bwMode="auto">
          <a:xfrm>
            <a:off x="657225" y="1600200"/>
            <a:ext cx="7970838" cy="0"/>
          </a:xfrm>
          <a:prstGeom prst="line">
            <a:avLst/>
          </a:prstGeom>
          <a:noFill/>
          <a:ln w="508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5122" name="Object 5">
            <a:hlinkClick r:id="" action="ppaction://ole?verb=0"/>
          </p:cNvPr>
          <p:cNvGraphicFramePr>
            <a:graphicFrameLocks/>
          </p:cNvGraphicFramePr>
          <p:nvPr/>
        </p:nvGraphicFramePr>
        <p:xfrm>
          <a:off x="3516313" y="4762500"/>
          <a:ext cx="1900237" cy="1081088"/>
        </p:xfrm>
        <a:graphic>
          <a:graphicData uri="http://schemas.openxmlformats.org/presentationml/2006/ole">
            <p:oleObj spid="_x0000_s5122" name="Clip" r:id="rId3" imgW="3657600" imgH="2485800" progId="MS_ClipArt_Gallery.2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ชุดรูปแบบของ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ชุดรูปแบบของ Office">
      <a:majorFont>
        <a:latin typeface="Angsana New"/>
        <a:ea typeface=""/>
        <a:cs typeface=""/>
      </a:majorFont>
      <a:minorFont>
        <a:latin typeface="Angsana Ne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h-TH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ngsana New" pitchFamily="18" charset="-34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h-TH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ngsana New" pitchFamily="18" charset="-34"/>
          </a:defRPr>
        </a:defPPr>
      </a:lstStyle>
    </a:lnDef>
  </a:objectDefaults>
  <a:extraClrSchemeLst>
    <a:extraClrScheme>
      <a:clrScheme name="ชุดรูปแบบของ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ชุดรูปแบบของ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ชุดรูปแบบของ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ชุดรูปแบบของ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ชุดรูปแบบของ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ชุดรูปแบบของ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ชุดรูปแบบของ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655</Words>
  <Application>Microsoft PowerPoint</Application>
  <PresentationFormat>นำเสนอทางหน้าจอ (4:3)</PresentationFormat>
  <Paragraphs>144</Paragraphs>
  <Slides>26</Slides>
  <Notes>0</Notes>
  <HiddenSlides>0</HiddenSlides>
  <MMClips>0</MMClips>
  <ScaleCrop>false</ScaleCrop>
  <HeadingPairs>
    <vt:vector size="8" baseType="variant">
      <vt:variant>
        <vt:lpstr>แบบอักษรที่ถูกใช้</vt:lpstr>
      </vt:variant>
      <vt:variant>
        <vt:i4>10</vt:i4>
      </vt:variant>
      <vt:variant>
        <vt:lpstr>ชุดรูปแบบ</vt:lpstr>
      </vt:variant>
      <vt:variant>
        <vt:i4>1</vt:i4>
      </vt:variant>
      <vt:variant>
        <vt:lpstr>เซิร์ฟเวอร์ OLE ฝังตัว</vt:lpstr>
      </vt:variant>
      <vt:variant>
        <vt:i4>1</vt:i4>
      </vt:variant>
      <vt:variant>
        <vt:lpstr>ชื่อเรื่องภาพนิ่ง</vt:lpstr>
      </vt:variant>
      <vt:variant>
        <vt:i4>26</vt:i4>
      </vt:variant>
    </vt:vector>
  </HeadingPairs>
  <TitlesOfParts>
    <vt:vector size="38" baseType="lpstr">
      <vt:lpstr>Angsana New</vt:lpstr>
      <vt:lpstr>Arial</vt:lpstr>
      <vt:lpstr>Calibri</vt:lpstr>
      <vt:lpstr>Cordia New</vt:lpstr>
      <vt:lpstr>Times New Roman</vt:lpstr>
      <vt:lpstr>CordiaUPC</vt:lpstr>
      <vt:lpstr>Monotype Sorts</vt:lpstr>
      <vt:lpstr>Wingdings</vt:lpstr>
      <vt:lpstr>ZapfDingbats BT</vt:lpstr>
      <vt:lpstr>DilleniaUPC</vt:lpstr>
      <vt:lpstr>ชุดรูปแบบของ Office</vt:lpstr>
      <vt:lpstr>Microsoft Clip Gallery</vt:lpstr>
      <vt:lpstr>ภาพนิ่ง 1</vt:lpstr>
      <vt:lpstr>ภาพนิ่ง 2</vt:lpstr>
      <vt:lpstr>ภาพนิ่ง 3</vt:lpstr>
      <vt:lpstr>ภาพนิ่ง 4</vt:lpstr>
      <vt:lpstr>ภาพนิ่ง 5</vt:lpstr>
      <vt:lpstr>ภาพนิ่ง 6</vt:lpstr>
      <vt:lpstr>ภาพนิ่ง 7</vt:lpstr>
      <vt:lpstr>ภาพนิ่ง 8</vt:lpstr>
      <vt:lpstr>ภาพนิ่ง 9</vt:lpstr>
      <vt:lpstr>ภาพนิ่ง 10</vt:lpstr>
      <vt:lpstr>ภาพนิ่ง 11</vt:lpstr>
      <vt:lpstr>ภาพนิ่ง 12</vt:lpstr>
      <vt:lpstr>ภาพนิ่ง 13</vt:lpstr>
      <vt:lpstr>ภาพนิ่ง 14</vt:lpstr>
      <vt:lpstr>ภาพนิ่ง 15</vt:lpstr>
      <vt:lpstr>ภาพนิ่ง 16</vt:lpstr>
      <vt:lpstr>ภาพนิ่ง 17</vt:lpstr>
      <vt:lpstr>ภาพนิ่ง 18</vt:lpstr>
      <vt:lpstr>ภาพนิ่ง 19</vt:lpstr>
      <vt:lpstr>ภาพนิ่ง 20</vt:lpstr>
      <vt:lpstr>ภาพนิ่ง 21</vt:lpstr>
      <vt:lpstr>ภาพนิ่ง 22</vt:lpstr>
      <vt:lpstr>ภาพนิ่ง 23</vt:lpstr>
      <vt:lpstr>ภาพนิ่ง 24</vt:lpstr>
      <vt:lpstr>ภาพนิ่ง 25</vt:lpstr>
      <vt:lpstr>ภาพนิ่ง 26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ไม่มีชื่อเรื่องภาพนิ่ง</dc:title>
  <dc:creator>USER</dc:creator>
  <cp:lastModifiedBy>Orathai</cp:lastModifiedBy>
  <cp:revision>11</cp:revision>
  <dcterms:created xsi:type="dcterms:W3CDTF">2004-03-16T07:44:47Z</dcterms:created>
  <dcterms:modified xsi:type="dcterms:W3CDTF">2015-11-20T07:32:46Z</dcterms:modified>
</cp:coreProperties>
</file>